
<file path=[Content_Types].xml><?xml version="1.0" encoding="utf-8"?>
<Types xmlns="http://schemas.openxmlformats.org/package/2006/content-types">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2.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1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7.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2.xml" ContentType="application/vnd.openxmlformats-officedocument.drawingml.chartshapes+xml"/>
  <Override PartName="/ppt/notesSlides/notesSlide18.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charts/chart5.xml" ContentType="application/vnd.openxmlformats-officedocument.drawingml.chart+xml"/>
  <Override PartName="/ppt/theme/themeOverride1.xml" ContentType="application/vnd.openxmlformats-officedocument.themeOverride+xml"/>
  <Override PartName="/ppt/notesSlides/notesSlide92.xml" ContentType="application/vnd.openxmlformats-officedocument.presentationml.notesSlide+xml"/>
  <Override PartName="/ppt/charts/chart6.xml" ContentType="application/vnd.openxmlformats-officedocument.drawingml.chart+xml"/>
  <Override PartName="/ppt/theme/themeOverride2.xml" ContentType="application/vnd.openxmlformats-officedocument.themeOverr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charts/chart7.xml" ContentType="application/vnd.openxmlformats-officedocument.drawingml.chart+xml"/>
  <Override PartName="/ppt/charts/style5.xml" ContentType="application/vnd.ms-office.chartstyle+xml"/>
  <Override PartName="/ppt/charts/colors5.xml" ContentType="application/vnd.ms-office.chartcolorstyle+xml"/>
  <Override PartName="/ppt/drawings/drawing3.xml" ContentType="application/vnd.openxmlformats-officedocument.drawingml.chartshapes+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charts/chart8.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776" r:id="rId4"/>
  </p:sldMasterIdLst>
  <p:notesMasterIdLst>
    <p:notesMasterId r:id="rId131"/>
  </p:notesMasterIdLst>
  <p:handoutMasterIdLst>
    <p:handoutMasterId r:id="rId132"/>
  </p:handoutMasterIdLst>
  <p:sldIdLst>
    <p:sldId id="504" r:id="rId5"/>
    <p:sldId id="540" r:id="rId6"/>
    <p:sldId id="617" r:id="rId7"/>
    <p:sldId id="629" r:id="rId8"/>
    <p:sldId id="632" r:id="rId9"/>
    <p:sldId id="621" r:id="rId10"/>
    <p:sldId id="354" r:id="rId11"/>
    <p:sldId id="622" r:id="rId12"/>
    <p:sldId id="623" r:id="rId13"/>
    <p:sldId id="780" r:id="rId14"/>
    <p:sldId id="625" r:id="rId15"/>
    <p:sldId id="626" r:id="rId16"/>
    <p:sldId id="628" r:id="rId17"/>
    <p:sldId id="630" r:id="rId18"/>
    <p:sldId id="778" r:id="rId19"/>
    <p:sldId id="779" r:id="rId20"/>
    <p:sldId id="785" r:id="rId21"/>
    <p:sldId id="635" r:id="rId22"/>
    <p:sldId id="637" r:id="rId23"/>
    <p:sldId id="639" r:id="rId24"/>
    <p:sldId id="638" r:id="rId25"/>
    <p:sldId id="642" r:id="rId26"/>
    <p:sldId id="643" r:id="rId27"/>
    <p:sldId id="644" r:id="rId28"/>
    <p:sldId id="647" r:id="rId29"/>
    <p:sldId id="646" r:id="rId30"/>
    <p:sldId id="645" r:id="rId31"/>
    <p:sldId id="649" r:id="rId32"/>
    <p:sldId id="658" r:id="rId33"/>
    <p:sldId id="648" r:id="rId34"/>
    <p:sldId id="781" r:id="rId35"/>
    <p:sldId id="656" r:id="rId36"/>
    <p:sldId id="650" r:id="rId37"/>
    <p:sldId id="659" r:id="rId38"/>
    <p:sldId id="651" r:id="rId39"/>
    <p:sldId id="782" r:id="rId40"/>
    <p:sldId id="660" r:id="rId41"/>
    <p:sldId id="652" r:id="rId42"/>
    <p:sldId id="662" r:id="rId43"/>
    <p:sldId id="663" r:id="rId44"/>
    <p:sldId id="664" r:id="rId45"/>
    <p:sldId id="653" r:id="rId46"/>
    <p:sldId id="666" r:id="rId47"/>
    <p:sldId id="654" r:id="rId48"/>
    <p:sldId id="667" r:id="rId49"/>
    <p:sldId id="668" r:id="rId50"/>
    <p:sldId id="669" r:id="rId51"/>
    <p:sldId id="670" r:id="rId52"/>
    <p:sldId id="671" r:id="rId53"/>
    <p:sldId id="672" r:id="rId54"/>
    <p:sldId id="673" r:id="rId55"/>
    <p:sldId id="674" r:id="rId56"/>
    <p:sldId id="655" r:id="rId57"/>
    <p:sldId id="675" r:id="rId58"/>
    <p:sldId id="676" r:id="rId59"/>
    <p:sldId id="677" r:id="rId60"/>
    <p:sldId id="678" r:id="rId61"/>
    <p:sldId id="689" r:id="rId62"/>
    <p:sldId id="680" r:id="rId63"/>
    <p:sldId id="681" r:id="rId64"/>
    <p:sldId id="682" r:id="rId65"/>
    <p:sldId id="786" r:id="rId66"/>
    <p:sldId id="686" r:id="rId67"/>
    <p:sldId id="777" r:id="rId68"/>
    <p:sldId id="775" r:id="rId69"/>
    <p:sldId id="776" r:id="rId70"/>
    <p:sldId id="687" r:id="rId71"/>
    <p:sldId id="688" r:id="rId72"/>
    <p:sldId id="760" r:id="rId73"/>
    <p:sldId id="690" r:id="rId74"/>
    <p:sldId id="692" r:id="rId75"/>
    <p:sldId id="693" r:id="rId76"/>
    <p:sldId id="691" r:id="rId77"/>
    <p:sldId id="695" r:id="rId78"/>
    <p:sldId id="696" r:id="rId79"/>
    <p:sldId id="698" r:id="rId80"/>
    <p:sldId id="699" r:id="rId81"/>
    <p:sldId id="700" r:id="rId82"/>
    <p:sldId id="702" r:id="rId83"/>
    <p:sldId id="701" r:id="rId84"/>
    <p:sldId id="703" r:id="rId85"/>
    <p:sldId id="704" r:id="rId86"/>
    <p:sldId id="707" r:id="rId87"/>
    <p:sldId id="708" r:id="rId88"/>
    <p:sldId id="709" r:id="rId89"/>
    <p:sldId id="711" r:id="rId90"/>
    <p:sldId id="746" r:id="rId91"/>
    <p:sldId id="712" r:id="rId92"/>
    <p:sldId id="713" r:id="rId93"/>
    <p:sldId id="714" r:id="rId94"/>
    <p:sldId id="715" r:id="rId95"/>
    <p:sldId id="716" r:id="rId96"/>
    <p:sldId id="717" r:id="rId97"/>
    <p:sldId id="718" r:id="rId98"/>
    <p:sldId id="719" r:id="rId99"/>
    <p:sldId id="720" r:id="rId100"/>
    <p:sldId id="722" r:id="rId101"/>
    <p:sldId id="721" r:id="rId102"/>
    <p:sldId id="723" r:id="rId103"/>
    <p:sldId id="724" r:id="rId104"/>
    <p:sldId id="725" r:id="rId105"/>
    <p:sldId id="754" r:id="rId106"/>
    <p:sldId id="755" r:id="rId107"/>
    <p:sldId id="761" r:id="rId108"/>
    <p:sldId id="727" r:id="rId109"/>
    <p:sldId id="772" r:id="rId110"/>
    <p:sldId id="784" r:id="rId111"/>
    <p:sldId id="770" r:id="rId112"/>
    <p:sldId id="730" r:id="rId113"/>
    <p:sldId id="763" r:id="rId114"/>
    <p:sldId id="731" r:id="rId115"/>
    <p:sldId id="764" r:id="rId116"/>
    <p:sldId id="734" r:id="rId117"/>
    <p:sldId id="735" r:id="rId118"/>
    <p:sldId id="783" r:id="rId119"/>
    <p:sldId id="771" r:id="rId120"/>
    <p:sldId id="738" r:id="rId121"/>
    <p:sldId id="765" r:id="rId122"/>
    <p:sldId id="740" r:id="rId123"/>
    <p:sldId id="766" r:id="rId124"/>
    <p:sldId id="747" r:id="rId125"/>
    <p:sldId id="748" r:id="rId126"/>
    <p:sldId id="768" r:id="rId127"/>
    <p:sldId id="757" r:id="rId128"/>
    <p:sldId id="762" r:id="rId129"/>
    <p:sldId id="758" r:id="rId130"/>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16" userDrawn="1">
          <p15:clr>
            <a:srgbClr val="A4A3A4"/>
          </p15:clr>
        </p15:guide>
        <p15:guide id="2" pos="1280" userDrawn="1">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4DB2600-21EE-D893-DD4F-9291234FEEBB}" name="Lucido, Briana (CDC/GHC/DGHP)" initials="LB(" userId="S::KPQ7@cdc.gov::6e1083d0-5170-4474-b4a4-63e2f31446d3" providerId="AD"/>
  <p188:author id="{813E3416-FA04-957D-15E1-16A5CA630B82}" name="Harris, Julie (CDC/GHC/DGHP)" initials="HJ(" userId="S::ggt5@cdc.gov::f314a2f1-d216-401e-99c8-e30988af447c" providerId="AD"/>
  <p188:author id="{64B7AD2C-9B4F-B8B8-36B4-D54BDD501DFB}" name="Sandoval, Gloria (CDC/DDPHSIS/CGH/DGHP) (CTR)" initials="S(" userId="S::gvl5@cdc.gov::6b5467c2-ee71-4e8e-b3c6-d80a3be893ae" providerId="AD"/>
  <p188:author id="{7B023D38-FFBC-E2C2-D214-7162B76BE166}" name="Quick, Linda (CDC/DDPHSIS/CGH/DGHP)" initials="Q(" userId="S::maq2@cdc.gov::0d533c83-808d-433f-96e1-46f2a324ca7d" providerId="AD"/>
  <p188:author id="{32569148-467A-A74C-8AEE-DCF781BA2D12}" name="Evering-Watley, Michele (CDC/GHC/DGHP)" initials="EWM(" userId="S::mee4@cdc.gov::2206c350-ccdb-4c4f-b595-dfe690500610" providerId="AD"/>
  <p188:author id="{9DE8255C-0C61-67E0-2C07-B0226780954B}" name="Dicker, Richard C. (CDC/GHC/OD) (CTR)" initials="DRC((" userId="S::rcd1@cdc.gov::f8501ca0-eb9d-456d-ad4b-eecd461a8d99" providerId="AD"/>
  <p188:author id="{3E1F4367-6FAA-4772-F624-76151D004D17}" name="Lisa Bryde" initials="LB" userId="ccd265dea34debd2" providerId="Windows Live"/>
  <p188:author id="{35CA6E6A-2BDC-3AEC-A8DA-274ECF148F5A}" name="Shadomy, Sean (CDC/DDID/NCEZID/OD)" initials="S(" userId="S::auf4@cdc.gov::2dd13278-842f-4b96-b887-4692c6b7720f" providerId="AD"/>
  <p188:author id="{94EE2075-FD33-9ED2-CB2C-3273E10570BD}" name="Franc, Katherine (CDC/GHC/DGHP)" initials="FK(" userId="S::oea4@cdc.gov::47c58039-5ac2-4c54-9daf-139bbe46ae30" providerId="AD"/>
  <p188:author id="{3591CE88-7405-8A34-0010-169CA64CD850}" name="Rossow, John (CDC/DDPHSIS/CGH/DGHP)" initials="RJ(" userId="S::mwi4@cdc.gov::f624bd00-984b-4499-bcbe-e695391cce31" providerId="AD"/>
  <p188:author id="{7E1A0B9E-0C2F-1455-9A5B-124370CFDCF0}" name="Albanna, Sara (CDC/GHC/DGHP)" initials="AS(" userId="S::uic6@cdc.gov::66ccce23-a100-40f3-9ea6-11e572d3e19a" providerId="AD"/>
  <p188:author id="{D71DB8A5-77F4-3016-5A88-EDAC4D4F1636}" name="Yard, Ellen E. (CDC/DDPHSIS/CGH/DGHP)" initials="YEE(" userId="S::IGF8@cdc.gov::19c9ef13-1d29-41fa-9fd7-59de21a7a375" providerId="AD"/>
  <p188:author id="{F37FA4DA-4525-A167-31F2-D420EB21BAEC}" name="Kadzik, Melissa (CDC/DDID/NCEZID/OD)" initials="KM(" userId="S::vpg8@cdc.gov::b90028fa-56dd-40d7-a30f-07148bfb782d" providerId="AD"/>
  <p188:author id="{B692A5F4-97DE-BB51-F96B-B9FECA0E4692}" name="Guerra, Marta (CDC/DDPHSIS/CGH/DGHP)" initials="GM(" userId="S::hzg4@cdc.gov::d7d9e8b8-b328-4938-bdb6-031756c4f46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99FF"/>
    <a:srgbClr val="00953A"/>
    <a:srgbClr val="99CCFF"/>
    <a:srgbClr val="3C16FA"/>
    <a:srgbClr val="A2D086"/>
    <a:srgbClr val="109648"/>
    <a:srgbClr val="0065A4"/>
    <a:srgbClr val="000000"/>
    <a:srgbClr val="F8F8F8"/>
    <a:srgbClr val="99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B904B89-B72F-45ED-ABB9-3EF28CC9EE3A}" v="2" dt="2025-11-18T21:20:32.17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6667" autoAdjust="0"/>
  </p:normalViewPr>
  <p:slideViewPr>
    <p:cSldViewPr snapToGrid="0">
      <p:cViewPr varScale="1">
        <p:scale>
          <a:sx n="70" d="100"/>
          <a:sy n="70" d="100"/>
        </p:scale>
        <p:origin x="1338" y="48"/>
      </p:cViewPr>
      <p:guideLst>
        <p:guide orient="horz" pos="816"/>
        <p:guide pos="1280"/>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3.xml"/><Relationship Id="rId21" Type="http://schemas.openxmlformats.org/officeDocument/2006/relationships/slide" Target="slides/slide17.xml"/><Relationship Id="rId42" Type="http://schemas.openxmlformats.org/officeDocument/2006/relationships/slide" Target="slides/slide38.xml"/><Relationship Id="rId63" Type="http://schemas.openxmlformats.org/officeDocument/2006/relationships/slide" Target="slides/slide59.xml"/><Relationship Id="rId84" Type="http://schemas.openxmlformats.org/officeDocument/2006/relationships/slide" Target="slides/slide80.xml"/><Relationship Id="rId138" Type="http://schemas.microsoft.com/office/2015/10/relationships/revisionInfo" Target="revisionInfo.xml"/><Relationship Id="rId16" Type="http://schemas.openxmlformats.org/officeDocument/2006/relationships/slide" Target="slides/slide12.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slide" Target="slides/slide98.xml"/><Relationship Id="rId123" Type="http://schemas.openxmlformats.org/officeDocument/2006/relationships/slide" Target="slides/slide119.xml"/><Relationship Id="rId128" Type="http://schemas.openxmlformats.org/officeDocument/2006/relationships/slide" Target="slides/slide124.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slide" Target="slides/slide91.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113" Type="http://schemas.openxmlformats.org/officeDocument/2006/relationships/slide" Target="slides/slide109.xml"/><Relationship Id="rId118" Type="http://schemas.openxmlformats.org/officeDocument/2006/relationships/slide" Target="slides/slide114.xml"/><Relationship Id="rId134" Type="http://schemas.openxmlformats.org/officeDocument/2006/relationships/viewProps" Target="viewProps.xml"/><Relationship Id="rId139" Type="http://schemas.microsoft.com/office/2018/10/relationships/authors" Target="authors.xml"/><Relationship Id="rId80" Type="http://schemas.openxmlformats.org/officeDocument/2006/relationships/slide" Target="slides/slide76.xml"/><Relationship Id="rId85" Type="http://schemas.openxmlformats.org/officeDocument/2006/relationships/slide" Target="slides/slide81.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slide" Target="slides/slide99.xml"/><Relationship Id="rId108" Type="http://schemas.openxmlformats.org/officeDocument/2006/relationships/slide" Target="slides/slide104.xml"/><Relationship Id="rId124" Type="http://schemas.openxmlformats.org/officeDocument/2006/relationships/slide" Target="slides/slide120.xml"/><Relationship Id="rId129" Type="http://schemas.openxmlformats.org/officeDocument/2006/relationships/slide" Target="slides/slide125.xml"/><Relationship Id="rId54" Type="http://schemas.openxmlformats.org/officeDocument/2006/relationships/slide" Target="slides/slide50.xml"/><Relationship Id="rId70" Type="http://schemas.openxmlformats.org/officeDocument/2006/relationships/slide" Target="slides/slide66.xml"/><Relationship Id="rId75" Type="http://schemas.openxmlformats.org/officeDocument/2006/relationships/slide" Target="slides/slide71.xml"/><Relationship Id="rId91" Type="http://schemas.openxmlformats.org/officeDocument/2006/relationships/slide" Target="slides/slide87.xml"/><Relationship Id="rId96" Type="http://schemas.openxmlformats.org/officeDocument/2006/relationships/slide" Target="slides/slide92.xml"/><Relationship Id="rId1" Type="http://schemas.openxmlformats.org/officeDocument/2006/relationships/customXml" Target="../customXml/item1.xml"/><Relationship Id="rId6" Type="http://schemas.openxmlformats.org/officeDocument/2006/relationships/slide" Target="slides/slide2.xml"/><Relationship Id="rId23" Type="http://schemas.openxmlformats.org/officeDocument/2006/relationships/slide" Target="slides/slide19.xml"/><Relationship Id="rId28" Type="http://schemas.openxmlformats.org/officeDocument/2006/relationships/slide" Target="slides/slide24.xml"/><Relationship Id="rId49" Type="http://schemas.openxmlformats.org/officeDocument/2006/relationships/slide" Target="slides/slide45.xml"/><Relationship Id="rId114" Type="http://schemas.openxmlformats.org/officeDocument/2006/relationships/slide" Target="slides/slide110.xml"/><Relationship Id="rId119" Type="http://schemas.openxmlformats.org/officeDocument/2006/relationships/slide" Target="slides/slide115.xml"/><Relationship Id="rId44" Type="http://schemas.openxmlformats.org/officeDocument/2006/relationships/slide" Target="slides/slide40.xml"/><Relationship Id="rId60" Type="http://schemas.openxmlformats.org/officeDocument/2006/relationships/slide" Target="slides/slide56.xml"/><Relationship Id="rId65" Type="http://schemas.openxmlformats.org/officeDocument/2006/relationships/slide" Target="slides/slide61.xml"/><Relationship Id="rId81" Type="http://schemas.openxmlformats.org/officeDocument/2006/relationships/slide" Target="slides/slide77.xml"/><Relationship Id="rId86" Type="http://schemas.openxmlformats.org/officeDocument/2006/relationships/slide" Target="slides/slide82.xml"/><Relationship Id="rId130" Type="http://schemas.openxmlformats.org/officeDocument/2006/relationships/slide" Target="slides/slide126.xml"/><Relationship Id="rId135" Type="http://schemas.openxmlformats.org/officeDocument/2006/relationships/theme" Target="theme/theme1.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120" Type="http://schemas.openxmlformats.org/officeDocument/2006/relationships/slide" Target="slides/slide116.xml"/><Relationship Id="rId125" Type="http://schemas.openxmlformats.org/officeDocument/2006/relationships/slide" Target="slides/slide121.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slide" Target="slides/slide111.xml"/><Relationship Id="rId131" Type="http://schemas.openxmlformats.org/officeDocument/2006/relationships/notesMaster" Target="notesMasters/notesMaster1.xml"/><Relationship Id="rId136" Type="http://schemas.openxmlformats.org/officeDocument/2006/relationships/tableStyles" Target="tableStyles.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126" Type="http://schemas.openxmlformats.org/officeDocument/2006/relationships/slide" Target="slides/slide122.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slide" Target="slides/slide94.xml"/><Relationship Id="rId121" Type="http://schemas.openxmlformats.org/officeDocument/2006/relationships/slide" Target="slides/slide117.xml"/><Relationship Id="rId3" Type="http://schemas.openxmlformats.org/officeDocument/2006/relationships/customXml" Target="../customXml/item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116" Type="http://schemas.openxmlformats.org/officeDocument/2006/relationships/slide" Target="slides/slide112.xml"/><Relationship Id="rId137" Type="http://schemas.microsoft.com/office/2016/11/relationships/changesInfo" Target="changesInfos/changesInfo1.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88" Type="http://schemas.openxmlformats.org/officeDocument/2006/relationships/slide" Target="slides/slide84.xml"/><Relationship Id="rId111" Type="http://schemas.openxmlformats.org/officeDocument/2006/relationships/slide" Target="slides/slide107.xml"/><Relationship Id="rId132" Type="http://schemas.openxmlformats.org/officeDocument/2006/relationships/handoutMaster" Target="handoutMasters/handoutMaster1.xml"/><Relationship Id="rId15" Type="http://schemas.openxmlformats.org/officeDocument/2006/relationships/slide" Target="slides/slide11.xml"/><Relationship Id="rId36" Type="http://schemas.openxmlformats.org/officeDocument/2006/relationships/slide" Target="slides/slide32.xml"/><Relationship Id="rId57" Type="http://schemas.openxmlformats.org/officeDocument/2006/relationships/slide" Target="slides/slide53.xml"/><Relationship Id="rId106" Type="http://schemas.openxmlformats.org/officeDocument/2006/relationships/slide" Target="slides/slide102.xml"/><Relationship Id="rId127" Type="http://schemas.openxmlformats.org/officeDocument/2006/relationships/slide" Target="slides/slide123.xml"/><Relationship Id="rId10" Type="http://schemas.openxmlformats.org/officeDocument/2006/relationships/slide" Target="slides/slide6.xml"/><Relationship Id="rId31" Type="http://schemas.openxmlformats.org/officeDocument/2006/relationships/slide" Target="slides/slide27.xml"/><Relationship Id="rId52" Type="http://schemas.openxmlformats.org/officeDocument/2006/relationships/slide" Target="slides/slide48.xml"/><Relationship Id="rId73" Type="http://schemas.openxmlformats.org/officeDocument/2006/relationships/slide" Target="slides/slide69.xml"/><Relationship Id="rId78" Type="http://schemas.openxmlformats.org/officeDocument/2006/relationships/slide" Target="slides/slide74.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slide" Target="slides/slide118.xml"/><Relationship Id="rId4" Type="http://schemas.openxmlformats.org/officeDocument/2006/relationships/slideMaster" Target="slideMasters/slideMaster1.xml"/><Relationship Id="rId9" Type="http://schemas.openxmlformats.org/officeDocument/2006/relationships/slide" Target="slides/slide5.xml"/><Relationship Id="rId26" Type="http://schemas.openxmlformats.org/officeDocument/2006/relationships/slide" Target="slides/slide22.xml"/><Relationship Id="rId47" Type="http://schemas.openxmlformats.org/officeDocument/2006/relationships/slide" Target="slides/slide43.xml"/><Relationship Id="rId68" Type="http://schemas.openxmlformats.org/officeDocument/2006/relationships/slide" Target="slides/slide64.xml"/><Relationship Id="rId89" Type="http://schemas.openxmlformats.org/officeDocument/2006/relationships/slide" Target="slides/slide85.xml"/><Relationship Id="rId112" Type="http://schemas.openxmlformats.org/officeDocument/2006/relationships/slide" Target="slides/slide108.xml"/><Relationship Id="rId133"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skerville, Kristin (CDC/GHC/DGHP)" userId="e5846ad4-249e-4a35-baa4-77ba58151c68" providerId="ADAL" clId="{613EFEC5-BEAB-4681-8F18-22D7E4BC25F2}"/>
    <pc:docChg chg="undo custSel modSld">
      <pc:chgData name="Baskerville, Kristin (CDC/GHC/DGHP)" userId="e5846ad4-249e-4a35-baa4-77ba58151c68" providerId="ADAL" clId="{613EFEC5-BEAB-4681-8F18-22D7E4BC25F2}" dt="2025-11-18T21:26:30.932" v="206" actId="478"/>
      <pc:docMkLst>
        <pc:docMk/>
      </pc:docMkLst>
      <pc:sldChg chg="modNotesTx">
        <pc:chgData name="Baskerville, Kristin (CDC/GHC/DGHP)" userId="e5846ad4-249e-4a35-baa4-77ba58151c68" providerId="ADAL" clId="{613EFEC5-BEAB-4681-8F18-22D7E4BC25F2}" dt="2025-11-18T16:08:46.388" v="148" actId="255"/>
        <pc:sldMkLst>
          <pc:docMk/>
          <pc:sldMk cId="1118229233" sldId="626"/>
        </pc:sldMkLst>
      </pc:sldChg>
      <pc:sldChg chg="modNotesTx">
        <pc:chgData name="Baskerville, Kristin (CDC/GHC/DGHP)" userId="e5846ad4-249e-4a35-baa4-77ba58151c68" providerId="ADAL" clId="{613EFEC5-BEAB-4681-8F18-22D7E4BC25F2}" dt="2025-11-18T19:57:46.990" v="178" actId="20577"/>
        <pc:sldMkLst>
          <pc:docMk/>
          <pc:sldMk cId="3867278250" sldId="643"/>
        </pc:sldMkLst>
      </pc:sldChg>
      <pc:sldChg chg="modSp mod modNotesTx">
        <pc:chgData name="Baskerville, Kristin (CDC/GHC/DGHP)" userId="e5846ad4-249e-4a35-baa4-77ba58151c68" providerId="ADAL" clId="{613EFEC5-BEAB-4681-8F18-22D7E4BC25F2}" dt="2025-11-18T15:31:57.038" v="44" actId="20577"/>
        <pc:sldMkLst>
          <pc:docMk/>
          <pc:sldMk cId="2560065142" sldId="655"/>
        </pc:sldMkLst>
        <pc:spChg chg="mod">
          <ac:chgData name="Baskerville, Kristin (CDC/GHC/DGHP)" userId="e5846ad4-249e-4a35-baa4-77ba58151c68" providerId="ADAL" clId="{613EFEC5-BEAB-4681-8F18-22D7E4BC25F2}" dt="2025-11-18T15:31:50.606" v="42" actId="20577"/>
          <ac:spMkLst>
            <pc:docMk/>
            <pc:sldMk cId="2560065142" sldId="655"/>
            <ac:spMk id="3" creationId="{D2B30687-2510-4B75-B229-BC0F915C325F}"/>
          </ac:spMkLst>
        </pc:spChg>
      </pc:sldChg>
      <pc:sldChg chg="modSp mod">
        <pc:chgData name="Baskerville, Kristin (CDC/GHC/DGHP)" userId="e5846ad4-249e-4a35-baa4-77ba58151c68" providerId="ADAL" clId="{613EFEC5-BEAB-4681-8F18-22D7E4BC25F2}" dt="2025-11-18T16:11:16.151" v="149" actId="313"/>
        <pc:sldMkLst>
          <pc:docMk/>
          <pc:sldMk cId="1612223313" sldId="664"/>
        </pc:sldMkLst>
        <pc:spChg chg="mod">
          <ac:chgData name="Baskerville, Kristin (CDC/GHC/DGHP)" userId="e5846ad4-249e-4a35-baa4-77ba58151c68" providerId="ADAL" clId="{613EFEC5-BEAB-4681-8F18-22D7E4BC25F2}" dt="2025-11-18T16:11:16.151" v="149" actId="313"/>
          <ac:spMkLst>
            <pc:docMk/>
            <pc:sldMk cId="1612223313" sldId="664"/>
            <ac:spMk id="3" creationId="{373D0712-6E27-4C7B-B718-9A1B8C461FA6}"/>
          </ac:spMkLst>
        </pc:spChg>
      </pc:sldChg>
      <pc:sldChg chg="modSp mod">
        <pc:chgData name="Baskerville, Kristin (CDC/GHC/DGHP)" userId="e5846ad4-249e-4a35-baa4-77ba58151c68" providerId="ADAL" clId="{613EFEC5-BEAB-4681-8F18-22D7E4BC25F2}" dt="2025-11-18T15:31:41.157" v="41" actId="20577"/>
        <pc:sldMkLst>
          <pc:docMk/>
          <pc:sldMk cId="946104320" sldId="674"/>
        </pc:sldMkLst>
        <pc:spChg chg="mod">
          <ac:chgData name="Baskerville, Kristin (CDC/GHC/DGHP)" userId="e5846ad4-249e-4a35-baa4-77ba58151c68" providerId="ADAL" clId="{613EFEC5-BEAB-4681-8F18-22D7E4BC25F2}" dt="2025-11-18T15:31:41.157" v="41" actId="20577"/>
          <ac:spMkLst>
            <pc:docMk/>
            <pc:sldMk cId="946104320" sldId="674"/>
            <ac:spMk id="3" creationId="{373D0712-6E27-4C7B-B718-9A1B8C461FA6}"/>
          </ac:spMkLst>
        </pc:spChg>
      </pc:sldChg>
      <pc:sldChg chg="modSp mod">
        <pc:chgData name="Baskerville, Kristin (CDC/GHC/DGHP)" userId="e5846ad4-249e-4a35-baa4-77ba58151c68" providerId="ADAL" clId="{613EFEC5-BEAB-4681-8F18-22D7E4BC25F2}" dt="2025-11-18T15:32:07.951" v="45" actId="20577"/>
        <pc:sldMkLst>
          <pc:docMk/>
          <pc:sldMk cId="3755546259" sldId="675"/>
        </pc:sldMkLst>
        <pc:spChg chg="mod">
          <ac:chgData name="Baskerville, Kristin (CDC/GHC/DGHP)" userId="e5846ad4-249e-4a35-baa4-77ba58151c68" providerId="ADAL" clId="{613EFEC5-BEAB-4681-8F18-22D7E4BC25F2}" dt="2025-11-18T15:32:07.951" v="45" actId="20577"/>
          <ac:spMkLst>
            <pc:docMk/>
            <pc:sldMk cId="3755546259" sldId="675"/>
            <ac:spMk id="3" creationId="{EFC2149B-901E-AE0F-5AD4-16932871DC7B}"/>
          </ac:spMkLst>
        </pc:spChg>
      </pc:sldChg>
      <pc:sldChg chg="modSp mod modNotesTx">
        <pc:chgData name="Baskerville, Kristin (CDC/GHC/DGHP)" userId="e5846ad4-249e-4a35-baa4-77ba58151c68" providerId="ADAL" clId="{613EFEC5-BEAB-4681-8F18-22D7E4BC25F2}" dt="2025-11-18T15:32:28.597" v="54" actId="20577"/>
        <pc:sldMkLst>
          <pc:docMk/>
          <pc:sldMk cId="3415236953" sldId="677"/>
        </pc:sldMkLst>
        <pc:spChg chg="mod">
          <ac:chgData name="Baskerville, Kristin (CDC/GHC/DGHP)" userId="e5846ad4-249e-4a35-baa4-77ba58151c68" providerId="ADAL" clId="{613EFEC5-BEAB-4681-8F18-22D7E4BC25F2}" dt="2025-11-18T15:32:20.508" v="48" actId="20577"/>
          <ac:spMkLst>
            <pc:docMk/>
            <pc:sldMk cId="3415236953" sldId="677"/>
            <ac:spMk id="3" creationId="{D2B30687-2510-4B75-B229-BC0F915C325F}"/>
          </ac:spMkLst>
        </pc:spChg>
      </pc:sldChg>
      <pc:sldChg chg="modSp mod">
        <pc:chgData name="Baskerville, Kristin (CDC/GHC/DGHP)" userId="e5846ad4-249e-4a35-baa4-77ba58151c68" providerId="ADAL" clId="{613EFEC5-BEAB-4681-8F18-22D7E4BC25F2}" dt="2025-11-18T16:12:48.462" v="152" actId="20577"/>
        <pc:sldMkLst>
          <pc:docMk/>
          <pc:sldMk cId="1473867233" sldId="678"/>
        </pc:sldMkLst>
        <pc:spChg chg="mod">
          <ac:chgData name="Baskerville, Kristin (CDC/GHC/DGHP)" userId="e5846ad4-249e-4a35-baa4-77ba58151c68" providerId="ADAL" clId="{613EFEC5-BEAB-4681-8F18-22D7E4BC25F2}" dt="2025-11-18T16:12:48.462" v="152" actId="20577"/>
          <ac:spMkLst>
            <pc:docMk/>
            <pc:sldMk cId="1473867233" sldId="678"/>
            <ac:spMk id="3" creationId="{F71B9924-EFB6-D394-43F4-2522DEC6AA33}"/>
          </ac:spMkLst>
        </pc:spChg>
      </pc:sldChg>
      <pc:sldChg chg="modSp mod modNotesTx">
        <pc:chgData name="Baskerville, Kristin (CDC/GHC/DGHP)" userId="e5846ad4-249e-4a35-baa4-77ba58151c68" providerId="ADAL" clId="{613EFEC5-BEAB-4681-8F18-22D7E4BC25F2}" dt="2025-11-18T15:32:44.212" v="63" actId="20577"/>
        <pc:sldMkLst>
          <pc:docMk/>
          <pc:sldMk cId="1605920108" sldId="680"/>
        </pc:sldMkLst>
        <pc:spChg chg="mod">
          <ac:chgData name="Baskerville, Kristin (CDC/GHC/DGHP)" userId="e5846ad4-249e-4a35-baa4-77ba58151c68" providerId="ADAL" clId="{613EFEC5-BEAB-4681-8F18-22D7E4BC25F2}" dt="2025-11-18T15:32:35.965" v="57" actId="20577"/>
          <ac:spMkLst>
            <pc:docMk/>
            <pc:sldMk cId="1605920108" sldId="680"/>
            <ac:spMk id="3" creationId="{D2B30687-2510-4B75-B229-BC0F915C325F}"/>
          </ac:spMkLst>
        </pc:spChg>
      </pc:sldChg>
      <pc:sldChg chg="modSp mod">
        <pc:chgData name="Baskerville, Kristin (CDC/GHC/DGHP)" userId="e5846ad4-249e-4a35-baa4-77ba58151c68" providerId="ADAL" clId="{613EFEC5-BEAB-4681-8F18-22D7E4BC25F2}" dt="2025-11-18T16:13:02.254" v="155" actId="20577"/>
        <pc:sldMkLst>
          <pc:docMk/>
          <pc:sldMk cId="2741155495" sldId="681"/>
        </pc:sldMkLst>
        <pc:spChg chg="mod">
          <ac:chgData name="Baskerville, Kristin (CDC/GHC/DGHP)" userId="e5846ad4-249e-4a35-baa4-77ba58151c68" providerId="ADAL" clId="{613EFEC5-BEAB-4681-8F18-22D7E4BC25F2}" dt="2025-11-18T16:13:02.254" v="155" actId="20577"/>
          <ac:spMkLst>
            <pc:docMk/>
            <pc:sldMk cId="2741155495" sldId="681"/>
            <ac:spMk id="3" creationId="{1D00181C-12D1-A734-8EFD-C5F05E4FBA16}"/>
          </ac:spMkLst>
        </pc:spChg>
      </pc:sldChg>
      <pc:sldChg chg="modSp mod modNotesTx">
        <pc:chgData name="Baskerville, Kristin (CDC/GHC/DGHP)" userId="e5846ad4-249e-4a35-baa4-77ba58151c68" providerId="ADAL" clId="{613EFEC5-BEAB-4681-8F18-22D7E4BC25F2}" dt="2025-11-18T15:33:08.750" v="73" actId="790"/>
        <pc:sldMkLst>
          <pc:docMk/>
          <pc:sldMk cId="2186919666" sldId="686"/>
        </pc:sldMkLst>
        <pc:spChg chg="mod">
          <ac:chgData name="Baskerville, Kristin (CDC/GHC/DGHP)" userId="e5846ad4-249e-4a35-baa4-77ba58151c68" providerId="ADAL" clId="{613EFEC5-BEAB-4681-8F18-22D7E4BC25F2}" dt="2025-11-18T15:33:08.750" v="73" actId="790"/>
          <ac:spMkLst>
            <pc:docMk/>
            <pc:sldMk cId="2186919666" sldId="686"/>
            <ac:spMk id="3" creationId="{D2B30687-2510-4B75-B229-BC0F915C325F}"/>
          </ac:spMkLst>
        </pc:spChg>
      </pc:sldChg>
      <pc:sldChg chg="modSp mod">
        <pc:chgData name="Baskerville, Kristin (CDC/GHC/DGHP)" userId="e5846ad4-249e-4a35-baa4-77ba58151c68" providerId="ADAL" clId="{613EFEC5-BEAB-4681-8F18-22D7E4BC25F2}" dt="2025-11-18T15:35:30.229" v="94" actId="20577"/>
        <pc:sldMkLst>
          <pc:docMk/>
          <pc:sldMk cId="699109803" sldId="687"/>
        </pc:sldMkLst>
        <pc:spChg chg="mod">
          <ac:chgData name="Baskerville, Kristin (CDC/GHC/DGHP)" userId="e5846ad4-249e-4a35-baa4-77ba58151c68" providerId="ADAL" clId="{613EFEC5-BEAB-4681-8F18-22D7E4BC25F2}" dt="2025-11-18T15:35:30.229" v="94" actId="20577"/>
          <ac:spMkLst>
            <pc:docMk/>
            <pc:sldMk cId="699109803" sldId="687"/>
            <ac:spMk id="2" creationId="{A1DE1A48-2E4E-4E6C-7041-2D737C146D08}"/>
          </ac:spMkLst>
        </pc:spChg>
      </pc:sldChg>
      <pc:sldChg chg="modSp mod modNotesTx">
        <pc:chgData name="Baskerville, Kristin (CDC/GHC/DGHP)" userId="e5846ad4-249e-4a35-baa4-77ba58151c68" providerId="ADAL" clId="{613EFEC5-BEAB-4681-8F18-22D7E4BC25F2}" dt="2025-11-18T15:36:13.902" v="102" actId="20577"/>
        <pc:sldMkLst>
          <pc:docMk/>
          <pc:sldMk cId="1871635812" sldId="691"/>
        </pc:sldMkLst>
        <pc:spChg chg="mod">
          <ac:chgData name="Baskerville, Kristin (CDC/GHC/DGHP)" userId="e5846ad4-249e-4a35-baa4-77ba58151c68" providerId="ADAL" clId="{613EFEC5-BEAB-4681-8F18-22D7E4BC25F2}" dt="2025-11-18T15:36:11.060" v="100" actId="20577"/>
          <ac:spMkLst>
            <pc:docMk/>
            <pc:sldMk cId="1871635812" sldId="691"/>
            <ac:spMk id="3" creationId="{D2B30687-2510-4B75-B229-BC0F915C325F}"/>
          </ac:spMkLst>
        </pc:spChg>
      </pc:sldChg>
      <pc:sldChg chg="modSp mod">
        <pc:chgData name="Baskerville, Kristin (CDC/GHC/DGHP)" userId="e5846ad4-249e-4a35-baa4-77ba58151c68" providerId="ADAL" clId="{613EFEC5-BEAB-4681-8F18-22D7E4BC25F2}" dt="2025-11-18T15:35:59.364" v="96" actId="20577"/>
        <pc:sldMkLst>
          <pc:docMk/>
          <pc:sldMk cId="1748767196" sldId="693"/>
        </pc:sldMkLst>
        <pc:spChg chg="mod">
          <ac:chgData name="Baskerville, Kristin (CDC/GHC/DGHP)" userId="e5846ad4-249e-4a35-baa4-77ba58151c68" providerId="ADAL" clId="{613EFEC5-BEAB-4681-8F18-22D7E4BC25F2}" dt="2025-11-18T15:35:59.364" v="96" actId="20577"/>
          <ac:spMkLst>
            <pc:docMk/>
            <pc:sldMk cId="1748767196" sldId="693"/>
            <ac:spMk id="3" creationId="{373D0712-6E27-4C7B-B718-9A1B8C461FA6}"/>
          </ac:spMkLst>
        </pc:spChg>
      </pc:sldChg>
      <pc:sldChg chg="modSp mod">
        <pc:chgData name="Baskerville, Kristin (CDC/GHC/DGHP)" userId="e5846ad4-249e-4a35-baa4-77ba58151c68" providerId="ADAL" clId="{613EFEC5-BEAB-4681-8F18-22D7E4BC25F2}" dt="2025-11-18T15:36:26.036" v="105" actId="20577"/>
        <pc:sldMkLst>
          <pc:docMk/>
          <pc:sldMk cId="1669508193" sldId="700"/>
        </pc:sldMkLst>
        <pc:spChg chg="mod">
          <ac:chgData name="Baskerville, Kristin (CDC/GHC/DGHP)" userId="e5846ad4-249e-4a35-baa4-77ba58151c68" providerId="ADAL" clId="{613EFEC5-BEAB-4681-8F18-22D7E4BC25F2}" dt="2025-11-18T15:36:26.036" v="105" actId="20577"/>
          <ac:spMkLst>
            <pc:docMk/>
            <pc:sldMk cId="1669508193" sldId="700"/>
            <ac:spMk id="3" creationId="{D2B30687-2510-4B75-B229-BC0F915C325F}"/>
          </ac:spMkLst>
        </pc:spChg>
      </pc:sldChg>
      <pc:sldChg chg="modSp mod">
        <pc:chgData name="Baskerville, Kristin (CDC/GHC/DGHP)" userId="e5846ad4-249e-4a35-baa4-77ba58151c68" providerId="ADAL" clId="{613EFEC5-BEAB-4681-8F18-22D7E4BC25F2}" dt="2025-11-18T15:36:32.971" v="108" actId="20577"/>
        <pc:sldMkLst>
          <pc:docMk/>
          <pc:sldMk cId="3066890053" sldId="702"/>
        </pc:sldMkLst>
        <pc:spChg chg="mod">
          <ac:chgData name="Baskerville, Kristin (CDC/GHC/DGHP)" userId="e5846ad4-249e-4a35-baa4-77ba58151c68" providerId="ADAL" clId="{613EFEC5-BEAB-4681-8F18-22D7E4BC25F2}" dt="2025-11-18T15:36:32.971" v="108" actId="20577"/>
          <ac:spMkLst>
            <pc:docMk/>
            <pc:sldMk cId="3066890053" sldId="702"/>
            <ac:spMk id="7" creationId="{07BE4053-7342-EC95-14C8-96E1CBD13A26}"/>
          </ac:spMkLst>
        </pc:spChg>
      </pc:sldChg>
      <pc:sldChg chg="modSp mod modNotesTx">
        <pc:chgData name="Baskerville, Kristin (CDC/GHC/DGHP)" userId="e5846ad4-249e-4a35-baa4-77ba58151c68" providerId="ADAL" clId="{613EFEC5-BEAB-4681-8F18-22D7E4BC25F2}" dt="2025-11-18T15:36:50.402" v="114" actId="20577"/>
        <pc:sldMkLst>
          <pc:docMk/>
          <pc:sldMk cId="4002306354" sldId="703"/>
        </pc:sldMkLst>
        <pc:spChg chg="mod">
          <ac:chgData name="Baskerville, Kristin (CDC/GHC/DGHP)" userId="e5846ad4-249e-4a35-baa4-77ba58151c68" providerId="ADAL" clId="{613EFEC5-BEAB-4681-8F18-22D7E4BC25F2}" dt="2025-11-18T15:36:44.176" v="111" actId="20577"/>
          <ac:spMkLst>
            <pc:docMk/>
            <pc:sldMk cId="4002306354" sldId="703"/>
            <ac:spMk id="3" creationId="{D2B30687-2510-4B75-B229-BC0F915C325F}"/>
          </ac:spMkLst>
        </pc:spChg>
      </pc:sldChg>
      <pc:sldChg chg="modSp mod modNotesTx">
        <pc:chgData name="Baskerville, Kristin (CDC/GHC/DGHP)" userId="e5846ad4-249e-4a35-baa4-77ba58151c68" providerId="ADAL" clId="{613EFEC5-BEAB-4681-8F18-22D7E4BC25F2}" dt="2025-11-18T15:37:20.101" v="120" actId="20577"/>
        <pc:sldMkLst>
          <pc:docMk/>
          <pc:sldMk cId="2131549097" sldId="707"/>
        </pc:sldMkLst>
        <pc:spChg chg="mod">
          <ac:chgData name="Baskerville, Kristin (CDC/GHC/DGHP)" userId="e5846ad4-249e-4a35-baa4-77ba58151c68" providerId="ADAL" clId="{613EFEC5-BEAB-4681-8F18-22D7E4BC25F2}" dt="2025-11-18T15:37:15.033" v="117" actId="20577"/>
          <ac:spMkLst>
            <pc:docMk/>
            <pc:sldMk cId="2131549097" sldId="707"/>
            <ac:spMk id="3" creationId="{D2B30687-2510-4B75-B229-BC0F915C325F}"/>
          </ac:spMkLst>
        </pc:spChg>
      </pc:sldChg>
      <pc:sldChg chg="modSp mod modNotesTx">
        <pc:chgData name="Baskerville, Kristin (CDC/GHC/DGHP)" userId="e5846ad4-249e-4a35-baa4-77ba58151c68" providerId="ADAL" clId="{613EFEC5-BEAB-4681-8F18-22D7E4BC25F2}" dt="2025-11-18T15:37:52.078" v="132" actId="20577"/>
        <pc:sldMkLst>
          <pc:docMk/>
          <pc:sldMk cId="1167831303" sldId="709"/>
        </pc:sldMkLst>
        <pc:spChg chg="mod">
          <ac:chgData name="Baskerville, Kristin (CDC/GHC/DGHP)" userId="e5846ad4-249e-4a35-baa4-77ba58151c68" providerId="ADAL" clId="{613EFEC5-BEAB-4681-8F18-22D7E4BC25F2}" dt="2025-11-18T15:37:41.937" v="124" actId="20577"/>
          <ac:spMkLst>
            <pc:docMk/>
            <pc:sldMk cId="1167831303" sldId="709"/>
            <ac:spMk id="3" creationId="{D2B30687-2510-4B75-B229-BC0F915C325F}"/>
          </ac:spMkLst>
        </pc:spChg>
      </pc:sldChg>
      <pc:sldChg chg="modSp mod">
        <pc:chgData name="Baskerville, Kristin (CDC/GHC/DGHP)" userId="e5846ad4-249e-4a35-baa4-77ba58151c68" providerId="ADAL" clId="{613EFEC5-BEAB-4681-8F18-22D7E4BC25F2}" dt="2025-11-18T16:17:43.932" v="160" actId="20577"/>
        <pc:sldMkLst>
          <pc:docMk/>
          <pc:sldMk cId="2629773953" sldId="711"/>
        </pc:sldMkLst>
        <pc:spChg chg="mod">
          <ac:chgData name="Baskerville, Kristin (CDC/GHC/DGHP)" userId="e5846ad4-249e-4a35-baa4-77ba58151c68" providerId="ADAL" clId="{613EFEC5-BEAB-4681-8F18-22D7E4BC25F2}" dt="2025-11-18T16:17:43.932" v="160" actId="20577"/>
          <ac:spMkLst>
            <pc:docMk/>
            <pc:sldMk cId="2629773953" sldId="711"/>
            <ac:spMk id="3" creationId="{FF69B0F6-4B6E-82EB-0133-05C71DE7CF04}"/>
          </ac:spMkLst>
        </pc:spChg>
      </pc:sldChg>
      <pc:sldChg chg="modSp mod modNotesTx">
        <pc:chgData name="Baskerville, Kristin (CDC/GHC/DGHP)" userId="e5846ad4-249e-4a35-baa4-77ba58151c68" providerId="ADAL" clId="{613EFEC5-BEAB-4681-8F18-22D7E4BC25F2}" dt="2025-11-18T15:38:20.944" v="138" actId="20577"/>
        <pc:sldMkLst>
          <pc:docMk/>
          <pc:sldMk cId="3645539362" sldId="712"/>
        </pc:sldMkLst>
        <pc:spChg chg="mod">
          <ac:chgData name="Baskerville, Kristin (CDC/GHC/DGHP)" userId="e5846ad4-249e-4a35-baa4-77ba58151c68" providerId="ADAL" clId="{613EFEC5-BEAB-4681-8F18-22D7E4BC25F2}" dt="2025-11-18T15:38:01.091" v="134" actId="20577"/>
          <ac:spMkLst>
            <pc:docMk/>
            <pc:sldMk cId="3645539362" sldId="712"/>
            <ac:spMk id="3" creationId="{D2B30687-2510-4B75-B229-BC0F915C325F}"/>
          </ac:spMkLst>
        </pc:spChg>
      </pc:sldChg>
      <pc:sldChg chg="modSp mod">
        <pc:chgData name="Baskerville, Kristin (CDC/GHC/DGHP)" userId="e5846ad4-249e-4a35-baa4-77ba58151c68" providerId="ADAL" clId="{613EFEC5-BEAB-4681-8F18-22D7E4BC25F2}" dt="2025-11-18T16:18:33.318" v="162" actId="20577"/>
        <pc:sldMkLst>
          <pc:docMk/>
          <pc:sldMk cId="3446490580" sldId="714"/>
        </pc:sldMkLst>
        <pc:spChg chg="mod">
          <ac:chgData name="Baskerville, Kristin (CDC/GHC/DGHP)" userId="e5846ad4-249e-4a35-baa4-77ba58151c68" providerId="ADAL" clId="{613EFEC5-BEAB-4681-8F18-22D7E4BC25F2}" dt="2025-11-18T16:18:33.318" v="162" actId="20577"/>
          <ac:spMkLst>
            <pc:docMk/>
            <pc:sldMk cId="3446490580" sldId="714"/>
            <ac:spMk id="3" creationId="{D2B30687-2510-4B75-B229-BC0F915C325F}"/>
          </ac:spMkLst>
        </pc:spChg>
      </pc:sldChg>
      <pc:sldChg chg="modSp mod">
        <pc:chgData name="Baskerville, Kristin (CDC/GHC/DGHP)" userId="e5846ad4-249e-4a35-baa4-77ba58151c68" providerId="ADAL" clId="{613EFEC5-BEAB-4681-8F18-22D7E4BC25F2}" dt="2025-11-18T15:38:34.509" v="142" actId="20577"/>
        <pc:sldMkLst>
          <pc:docMk/>
          <pc:sldMk cId="1966913169" sldId="719"/>
        </pc:sldMkLst>
        <pc:spChg chg="mod">
          <ac:chgData name="Baskerville, Kristin (CDC/GHC/DGHP)" userId="e5846ad4-249e-4a35-baa4-77ba58151c68" providerId="ADAL" clId="{613EFEC5-BEAB-4681-8F18-22D7E4BC25F2}" dt="2025-11-18T15:38:34.509" v="142" actId="20577"/>
          <ac:spMkLst>
            <pc:docMk/>
            <pc:sldMk cId="1966913169" sldId="719"/>
            <ac:spMk id="6" creationId="{13C730F8-CE3D-4556-8D77-C14C84C7C33F}"/>
          </ac:spMkLst>
        </pc:spChg>
      </pc:sldChg>
      <pc:sldChg chg="modSp mod modNotesTx">
        <pc:chgData name="Baskerville, Kristin (CDC/GHC/DGHP)" userId="e5846ad4-249e-4a35-baa4-77ba58151c68" providerId="ADAL" clId="{613EFEC5-BEAB-4681-8F18-22D7E4BC25F2}" dt="2025-11-17T19:07:15.412" v="37" actId="20577"/>
        <pc:sldMkLst>
          <pc:docMk/>
          <pc:sldMk cId="136061337" sldId="720"/>
        </pc:sldMkLst>
        <pc:spChg chg="mod">
          <ac:chgData name="Baskerville, Kristin (CDC/GHC/DGHP)" userId="e5846ad4-249e-4a35-baa4-77ba58151c68" providerId="ADAL" clId="{613EFEC5-BEAB-4681-8F18-22D7E4BC25F2}" dt="2025-11-17T19:06:58.026" v="11" actId="20577"/>
          <ac:spMkLst>
            <pc:docMk/>
            <pc:sldMk cId="136061337" sldId="720"/>
            <ac:spMk id="6" creationId="{13C730F8-CE3D-4556-8D77-C14C84C7C33F}"/>
          </ac:spMkLst>
        </pc:spChg>
      </pc:sldChg>
      <pc:sldChg chg="modSp mod">
        <pc:chgData name="Baskerville, Kristin (CDC/GHC/DGHP)" userId="e5846ad4-249e-4a35-baa4-77ba58151c68" providerId="ADAL" clId="{613EFEC5-BEAB-4681-8F18-22D7E4BC25F2}" dt="2025-11-18T16:19:13.728" v="164" actId="20577"/>
        <pc:sldMkLst>
          <pc:docMk/>
          <pc:sldMk cId="1110167980" sldId="722"/>
        </pc:sldMkLst>
        <pc:spChg chg="mod">
          <ac:chgData name="Baskerville, Kristin (CDC/GHC/DGHP)" userId="e5846ad4-249e-4a35-baa4-77ba58151c68" providerId="ADAL" clId="{613EFEC5-BEAB-4681-8F18-22D7E4BC25F2}" dt="2025-11-18T16:19:13.728" v="164" actId="20577"/>
          <ac:spMkLst>
            <pc:docMk/>
            <pc:sldMk cId="1110167980" sldId="722"/>
            <ac:spMk id="6" creationId="{13C730F8-CE3D-4556-8D77-C14C84C7C33F}"/>
          </ac:spMkLst>
        </pc:spChg>
      </pc:sldChg>
      <pc:sldChg chg="modSp mod modNotesTx">
        <pc:chgData name="Baskerville, Kristin (CDC/GHC/DGHP)" userId="e5846ad4-249e-4a35-baa4-77ba58151c68" providerId="ADAL" clId="{613EFEC5-BEAB-4681-8F18-22D7E4BC25F2}" dt="2025-11-18T15:38:52.539" v="146" actId="20577"/>
        <pc:sldMkLst>
          <pc:docMk/>
          <pc:sldMk cId="3484011679" sldId="723"/>
        </pc:sldMkLst>
        <pc:spChg chg="mod">
          <ac:chgData name="Baskerville, Kristin (CDC/GHC/DGHP)" userId="e5846ad4-249e-4a35-baa4-77ba58151c68" providerId="ADAL" clId="{613EFEC5-BEAB-4681-8F18-22D7E4BC25F2}" dt="2025-11-18T15:38:47.197" v="144" actId="20577"/>
          <ac:spMkLst>
            <pc:docMk/>
            <pc:sldMk cId="3484011679" sldId="723"/>
            <ac:spMk id="6" creationId="{13C730F8-CE3D-4556-8D77-C14C84C7C33F}"/>
          </ac:spMkLst>
        </pc:spChg>
      </pc:sldChg>
      <pc:sldChg chg="modNotesTx">
        <pc:chgData name="Baskerville, Kristin (CDC/GHC/DGHP)" userId="e5846ad4-249e-4a35-baa4-77ba58151c68" providerId="ADAL" clId="{613EFEC5-BEAB-4681-8F18-22D7E4BC25F2}" dt="2025-11-18T16:15:02.556" v="156" actId="113"/>
        <pc:sldMkLst>
          <pc:docMk/>
          <pc:sldMk cId="3114593278" sldId="760"/>
        </pc:sldMkLst>
      </pc:sldChg>
      <pc:sldChg chg="addSp delSp modSp mod modNotesTx">
        <pc:chgData name="Baskerville, Kristin (CDC/GHC/DGHP)" userId="e5846ad4-249e-4a35-baa4-77ba58151c68" providerId="ADAL" clId="{613EFEC5-BEAB-4681-8F18-22D7E4BC25F2}" dt="2025-11-18T21:26:30.932" v="206" actId="478"/>
        <pc:sldMkLst>
          <pc:docMk/>
          <pc:sldMk cId="2613108294" sldId="770"/>
        </pc:sldMkLst>
        <pc:spChg chg="mod">
          <ac:chgData name="Baskerville, Kristin (CDC/GHC/DGHP)" userId="e5846ad4-249e-4a35-baa4-77ba58151c68" providerId="ADAL" clId="{613EFEC5-BEAB-4681-8F18-22D7E4BC25F2}" dt="2025-11-18T19:50:25.657" v="168" actId="20577"/>
          <ac:spMkLst>
            <pc:docMk/>
            <pc:sldMk cId="2613108294" sldId="770"/>
            <ac:spMk id="6" creationId="{48271C1F-D9A7-8FE2-5DE1-9BC6D7528408}"/>
          </ac:spMkLst>
        </pc:spChg>
        <pc:spChg chg="add del">
          <ac:chgData name="Baskerville, Kristin (CDC/GHC/DGHP)" userId="e5846ad4-249e-4a35-baa4-77ba58151c68" providerId="ADAL" clId="{613EFEC5-BEAB-4681-8F18-22D7E4BC25F2}" dt="2025-11-18T21:26:30.420" v="205" actId="478"/>
          <ac:spMkLst>
            <pc:docMk/>
            <pc:sldMk cId="2613108294" sldId="770"/>
            <ac:spMk id="15" creationId="{D0256FE7-F39C-97C3-0858-B7AF67ED558E}"/>
          </ac:spMkLst>
        </pc:spChg>
        <pc:spChg chg="add del">
          <ac:chgData name="Baskerville, Kristin (CDC/GHC/DGHP)" userId="e5846ad4-249e-4a35-baa4-77ba58151c68" providerId="ADAL" clId="{613EFEC5-BEAB-4681-8F18-22D7E4BC25F2}" dt="2025-11-18T21:26:29.720" v="204" actId="478"/>
          <ac:spMkLst>
            <pc:docMk/>
            <pc:sldMk cId="2613108294" sldId="770"/>
            <ac:spMk id="16" creationId="{FA6456EE-3DAF-98FC-A432-928074C8EE05}"/>
          </ac:spMkLst>
        </pc:spChg>
        <pc:graphicFrameChg chg="add del">
          <ac:chgData name="Baskerville, Kristin (CDC/GHC/DGHP)" userId="e5846ad4-249e-4a35-baa4-77ba58151c68" providerId="ADAL" clId="{613EFEC5-BEAB-4681-8F18-22D7E4BC25F2}" dt="2025-11-18T21:26:30.932" v="206" actId="478"/>
          <ac:graphicFrameMkLst>
            <pc:docMk/>
            <pc:sldMk cId="2613108294" sldId="770"/>
            <ac:graphicFrameMk id="2" creationId="{579C615A-FA31-442A-99ED-9B8087677D07}"/>
          </ac:graphicFrameMkLst>
        </pc:graphicFrameChg>
        <pc:picChg chg="add del mod">
          <ac:chgData name="Baskerville, Kristin (CDC/GHC/DGHP)" userId="e5846ad4-249e-4a35-baa4-77ba58151c68" providerId="ADAL" clId="{613EFEC5-BEAB-4681-8F18-22D7E4BC25F2}" dt="2025-11-18T21:26:29.018" v="203" actId="22"/>
          <ac:picMkLst>
            <pc:docMk/>
            <pc:sldMk cId="2613108294" sldId="770"/>
            <ac:picMk id="4" creationId="{BBB9FB0D-2CBD-9622-B46B-EF1D7E5D513D}"/>
          </ac:picMkLst>
        </pc:picChg>
      </pc:sldChg>
      <pc:sldChg chg="addSp delSp modSp mod modNotesTx">
        <pc:chgData name="Baskerville, Kristin (CDC/GHC/DGHP)" userId="e5846ad4-249e-4a35-baa4-77ba58151c68" providerId="ADAL" clId="{613EFEC5-BEAB-4681-8F18-22D7E4BC25F2}" dt="2025-11-18T21:26:19.267" v="196" actId="478"/>
        <pc:sldMkLst>
          <pc:docMk/>
          <pc:sldMk cId="434090483" sldId="771"/>
        </pc:sldMkLst>
        <pc:spChg chg="add del">
          <ac:chgData name="Baskerville, Kristin (CDC/GHC/DGHP)" userId="e5846ad4-249e-4a35-baa4-77ba58151c68" providerId="ADAL" clId="{613EFEC5-BEAB-4681-8F18-22D7E4BC25F2}" dt="2025-11-18T21:26:18.099" v="194" actId="478"/>
          <ac:spMkLst>
            <pc:docMk/>
            <pc:sldMk cId="434090483" sldId="771"/>
            <ac:spMk id="15" creationId="{03394404-E562-303C-DBC0-DD6FF286DBFF}"/>
          </ac:spMkLst>
        </pc:spChg>
        <pc:spChg chg="add del">
          <ac:chgData name="Baskerville, Kristin (CDC/GHC/DGHP)" userId="e5846ad4-249e-4a35-baa4-77ba58151c68" providerId="ADAL" clId="{613EFEC5-BEAB-4681-8F18-22D7E4BC25F2}" dt="2025-11-18T21:26:16.968" v="193" actId="478"/>
          <ac:spMkLst>
            <pc:docMk/>
            <pc:sldMk cId="434090483" sldId="771"/>
            <ac:spMk id="16" creationId="{7E86CB2D-3E11-3C1C-2B5F-BCB3DF0E6FAA}"/>
          </ac:spMkLst>
        </pc:spChg>
        <pc:spChg chg="mod">
          <ac:chgData name="Baskerville, Kristin (CDC/GHC/DGHP)" userId="e5846ad4-249e-4a35-baa4-77ba58151c68" providerId="ADAL" clId="{613EFEC5-BEAB-4681-8F18-22D7E4BC25F2}" dt="2025-11-18T19:51:07.169" v="172" actId="20577"/>
          <ac:spMkLst>
            <pc:docMk/>
            <pc:sldMk cId="434090483" sldId="771"/>
            <ac:spMk id="17" creationId="{705122A6-7CD6-6485-185B-E8D5DE5D8FB1}"/>
          </ac:spMkLst>
        </pc:spChg>
        <pc:graphicFrameChg chg="add del">
          <ac:chgData name="Baskerville, Kristin (CDC/GHC/DGHP)" userId="e5846ad4-249e-4a35-baa4-77ba58151c68" providerId="ADAL" clId="{613EFEC5-BEAB-4681-8F18-22D7E4BC25F2}" dt="2025-11-18T21:26:19.267" v="196" actId="478"/>
          <ac:graphicFrameMkLst>
            <pc:docMk/>
            <pc:sldMk cId="434090483" sldId="771"/>
            <ac:graphicFrameMk id="2" creationId="{409721BE-6300-E2A5-237E-5BC7825AD902}"/>
          </ac:graphicFrameMkLst>
        </pc:graphicFrameChg>
        <pc:picChg chg="add del">
          <ac:chgData name="Baskerville, Kristin (CDC/GHC/DGHP)" userId="e5846ad4-249e-4a35-baa4-77ba58151c68" providerId="ADAL" clId="{613EFEC5-BEAB-4681-8F18-22D7E4BC25F2}" dt="2025-11-18T21:26:18.722" v="195" actId="478"/>
          <ac:picMkLst>
            <pc:docMk/>
            <pc:sldMk cId="434090483" sldId="771"/>
            <ac:picMk id="3" creationId="{94B4D900-0615-435E-8F57-20C2F7BD0132}"/>
          </ac:picMkLst>
        </pc:picChg>
      </pc:sldChg>
      <pc:sldChg chg="modNotesTx">
        <pc:chgData name="Baskerville, Kristin (CDC/GHC/DGHP)" userId="e5846ad4-249e-4a35-baa4-77ba58151c68" providerId="ADAL" clId="{613EFEC5-BEAB-4681-8F18-22D7E4BC25F2}" dt="2025-11-18T15:33:40.222" v="82" actId="20577"/>
        <pc:sldMkLst>
          <pc:docMk/>
          <pc:sldMk cId="2739145446" sldId="775"/>
        </pc:sldMkLst>
      </pc:sldChg>
      <pc:sldChg chg="modSp mod modNotesTx">
        <pc:chgData name="Baskerville, Kristin (CDC/GHC/DGHP)" userId="e5846ad4-249e-4a35-baa4-77ba58151c68" providerId="ADAL" clId="{613EFEC5-BEAB-4681-8F18-22D7E4BC25F2}" dt="2025-11-18T15:34:48.459" v="91" actId="20577"/>
        <pc:sldMkLst>
          <pc:docMk/>
          <pc:sldMk cId="3309363659" sldId="776"/>
        </pc:sldMkLst>
        <pc:spChg chg="mod">
          <ac:chgData name="Baskerville, Kristin (CDC/GHC/DGHP)" userId="e5846ad4-249e-4a35-baa4-77ba58151c68" providerId="ADAL" clId="{613EFEC5-BEAB-4681-8F18-22D7E4BC25F2}" dt="2025-11-18T15:34:41.034" v="85" actId="20577"/>
          <ac:spMkLst>
            <pc:docMk/>
            <pc:sldMk cId="3309363659" sldId="776"/>
            <ac:spMk id="2" creationId="{52D102C4-358D-540C-1965-8F30F2568DDA}"/>
          </ac:spMkLst>
        </pc:spChg>
      </pc:sldChg>
      <pc:sldChg chg="modSp mod modNotesTx">
        <pc:chgData name="Baskerville, Kristin (CDC/GHC/DGHP)" userId="e5846ad4-249e-4a35-baa4-77ba58151c68" providerId="ADAL" clId="{613EFEC5-BEAB-4681-8F18-22D7E4BC25F2}" dt="2025-11-18T15:33:27.941" v="79" actId="20577"/>
        <pc:sldMkLst>
          <pc:docMk/>
          <pc:sldMk cId="2879194396" sldId="777"/>
        </pc:sldMkLst>
        <pc:spChg chg="mod">
          <ac:chgData name="Baskerville, Kristin (CDC/GHC/DGHP)" userId="e5846ad4-249e-4a35-baa4-77ba58151c68" providerId="ADAL" clId="{613EFEC5-BEAB-4681-8F18-22D7E4BC25F2}" dt="2025-11-18T15:33:24.339" v="76" actId="20577"/>
          <ac:spMkLst>
            <pc:docMk/>
            <pc:sldMk cId="2879194396" sldId="777"/>
            <ac:spMk id="7" creationId="{A7E7C823-E3EC-E27A-3135-A1AAFED6A7AC}"/>
          </ac:spMkLst>
        </pc:spChg>
      </pc:sldChg>
      <pc:sldChg chg="modNotesTx">
        <pc:chgData name="Baskerville, Kristin (CDC/GHC/DGHP)" userId="e5846ad4-249e-4a35-baa4-77ba58151c68" providerId="ADAL" clId="{613EFEC5-BEAB-4681-8F18-22D7E4BC25F2}" dt="2025-11-18T16:08:28.104" v="147" actId="255"/>
        <pc:sldMkLst>
          <pc:docMk/>
          <pc:sldMk cId="1274462591" sldId="780"/>
        </pc:sldMkLst>
      </pc:sldChg>
      <pc:sldChg chg="modSp mod">
        <pc:chgData name="Baskerville, Kristin (CDC/GHC/DGHP)" userId="e5846ad4-249e-4a35-baa4-77ba58151c68" providerId="ADAL" clId="{613EFEC5-BEAB-4681-8F18-22D7E4BC25F2}" dt="2025-11-18T19:50:10.624" v="166" actId="20577"/>
        <pc:sldMkLst>
          <pc:docMk/>
          <pc:sldMk cId="3306267147" sldId="784"/>
        </pc:sldMkLst>
        <pc:spChg chg="mod">
          <ac:chgData name="Baskerville, Kristin (CDC/GHC/DGHP)" userId="e5846ad4-249e-4a35-baa4-77ba58151c68" providerId="ADAL" clId="{613EFEC5-BEAB-4681-8F18-22D7E4BC25F2}" dt="2025-11-18T19:50:10.624" v="166" actId="20577"/>
          <ac:spMkLst>
            <pc:docMk/>
            <pc:sldMk cId="3306267147" sldId="784"/>
            <ac:spMk id="2" creationId="{26A06D03-3D5F-16DA-6466-9CB962B7F40B}"/>
          </ac:spMkLst>
        </pc:spChg>
      </pc:sldChg>
    </pc:docChg>
  </pc:docChgLst>
  <pc:docChgLst>
    <pc:chgData name="Baskerville, Kristin (CDC/GHC/DGHP)" userId="e5846ad4-249e-4a35-baa4-77ba58151c68" providerId="ADAL" clId="{5D7D497F-1378-4562-9BAA-C06DC489E810}"/>
    <pc:docChg chg="modSld">
      <pc:chgData name="Baskerville, Kristin (CDC/GHC/DGHP)" userId="e5846ad4-249e-4a35-baa4-77ba58151c68" providerId="ADAL" clId="{5D7D497F-1378-4562-9BAA-C06DC489E810}" dt="2025-06-23T03:40:29.054" v="0" actId="20577"/>
      <pc:docMkLst>
        <pc:docMk/>
      </pc:docMkLst>
      <pc:sldChg chg="modSp mod">
        <pc:chgData name="Baskerville, Kristin (CDC/GHC/DGHP)" userId="e5846ad4-249e-4a35-baa4-77ba58151c68" providerId="ADAL" clId="{5D7D497F-1378-4562-9BAA-C06DC489E810}" dt="2025-06-23T03:40:29.054" v="0" actId="20577"/>
        <pc:sldMkLst>
          <pc:docMk/>
          <pc:sldMk cId="699109803" sldId="687"/>
        </pc:sldMkLst>
      </pc:sldChg>
    </pc:docChg>
  </pc:docChgLst>
  <pc:docChgLst>
    <pc:chgData name="Baskerville, Kristin (CDC/GHC/DGHP)" userId="e5846ad4-249e-4a35-baa4-77ba58151c68" providerId="ADAL" clId="{723383E3-F39A-4CBD-A354-745F699FCC99}"/>
    <pc:docChg chg="modSld">
      <pc:chgData name="Baskerville, Kristin (CDC/GHC/DGHP)" userId="e5846ad4-249e-4a35-baa4-77ba58151c68" providerId="ADAL" clId="{723383E3-F39A-4CBD-A354-745F699FCC99}" dt="2025-04-14T20:16:55.037" v="39" actId="20577"/>
      <pc:docMkLst>
        <pc:docMk/>
      </pc:docMkLst>
      <pc:sldChg chg="modNotesTx">
        <pc:chgData name="Baskerville, Kristin (CDC/GHC/DGHP)" userId="e5846ad4-249e-4a35-baa4-77ba58151c68" providerId="ADAL" clId="{723383E3-F39A-4CBD-A354-745F699FCC99}" dt="2025-04-14T20:14:58.389" v="23" actId="790"/>
        <pc:sldMkLst>
          <pc:docMk/>
          <pc:sldMk cId="2457321204" sldId="354"/>
        </pc:sldMkLst>
      </pc:sldChg>
      <pc:sldChg chg="modSp mod modNotesTx">
        <pc:chgData name="Baskerville, Kristin (CDC/GHC/DGHP)" userId="e5846ad4-249e-4a35-baa4-77ba58151c68" providerId="ADAL" clId="{723383E3-F39A-4CBD-A354-745F699FCC99}" dt="2025-04-14T20:14:28.943" v="22" actId="255"/>
        <pc:sldMkLst>
          <pc:docMk/>
          <pc:sldMk cId="0" sldId="504"/>
        </pc:sldMkLst>
      </pc:sldChg>
      <pc:sldChg chg="modNotesTx">
        <pc:chgData name="Baskerville, Kristin (CDC/GHC/DGHP)" userId="e5846ad4-249e-4a35-baa4-77ba58151c68" providerId="ADAL" clId="{723383E3-F39A-4CBD-A354-745F699FCC99}" dt="2025-04-14T20:07:15.921" v="1" actId="790"/>
        <pc:sldMkLst>
          <pc:docMk/>
          <pc:sldMk cId="2074855554" sldId="540"/>
        </pc:sldMkLst>
      </pc:sldChg>
      <pc:sldChg chg="modNotesTx">
        <pc:chgData name="Baskerville, Kristin (CDC/GHC/DGHP)" userId="e5846ad4-249e-4a35-baa4-77ba58151c68" providerId="ADAL" clId="{723383E3-F39A-4CBD-A354-745F699FCC99}" dt="2025-04-14T20:11:35.505" v="9" actId="790"/>
        <pc:sldMkLst>
          <pc:docMk/>
          <pc:sldMk cId="294276452" sldId="617"/>
        </pc:sldMkLst>
      </pc:sldChg>
      <pc:sldChg chg="modNotesTx">
        <pc:chgData name="Baskerville, Kristin (CDC/GHC/DGHP)" userId="e5846ad4-249e-4a35-baa4-77ba58151c68" providerId="ADAL" clId="{723383E3-F39A-4CBD-A354-745F699FCC99}" dt="2025-04-14T20:14:06.150" v="19" actId="790"/>
        <pc:sldMkLst>
          <pc:docMk/>
          <pc:sldMk cId="2169230997" sldId="621"/>
        </pc:sldMkLst>
      </pc:sldChg>
      <pc:sldChg chg="modNotesTx">
        <pc:chgData name="Baskerville, Kristin (CDC/GHC/DGHP)" userId="e5846ad4-249e-4a35-baa4-77ba58151c68" providerId="ADAL" clId="{723383E3-F39A-4CBD-A354-745F699FCC99}" dt="2025-04-14T20:16:55.037" v="39" actId="20577"/>
        <pc:sldMkLst>
          <pc:docMk/>
          <pc:sldMk cId="1501694407" sldId="622"/>
        </pc:sldMkLst>
      </pc:sldChg>
      <pc:sldChg chg="modNotesTx">
        <pc:chgData name="Baskerville, Kristin (CDC/GHC/DGHP)" userId="e5846ad4-249e-4a35-baa4-77ba58151c68" providerId="ADAL" clId="{723383E3-F39A-4CBD-A354-745F699FCC99}" dt="2025-04-14T20:11:40.469" v="10" actId="790"/>
        <pc:sldMkLst>
          <pc:docMk/>
          <pc:sldMk cId="2918748290" sldId="629"/>
        </pc:sldMkLst>
      </pc:sldChg>
      <pc:sldChg chg="modNotesTx">
        <pc:chgData name="Baskerville, Kristin (CDC/GHC/DGHP)" userId="e5846ad4-249e-4a35-baa4-77ba58151c68" providerId="ADAL" clId="{723383E3-F39A-4CBD-A354-745F699FCC99}" dt="2025-04-14T20:11:49.914" v="13" actId="115"/>
        <pc:sldMkLst>
          <pc:docMk/>
          <pc:sldMk cId="3523674827" sldId="632"/>
        </pc:sldMkLst>
      </pc:sldChg>
    </pc:docChg>
  </pc:docChgLst>
  <pc:docChgLst>
    <pc:chgData name="Baskerville, Kristin (CDC/GHC/DGHP)" userId="e5846ad4-249e-4a35-baa4-77ba58151c68" providerId="ADAL" clId="{54D04878-53A9-4B04-BE63-FFE5EB26EDF5}"/>
    <pc:docChg chg="undo custSel modSld">
      <pc:chgData name="Baskerville, Kristin (CDC/GHC/DGHP)" userId="e5846ad4-249e-4a35-baa4-77ba58151c68" providerId="ADAL" clId="{54D04878-53A9-4B04-BE63-FFE5EB26EDF5}" dt="2025-05-22T13:14:10.784" v="2253" actId="20577"/>
      <pc:docMkLst>
        <pc:docMk/>
      </pc:docMkLst>
      <pc:sldChg chg="modNotesTx">
        <pc:chgData name="Baskerville, Kristin (CDC/GHC/DGHP)" userId="e5846ad4-249e-4a35-baa4-77ba58151c68" providerId="ADAL" clId="{54D04878-53A9-4B04-BE63-FFE5EB26EDF5}" dt="2025-05-20T13:31:22.810" v="5" actId="790"/>
        <pc:sldMkLst>
          <pc:docMk/>
          <pc:sldMk cId="2457321204" sldId="354"/>
        </pc:sldMkLst>
      </pc:sldChg>
      <pc:sldChg chg="modSp mod">
        <pc:chgData name="Baskerville, Kristin (CDC/GHC/DGHP)" userId="e5846ad4-249e-4a35-baa4-77ba58151c68" providerId="ADAL" clId="{54D04878-53A9-4B04-BE63-FFE5EB26EDF5}" dt="2025-05-21T18:23:03.881" v="1037" actId="20577"/>
        <pc:sldMkLst>
          <pc:docMk/>
          <pc:sldMk cId="0" sldId="504"/>
        </pc:sldMkLst>
      </pc:sldChg>
      <pc:sldChg chg="modNotesTx">
        <pc:chgData name="Baskerville, Kristin (CDC/GHC/DGHP)" userId="e5846ad4-249e-4a35-baa4-77ba58151c68" providerId="ADAL" clId="{54D04878-53A9-4B04-BE63-FFE5EB26EDF5}" dt="2025-05-20T13:30:45.091" v="0" actId="790"/>
        <pc:sldMkLst>
          <pc:docMk/>
          <pc:sldMk cId="2074855554" sldId="540"/>
        </pc:sldMkLst>
      </pc:sldChg>
      <pc:sldChg chg="modSp mod modNotesTx">
        <pc:chgData name="Baskerville, Kristin (CDC/GHC/DGHP)" userId="e5846ad4-249e-4a35-baa4-77ba58151c68" providerId="ADAL" clId="{54D04878-53A9-4B04-BE63-FFE5EB26EDF5}" dt="2025-05-21T18:27:20.696" v="1057" actId="20577"/>
        <pc:sldMkLst>
          <pc:docMk/>
          <pc:sldMk cId="294276452" sldId="617"/>
        </pc:sldMkLst>
      </pc:sldChg>
      <pc:sldChg chg="modSp mod modNotesTx">
        <pc:chgData name="Baskerville, Kristin (CDC/GHC/DGHP)" userId="e5846ad4-249e-4a35-baa4-77ba58151c68" providerId="ADAL" clId="{54D04878-53A9-4B04-BE63-FFE5EB26EDF5}" dt="2025-05-21T18:30:34.273" v="1075" actId="790"/>
        <pc:sldMkLst>
          <pc:docMk/>
          <pc:sldMk cId="2169230997" sldId="621"/>
        </pc:sldMkLst>
      </pc:sldChg>
      <pc:sldChg chg="modSp mod modNotesTx">
        <pc:chgData name="Baskerville, Kristin (CDC/GHC/DGHP)" userId="e5846ad4-249e-4a35-baa4-77ba58151c68" providerId="ADAL" clId="{54D04878-53A9-4B04-BE63-FFE5EB26EDF5}" dt="2025-05-21T18:30:04.635" v="1072" actId="790"/>
        <pc:sldMkLst>
          <pc:docMk/>
          <pc:sldMk cId="1501694407" sldId="622"/>
        </pc:sldMkLst>
      </pc:sldChg>
      <pc:sldChg chg="modSp mod modNotesTx">
        <pc:chgData name="Baskerville, Kristin (CDC/GHC/DGHP)" userId="e5846ad4-249e-4a35-baa4-77ba58151c68" providerId="ADAL" clId="{54D04878-53A9-4B04-BE63-FFE5EB26EDF5}" dt="2025-05-21T18:31:24.557" v="1088" actId="790"/>
        <pc:sldMkLst>
          <pc:docMk/>
          <pc:sldMk cId="2521113906" sldId="623"/>
        </pc:sldMkLst>
      </pc:sldChg>
      <pc:sldChg chg="modSp mod modNotesTx">
        <pc:chgData name="Baskerville, Kristin (CDC/GHC/DGHP)" userId="e5846ad4-249e-4a35-baa4-77ba58151c68" providerId="ADAL" clId="{54D04878-53A9-4B04-BE63-FFE5EB26EDF5}" dt="2025-05-22T12:14:44.620" v="2171" actId="790"/>
        <pc:sldMkLst>
          <pc:docMk/>
          <pc:sldMk cId="946320597" sldId="625"/>
        </pc:sldMkLst>
      </pc:sldChg>
      <pc:sldChg chg="addSp delSp modSp mod modClrScheme chgLayout modNotesTx">
        <pc:chgData name="Baskerville, Kristin (CDC/GHC/DGHP)" userId="e5846ad4-249e-4a35-baa4-77ba58151c68" providerId="ADAL" clId="{54D04878-53A9-4B04-BE63-FFE5EB26EDF5}" dt="2025-05-22T12:13:00.473" v="2166"/>
        <pc:sldMkLst>
          <pc:docMk/>
          <pc:sldMk cId="1118229233" sldId="626"/>
        </pc:sldMkLst>
      </pc:sldChg>
      <pc:sldChg chg="modSp mod modNotesTx">
        <pc:chgData name="Baskerville, Kristin (CDC/GHC/DGHP)" userId="e5846ad4-249e-4a35-baa4-77ba58151c68" providerId="ADAL" clId="{54D04878-53A9-4B04-BE63-FFE5EB26EDF5}" dt="2025-05-21T18:35:25.713" v="1113" actId="790"/>
        <pc:sldMkLst>
          <pc:docMk/>
          <pc:sldMk cId="1674121636" sldId="628"/>
        </pc:sldMkLst>
      </pc:sldChg>
      <pc:sldChg chg="modSp mod modNotesTx">
        <pc:chgData name="Baskerville, Kristin (CDC/GHC/DGHP)" userId="e5846ad4-249e-4a35-baa4-77ba58151c68" providerId="ADAL" clId="{54D04878-53A9-4B04-BE63-FFE5EB26EDF5}" dt="2025-05-21T18:30:18.589" v="1073" actId="790"/>
        <pc:sldMkLst>
          <pc:docMk/>
          <pc:sldMk cId="2918748290" sldId="629"/>
        </pc:sldMkLst>
      </pc:sldChg>
      <pc:sldChg chg="modSp mod modNotesTx">
        <pc:chgData name="Baskerville, Kristin (CDC/GHC/DGHP)" userId="e5846ad4-249e-4a35-baa4-77ba58151c68" providerId="ADAL" clId="{54D04878-53A9-4B04-BE63-FFE5EB26EDF5}" dt="2025-05-21T18:35:46.324" v="1114" actId="790"/>
        <pc:sldMkLst>
          <pc:docMk/>
          <pc:sldMk cId="3009458198" sldId="630"/>
        </pc:sldMkLst>
      </pc:sldChg>
      <pc:sldChg chg="modSp mod modNotesTx">
        <pc:chgData name="Baskerville, Kristin (CDC/GHC/DGHP)" userId="e5846ad4-249e-4a35-baa4-77ba58151c68" providerId="ADAL" clId="{54D04878-53A9-4B04-BE63-FFE5EB26EDF5}" dt="2025-05-21T18:30:26.757" v="1074" actId="790"/>
        <pc:sldMkLst>
          <pc:docMk/>
          <pc:sldMk cId="3523674827" sldId="632"/>
        </pc:sldMkLst>
      </pc:sldChg>
      <pc:sldChg chg="modSp mod modNotesTx">
        <pc:chgData name="Baskerville, Kristin (CDC/GHC/DGHP)" userId="e5846ad4-249e-4a35-baa4-77ba58151c68" providerId="ADAL" clId="{54D04878-53A9-4B04-BE63-FFE5EB26EDF5}" dt="2025-05-21T18:43:27.808" v="1178" actId="790"/>
        <pc:sldMkLst>
          <pc:docMk/>
          <pc:sldMk cId="558655974" sldId="635"/>
        </pc:sldMkLst>
      </pc:sldChg>
      <pc:sldChg chg="modSp mod modNotesTx">
        <pc:chgData name="Baskerville, Kristin (CDC/GHC/DGHP)" userId="e5846ad4-249e-4a35-baa4-77ba58151c68" providerId="ADAL" clId="{54D04878-53A9-4B04-BE63-FFE5EB26EDF5}" dt="2025-05-21T18:43:49.979" v="1179" actId="790"/>
        <pc:sldMkLst>
          <pc:docMk/>
          <pc:sldMk cId="480914750" sldId="637"/>
        </pc:sldMkLst>
      </pc:sldChg>
      <pc:sldChg chg="modSp mod modNotesTx">
        <pc:chgData name="Baskerville, Kristin (CDC/GHC/DGHP)" userId="e5846ad4-249e-4a35-baa4-77ba58151c68" providerId="ADAL" clId="{54D04878-53A9-4B04-BE63-FFE5EB26EDF5}" dt="2025-05-21T18:46:28.018" v="1183" actId="790"/>
        <pc:sldMkLst>
          <pc:docMk/>
          <pc:sldMk cId="2923406523" sldId="638"/>
        </pc:sldMkLst>
      </pc:sldChg>
      <pc:sldChg chg="modSp mod modNotesTx">
        <pc:chgData name="Baskerville, Kristin (CDC/GHC/DGHP)" userId="e5846ad4-249e-4a35-baa4-77ba58151c68" providerId="ADAL" clId="{54D04878-53A9-4B04-BE63-FFE5EB26EDF5}" dt="2025-05-21T18:46:17.572" v="1182" actId="790"/>
        <pc:sldMkLst>
          <pc:docMk/>
          <pc:sldMk cId="1461207024" sldId="639"/>
        </pc:sldMkLst>
      </pc:sldChg>
      <pc:sldChg chg="modSp mod modNotesTx">
        <pc:chgData name="Baskerville, Kristin (CDC/GHC/DGHP)" userId="e5846ad4-249e-4a35-baa4-77ba58151c68" providerId="ADAL" clId="{54D04878-53A9-4B04-BE63-FFE5EB26EDF5}" dt="2025-05-21T18:46:41.334" v="1184" actId="790"/>
        <pc:sldMkLst>
          <pc:docMk/>
          <pc:sldMk cId="2688618994" sldId="642"/>
        </pc:sldMkLst>
      </pc:sldChg>
      <pc:sldChg chg="modSp mod modNotesTx">
        <pc:chgData name="Baskerville, Kristin (CDC/GHC/DGHP)" userId="e5846ad4-249e-4a35-baa4-77ba58151c68" providerId="ADAL" clId="{54D04878-53A9-4B04-BE63-FFE5EB26EDF5}" dt="2025-05-22T13:13:25.540" v="2251" actId="255"/>
        <pc:sldMkLst>
          <pc:docMk/>
          <pc:sldMk cId="3867278250" sldId="643"/>
        </pc:sldMkLst>
      </pc:sldChg>
      <pc:sldChg chg="modSp mod modNotesTx">
        <pc:chgData name="Baskerville, Kristin (CDC/GHC/DGHP)" userId="e5846ad4-249e-4a35-baa4-77ba58151c68" providerId="ADAL" clId="{54D04878-53A9-4B04-BE63-FFE5EB26EDF5}" dt="2025-05-21T18:48:20.605" v="1200" actId="255"/>
        <pc:sldMkLst>
          <pc:docMk/>
          <pc:sldMk cId="1875604781" sldId="644"/>
        </pc:sldMkLst>
      </pc:sldChg>
      <pc:sldChg chg="modNotesTx">
        <pc:chgData name="Baskerville, Kristin (CDC/GHC/DGHP)" userId="e5846ad4-249e-4a35-baa4-77ba58151c68" providerId="ADAL" clId="{54D04878-53A9-4B04-BE63-FFE5EB26EDF5}" dt="2025-05-21T18:03:58.503" v="544" actId="20577"/>
        <pc:sldMkLst>
          <pc:docMk/>
          <pc:sldMk cId="2421255259" sldId="645"/>
        </pc:sldMkLst>
      </pc:sldChg>
      <pc:sldChg chg="modSp mod modNotesTx">
        <pc:chgData name="Baskerville, Kristin (CDC/GHC/DGHP)" userId="e5846ad4-249e-4a35-baa4-77ba58151c68" providerId="ADAL" clId="{54D04878-53A9-4B04-BE63-FFE5EB26EDF5}" dt="2025-05-21T18:53:46.896" v="1226" actId="790"/>
        <pc:sldMkLst>
          <pc:docMk/>
          <pc:sldMk cId="2655785032" sldId="646"/>
        </pc:sldMkLst>
      </pc:sldChg>
      <pc:sldChg chg="modSp mod modNotesTx">
        <pc:chgData name="Baskerville, Kristin (CDC/GHC/DGHP)" userId="e5846ad4-249e-4a35-baa4-77ba58151c68" providerId="ADAL" clId="{54D04878-53A9-4B04-BE63-FFE5EB26EDF5}" dt="2025-05-21T20:20:42.218" v="1970" actId="20577"/>
        <pc:sldMkLst>
          <pc:docMk/>
          <pc:sldMk cId="3845815422" sldId="647"/>
        </pc:sldMkLst>
      </pc:sldChg>
      <pc:sldChg chg="modSp mod modNotesTx">
        <pc:chgData name="Baskerville, Kristin (CDC/GHC/DGHP)" userId="e5846ad4-249e-4a35-baa4-77ba58151c68" providerId="ADAL" clId="{54D04878-53A9-4B04-BE63-FFE5EB26EDF5}" dt="2025-05-21T18:55:48.811" v="1264" actId="790"/>
        <pc:sldMkLst>
          <pc:docMk/>
          <pc:sldMk cId="1679676811" sldId="648"/>
        </pc:sldMkLst>
      </pc:sldChg>
      <pc:sldChg chg="modSp mod modNotesTx">
        <pc:chgData name="Baskerville, Kristin (CDC/GHC/DGHP)" userId="e5846ad4-249e-4a35-baa4-77ba58151c68" providerId="ADAL" clId="{54D04878-53A9-4B04-BE63-FFE5EB26EDF5}" dt="2025-05-21T18:53:39.479" v="1225" actId="790"/>
        <pc:sldMkLst>
          <pc:docMk/>
          <pc:sldMk cId="261466940" sldId="649"/>
        </pc:sldMkLst>
      </pc:sldChg>
      <pc:sldChg chg="modSp mod modNotesTx">
        <pc:chgData name="Baskerville, Kristin (CDC/GHC/DGHP)" userId="e5846ad4-249e-4a35-baa4-77ba58151c68" providerId="ADAL" clId="{54D04878-53A9-4B04-BE63-FFE5EB26EDF5}" dt="2025-05-21T18:59:01.728" v="1281" actId="790"/>
        <pc:sldMkLst>
          <pc:docMk/>
          <pc:sldMk cId="2316385292" sldId="650"/>
        </pc:sldMkLst>
      </pc:sldChg>
      <pc:sldChg chg="modSp mod modNotesTx">
        <pc:chgData name="Baskerville, Kristin (CDC/GHC/DGHP)" userId="e5846ad4-249e-4a35-baa4-77ba58151c68" providerId="ADAL" clId="{54D04878-53A9-4B04-BE63-FFE5EB26EDF5}" dt="2025-05-21T19:00:24.762" v="1293" actId="113"/>
        <pc:sldMkLst>
          <pc:docMk/>
          <pc:sldMk cId="3663338803" sldId="651"/>
        </pc:sldMkLst>
      </pc:sldChg>
      <pc:sldChg chg="modSp mod modNotesTx">
        <pc:chgData name="Baskerville, Kristin (CDC/GHC/DGHP)" userId="e5846ad4-249e-4a35-baa4-77ba58151c68" providerId="ADAL" clId="{54D04878-53A9-4B04-BE63-FFE5EB26EDF5}" dt="2025-05-21T19:04:02.861" v="1325" actId="20577"/>
        <pc:sldMkLst>
          <pc:docMk/>
          <pc:sldMk cId="3131529534" sldId="652"/>
        </pc:sldMkLst>
      </pc:sldChg>
      <pc:sldChg chg="modSp mod modNotesTx">
        <pc:chgData name="Baskerville, Kristin (CDC/GHC/DGHP)" userId="e5846ad4-249e-4a35-baa4-77ba58151c68" providerId="ADAL" clId="{54D04878-53A9-4B04-BE63-FFE5EB26EDF5}" dt="2025-05-21T19:08:35.621" v="1351" actId="790"/>
        <pc:sldMkLst>
          <pc:docMk/>
          <pc:sldMk cId="1486175913" sldId="653"/>
        </pc:sldMkLst>
      </pc:sldChg>
      <pc:sldChg chg="modSp mod modNotesTx">
        <pc:chgData name="Baskerville, Kristin (CDC/GHC/DGHP)" userId="e5846ad4-249e-4a35-baa4-77ba58151c68" providerId="ADAL" clId="{54D04878-53A9-4B04-BE63-FFE5EB26EDF5}" dt="2025-05-21T19:09:51.408" v="1384" actId="20577"/>
        <pc:sldMkLst>
          <pc:docMk/>
          <pc:sldMk cId="1677183619" sldId="654"/>
        </pc:sldMkLst>
      </pc:sldChg>
      <pc:sldChg chg="modSp mod modNotesTx">
        <pc:chgData name="Baskerville, Kristin (CDC/GHC/DGHP)" userId="e5846ad4-249e-4a35-baa4-77ba58151c68" providerId="ADAL" clId="{54D04878-53A9-4B04-BE63-FFE5EB26EDF5}" dt="2025-05-21T19:18:21.309" v="1488" actId="790"/>
        <pc:sldMkLst>
          <pc:docMk/>
          <pc:sldMk cId="2560065142" sldId="655"/>
        </pc:sldMkLst>
      </pc:sldChg>
      <pc:sldChg chg="modNotesTx">
        <pc:chgData name="Baskerville, Kristin (CDC/GHC/DGHP)" userId="e5846ad4-249e-4a35-baa4-77ba58151c68" providerId="ADAL" clId="{54D04878-53A9-4B04-BE63-FFE5EB26EDF5}" dt="2025-05-21T18:04:19.136" v="568" actId="20577"/>
        <pc:sldMkLst>
          <pc:docMk/>
          <pc:sldMk cId="3149493898" sldId="656"/>
        </pc:sldMkLst>
      </pc:sldChg>
      <pc:sldChg chg="modSp mod modNotesTx">
        <pc:chgData name="Baskerville, Kristin (CDC/GHC/DGHP)" userId="e5846ad4-249e-4a35-baa4-77ba58151c68" providerId="ADAL" clId="{54D04878-53A9-4B04-BE63-FFE5EB26EDF5}" dt="2025-05-21T18:54:58.193" v="1263" actId="20577"/>
        <pc:sldMkLst>
          <pc:docMk/>
          <pc:sldMk cId="1292624879" sldId="658"/>
        </pc:sldMkLst>
      </pc:sldChg>
      <pc:sldChg chg="modSp mod modNotesTx">
        <pc:chgData name="Baskerville, Kristin (CDC/GHC/DGHP)" userId="e5846ad4-249e-4a35-baa4-77ba58151c68" providerId="ADAL" clId="{54D04878-53A9-4B04-BE63-FFE5EB26EDF5}" dt="2025-05-22T13:14:10.784" v="2253" actId="20577"/>
        <pc:sldMkLst>
          <pc:docMk/>
          <pc:sldMk cId="1810427653" sldId="659"/>
        </pc:sldMkLst>
      </pc:sldChg>
      <pc:sldChg chg="modSp mod modNotesTx">
        <pc:chgData name="Baskerville, Kristin (CDC/GHC/DGHP)" userId="e5846ad4-249e-4a35-baa4-77ba58151c68" providerId="ADAL" clId="{54D04878-53A9-4B04-BE63-FFE5EB26EDF5}" dt="2025-05-21T19:03:21.860" v="1316" actId="20577"/>
        <pc:sldMkLst>
          <pc:docMk/>
          <pc:sldMk cId="1528464545" sldId="660"/>
        </pc:sldMkLst>
      </pc:sldChg>
      <pc:sldChg chg="modSp mod modNotesTx">
        <pc:chgData name="Baskerville, Kristin (CDC/GHC/DGHP)" userId="e5846ad4-249e-4a35-baa4-77ba58151c68" providerId="ADAL" clId="{54D04878-53A9-4B04-BE63-FFE5EB26EDF5}" dt="2025-05-21T19:06:07.076" v="1327" actId="790"/>
        <pc:sldMkLst>
          <pc:docMk/>
          <pc:sldMk cId="1894762147" sldId="662"/>
        </pc:sldMkLst>
      </pc:sldChg>
      <pc:sldChg chg="modSp mod modNotesTx">
        <pc:chgData name="Baskerville, Kristin (CDC/GHC/DGHP)" userId="e5846ad4-249e-4a35-baa4-77ba58151c68" providerId="ADAL" clId="{54D04878-53A9-4B04-BE63-FFE5EB26EDF5}" dt="2025-05-21T19:07:04.626" v="1328" actId="790"/>
        <pc:sldMkLst>
          <pc:docMk/>
          <pc:sldMk cId="1952377842" sldId="663"/>
        </pc:sldMkLst>
      </pc:sldChg>
      <pc:sldChg chg="modSp mod modNotesTx">
        <pc:chgData name="Baskerville, Kristin (CDC/GHC/DGHP)" userId="e5846ad4-249e-4a35-baa4-77ba58151c68" providerId="ADAL" clId="{54D04878-53A9-4B04-BE63-FFE5EB26EDF5}" dt="2025-05-21T19:08:23.658" v="1350" actId="790"/>
        <pc:sldMkLst>
          <pc:docMk/>
          <pc:sldMk cId="1612223313" sldId="664"/>
        </pc:sldMkLst>
      </pc:sldChg>
      <pc:sldChg chg="modSp mod modNotesTx">
        <pc:chgData name="Baskerville, Kristin (CDC/GHC/DGHP)" userId="e5846ad4-249e-4a35-baa4-77ba58151c68" providerId="ADAL" clId="{54D04878-53A9-4B04-BE63-FFE5EB26EDF5}" dt="2025-05-21T19:09:03.822" v="1369" actId="20577"/>
        <pc:sldMkLst>
          <pc:docMk/>
          <pc:sldMk cId="2739767457" sldId="666"/>
        </pc:sldMkLst>
      </pc:sldChg>
      <pc:sldChg chg="modSp mod modNotesTx">
        <pc:chgData name="Baskerville, Kristin (CDC/GHC/DGHP)" userId="e5846ad4-249e-4a35-baa4-77ba58151c68" providerId="ADAL" clId="{54D04878-53A9-4B04-BE63-FFE5EB26EDF5}" dt="2025-05-21T19:10:17.222" v="1402" actId="20577"/>
        <pc:sldMkLst>
          <pc:docMk/>
          <pc:sldMk cId="1940992104" sldId="667"/>
        </pc:sldMkLst>
      </pc:sldChg>
      <pc:sldChg chg="modSp mod modNotesTx">
        <pc:chgData name="Baskerville, Kristin (CDC/GHC/DGHP)" userId="e5846ad4-249e-4a35-baa4-77ba58151c68" providerId="ADAL" clId="{54D04878-53A9-4B04-BE63-FFE5EB26EDF5}" dt="2025-05-21T19:11:21.156" v="1418" actId="115"/>
        <pc:sldMkLst>
          <pc:docMk/>
          <pc:sldMk cId="4125200436" sldId="668"/>
        </pc:sldMkLst>
      </pc:sldChg>
      <pc:sldChg chg="modSp mod modNotesTx">
        <pc:chgData name="Baskerville, Kristin (CDC/GHC/DGHP)" userId="e5846ad4-249e-4a35-baa4-77ba58151c68" providerId="ADAL" clId="{54D04878-53A9-4B04-BE63-FFE5EB26EDF5}" dt="2025-05-21T19:11:43.823" v="1419" actId="790"/>
        <pc:sldMkLst>
          <pc:docMk/>
          <pc:sldMk cId="435677100" sldId="669"/>
        </pc:sldMkLst>
      </pc:sldChg>
      <pc:sldChg chg="modSp mod modNotesTx">
        <pc:chgData name="Baskerville, Kristin (CDC/GHC/DGHP)" userId="e5846ad4-249e-4a35-baa4-77ba58151c68" providerId="ADAL" clId="{54D04878-53A9-4B04-BE63-FFE5EB26EDF5}" dt="2025-05-21T19:11:52.839" v="1420" actId="790"/>
        <pc:sldMkLst>
          <pc:docMk/>
          <pc:sldMk cId="4185139740" sldId="670"/>
        </pc:sldMkLst>
      </pc:sldChg>
      <pc:sldChg chg="modSp mod modNotesTx">
        <pc:chgData name="Baskerville, Kristin (CDC/GHC/DGHP)" userId="e5846ad4-249e-4a35-baa4-77ba58151c68" providerId="ADAL" clId="{54D04878-53A9-4B04-BE63-FFE5EB26EDF5}" dt="2025-05-21T19:16:42.006" v="1484" actId="790"/>
        <pc:sldMkLst>
          <pc:docMk/>
          <pc:sldMk cId="433372055" sldId="671"/>
        </pc:sldMkLst>
      </pc:sldChg>
      <pc:sldChg chg="modSp mod modNotesTx">
        <pc:chgData name="Baskerville, Kristin (CDC/GHC/DGHP)" userId="e5846ad4-249e-4a35-baa4-77ba58151c68" providerId="ADAL" clId="{54D04878-53A9-4B04-BE63-FFE5EB26EDF5}" dt="2025-05-21T19:16:49.638" v="1485" actId="790"/>
        <pc:sldMkLst>
          <pc:docMk/>
          <pc:sldMk cId="3728428402" sldId="672"/>
        </pc:sldMkLst>
      </pc:sldChg>
      <pc:sldChg chg="modSp mod modNotesTx">
        <pc:chgData name="Baskerville, Kristin (CDC/GHC/DGHP)" userId="e5846ad4-249e-4a35-baa4-77ba58151c68" providerId="ADAL" clId="{54D04878-53A9-4B04-BE63-FFE5EB26EDF5}" dt="2025-05-21T19:17:57.054" v="1486" actId="790"/>
        <pc:sldMkLst>
          <pc:docMk/>
          <pc:sldMk cId="2939993401" sldId="673"/>
        </pc:sldMkLst>
      </pc:sldChg>
      <pc:sldChg chg="modSp mod modNotesTx">
        <pc:chgData name="Baskerville, Kristin (CDC/GHC/DGHP)" userId="e5846ad4-249e-4a35-baa4-77ba58151c68" providerId="ADAL" clId="{54D04878-53A9-4B04-BE63-FFE5EB26EDF5}" dt="2025-05-21T19:18:05.804" v="1487" actId="790"/>
        <pc:sldMkLst>
          <pc:docMk/>
          <pc:sldMk cId="946104320" sldId="674"/>
        </pc:sldMkLst>
      </pc:sldChg>
      <pc:sldChg chg="modSp mod modNotesTx">
        <pc:chgData name="Baskerville, Kristin (CDC/GHC/DGHP)" userId="e5846ad4-249e-4a35-baa4-77ba58151c68" providerId="ADAL" clId="{54D04878-53A9-4B04-BE63-FFE5EB26EDF5}" dt="2025-05-21T19:19:10.074" v="1495" actId="1076"/>
        <pc:sldMkLst>
          <pc:docMk/>
          <pc:sldMk cId="3755546259" sldId="675"/>
        </pc:sldMkLst>
      </pc:sldChg>
      <pc:sldChg chg="modSp mod modNotesTx">
        <pc:chgData name="Baskerville, Kristin (CDC/GHC/DGHP)" userId="e5846ad4-249e-4a35-baa4-77ba58151c68" providerId="ADAL" clId="{54D04878-53A9-4B04-BE63-FFE5EB26EDF5}" dt="2025-05-21T19:19:54.654" v="1497" actId="790"/>
        <pc:sldMkLst>
          <pc:docMk/>
          <pc:sldMk cId="3725632601" sldId="676"/>
        </pc:sldMkLst>
      </pc:sldChg>
      <pc:sldChg chg="modSp mod modNotesTx">
        <pc:chgData name="Baskerville, Kristin (CDC/GHC/DGHP)" userId="e5846ad4-249e-4a35-baa4-77ba58151c68" providerId="ADAL" clId="{54D04878-53A9-4B04-BE63-FFE5EB26EDF5}" dt="2025-05-21T19:20:09.555" v="1498" actId="790"/>
        <pc:sldMkLst>
          <pc:docMk/>
          <pc:sldMk cId="3415236953" sldId="677"/>
        </pc:sldMkLst>
      </pc:sldChg>
      <pc:sldChg chg="modSp mod modNotesTx">
        <pc:chgData name="Baskerville, Kristin (CDC/GHC/DGHP)" userId="e5846ad4-249e-4a35-baa4-77ba58151c68" providerId="ADAL" clId="{54D04878-53A9-4B04-BE63-FFE5EB26EDF5}" dt="2025-05-21T19:20:33.920" v="1503" actId="790"/>
        <pc:sldMkLst>
          <pc:docMk/>
          <pc:sldMk cId="1473867233" sldId="678"/>
        </pc:sldMkLst>
      </pc:sldChg>
      <pc:sldChg chg="modSp mod modNotesTx">
        <pc:chgData name="Baskerville, Kristin (CDC/GHC/DGHP)" userId="e5846ad4-249e-4a35-baa4-77ba58151c68" providerId="ADAL" clId="{54D04878-53A9-4B04-BE63-FFE5EB26EDF5}" dt="2025-05-21T19:21:02.738" v="1505" actId="790"/>
        <pc:sldMkLst>
          <pc:docMk/>
          <pc:sldMk cId="1605920108" sldId="680"/>
        </pc:sldMkLst>
      </pc:sldChg>
      <pc:sldChg chg="modSp mod modNotesTx">
        <pc:chgData name="Baskerville, Kristin (CDC/GHC/DGHP)" userId="e5846ad4-249e-4a35-baa4-77ba58151c68" providerId="ADAL" clId="{54D04878-53A9-4B04-BE63-FFE5EB26EDF5}" dt="2025-05-21T19:22:13.571" v="1510" actId="790"/>
        <pc:sldMkLst>
          <pc:docMk/>
          <pc:sldMk cId="2741155495" sldId="681"/>
        </pc:sldMkLst>
      </pc:sldChg>
      <pc:sldChg chg="modSp mod modNotesTx">
        <pc:chgData name="Baskerville, Kristin (CDC/GHC/DGHP)" userId="e5846ad4-249e-4a35-baa4-77ba58151c68" providerId="ADAL" clId="{54D04878-53A9-4B04-BE63-FFE5EB26EDF5}" dt="2025-05-21T19:22:31.538" v="1519" actId="790"/>
        <pc:sldMkLst>
          <pc:docMk/>
          <pc:sldMk cId="755977691" sldId="682"/>
        </pc:sldMkLst>
      </pc:sldChg>
      <pc:sldChg chg="modNotesTx">
        <pc:chgData name="Baskerville, Kristin (CDC/GHC/DGHP)" userId="e5846ad4-249e-4a35-baa4-77ba58151c68" providerId="ADAL" clId="{54D04878-53A9-4B04-BE63-FFE5EB26EDF5}" dt="2025-05-21T19:24:58.937" v="1539" actId="113"/>
        <pc:sldMkLst>
          <pc:docMk/>
          <pc:sldMk cId="2186919666" sldId="686"/>
        </pc:sldMkLst>
      </pc:sldChg>
      <pc:sldChg chg="modSp mod modNotesTx">
        <pc:chgData name="Baskerville, Kristin (CDC/GHC/DGHP)" userId="e5846ad4-249e-4a35-baa4-77ba58151c68" providerId="ADAL" clId="{54D04878-53A9-4B04-BE63-FFE5EB26EDF5}" dt="2025-05-21T19:27:18.618" v="1563" actId="790"/>
        <pc:sldMkLst>
          <pc:docMk/>
          <pc:sldMk cId="699109803" sldId="687"/>
        </pc:sldMkLst>
      </pc:sldChg>
      <pc:sldChg chg="modSp mod modNotesTx">
        <pc:chgData name="Baskerville, Kristin (CDC/GHC/DGHP)" userId="e5846ad4-249e-4a35-baa4-77ba58151c68" providerId="ADAL" clId="{54D04878-53A9-4B04-BE63-FFE5EB26EDF5}" dt="2025-05-21T19:27:35.329" v="1564" actId="790"/>
        <pc:sldMkLst>
          <pc:docMk/>
          <pc:sldMk cId="2677726689" sldId="688"/>
        </pc:sldMkLst>
      </pc:sldChg>
      <pc:sldChg chg="modSp mod modNotesTx">
        <pc:chgData name="Baskerville, Kristin (CDC/GHC/DGHP)" userId="e5846ad4-249e-4a35-baa4-77ba58151c68" providerId="ADAL" clId="{54D04878-53A9-4B04-BE63-FFE5EB26EDF5}" dt="2025-05-21T19:20:52.189" v="1504" actId="790"/>
        <pc:sldMkLst>
          <pc:docMk/>
          <pc:sldMk cId="2385511705" sldId="689"/>
        </pc:sldMkLst>
      </pc:sldChg>
      <pc:sldChg chg="modSp mod modNotesTx">
        <pc:chgData name="Baskerville, Kristin (CDC/GHC/DGHP)" userId="e5846ad4-249e-4a35-baa4-77ba58151c68" providerId="ADAL" clId="{54D04878-53A9-4B04-BE63-FFE5EB26EDF5}" dt="2025-05-21T19:28:52.134" v="1567" actId="790"/>
        <pc:sldMkLst>
          <pc:docMk/>
          <pc:sldMk cId="2498373670" sldId="690"/>
        </pc:sldMkLst>
      </pc:sldChg>
      <pc:sldChg chg="modSp mod modNotesTx">
        <pc:chgData name="Baskerville, Kristin (CDC/GHC/DGHP)" userId="e5846ad4-249e-4a35-baa4-77ba58151c68" providerId="ADAL" clId="{54D04878-53A9-4B04-BE63-FFE5EB26EDF5}" dt="2025-05-21T20:26:16.319" v="2102" actId="20577"/>
        <pc:sldMkLst>
          <pc:docMk/>
          <pc:sldMk cId="1871635812" sldId="691"/>
        </pc:sldMkLst>
      </pc:sldChg>
      <pc:sldChg chg="modSp mod modNotesTx">
        <pc:chgData name="Baskerville, Kristin (CDC/GHC/DGHP)" userId="e5846ad4-249e-4a35-baa4-77ba58151c68" providerId="ADAL" clId="{54D04878-53A9-4B04-BE63-FFE5EB26EDF5}" dt="2025-05-21T19:31:30.767" v="1568" actId="790"/>
        <pc:sldMkLst>
          <pc:docMk/>
          <pc:sldMk cId="3198385078" sldId="692"/>
        </pc:sldMkLst>
      </pc:sldChg>
      <pc:sldChg chg="modSp mod modNotesTx">
        <pc:chgData name="Baskerville, Kristin (CDC/GHC/DGHP)" userId="e5846ad4-249e-4a35-baa4-77ba58151c68" providerId="ADAL" clId="{54D04878-53A9-4B04-BE63-FFE5EB26EDF5}" dt="2025-05-21T19:32:16.232" v="1569" actId="790"/>
        <pc:sldMkLst>
          <pc:docMk/>
          <pc:sldMk cId="1748767196" sldId="693"/>
        </pc:sldMkLst>
      </pc:sldChg>
      <pc:sldChg chg="modSp mod modNotesTx">
        <pc:chgData name="Baskerville, Kristin (CDC/GHC/DGHP)" userId="e5846ad4-249e-4a35-baa4-77ba58151c68" providerId="ADAL" clId="{54D04878-53A9-4B04-BE63-FFE5EB26EDF5}" dt="2025-05-21T19:33:06.385" v="1575" actId="20577"/>
        <pc:sldMkLst>
          <pc:docMk/>
          <pc:sldMk cId="4184058423" sldId="695"/>
        </pc:sldMkLst>
      </pc:sldChg>
      <pc:sldChg chg="modSp mod modNotesTx">
        <pc:chgData name="Baskerville, Kristin (CDC/GHC/DGHP)" userId="e5846ad4-249e-4a35-baa4-77ba58151c68" providerId="ADAL" clId="{54D04878-53A9-4B04-BE63-FFE5EB26EDF5}" dt="2025-05-21T19:34:28.884" v="1591" actId="1076"/>
        <pc:sldMkLst>
          <pc:docMk/>
          <pc:sldMk cId="3701402893" sldId="696"/>
        </pc:sldMkLst>
      </pc:sldChg>
      <pc:sldChg chg="modSp mod modNotesTx">
        <pc:chgData name="Baskerville, Kristin (CDC/GHC/DGHP)" userId="e5846ad4-249e-4a35-baa4-77ba58151c68" providerId="ADAL" clId="{54D04878-53A9-4B04-BE63-FFE5EB26EDF5}" dt="2025-05-21T19:35:39.670" v="1601" actId="790"/>
        <pc:sldMkLst>
          <pc:docMk/>
          <pc:sldMk cId="3550637014" sldId="698"/>
        </pc:sldMkLst>
      </pc:sldChg>
      <pc:sldChg chg="modSp mod modNotesTx">
        <pc:chgData name="Baskerville, Kristin (CDC/GHC/DGHP)" userId="e5846ad4-249e-4a35-baa4-77ba58151c68" providerId="ADAL" clId="{54D04878-53A9-4B04-BE63-FFE5EB26EDF5}" dt="2025-05-21T19:35:58.999" v="1602" actId="790"/>
        <pc:sldMkLst>
          <pc:docMk/>
          <pc:sldMk cId="1711231366" sldId="699"/>
        </pc:sldMkLst>
      </pc:sldChg>
      <pc:sldChg chg="modSp mod modNotesTx">
        <pc:chgData name="Baskerville, Kristin (CDC/GHC/DGHP)" userId="e5846ad4-249e-4a35-baa4-77ba58151c68" providerId="ADAL" clId="{54D04878-53A9-4B04-BE63-FFE5EB26EDF5}" dt="2025-05-21T19:36:32.179" v="1603" actId="790"/>
        <pc:sldMkLst>
          <pc:docMk/>
          <pc:sldMk cId="1669508193" sldId="700"/>
        </pc:sldMkLst>
      </pc:sldChg>
      <pc:sldChg chg="modSp mod modNotesTx">
        <pc:chgData name="Baskerville, Kristin (CDC/GHC/DGHP)" userId="e5846ad4-249e-4a35-baa4-77ba58151c68" providerId="ADAL" clId="{54D04878-53A9-4B04-BE63-FFE5EB26EDF5}" dt="2025-05-21T19:38:00.466" v="1617" actId="790"/>
        <pc:sldMkLst>
          <pc:docMk/>
          <pc:sldMk cId="703041481" sldId="701"/>
        </pc:sldMkLst>
      </pc:sldChg>
      <pc:sldChg chg="modSp mod modNotesTx">
        <pc:chgData name="Baskerville, Kristin (CDC/GHC/DGHP)" userId="e5846ad4-249e-4a35-baa4-77ba58151c68" providerId="ADAL" clId="{54D04878-53A9-4B04-BE63-FFE5EB26EDF5}" dt="2025-05-21T19:37:08.599" v="1610" actId="790"/>
        <pc:sldMkLst>
          <pc:docMk/>
          <pc:sldMk cId="3066890053" sldId="702"/>
        </pc:sldMkLst>
      </pc:sldChg>
      <pc:sldChg chg="modSp mod modNotesTx">
        <pc:chgData name="Baskerville, Kristin (CDC/GHC/DGHP)" userId="e5846ad4-249e-4a35-baa4-77ba58151c68" providerId="ADAL" clId="{54D04878-53A9-4B04-BE63-FFE5EB26EDF5}" dt="2025-05-21T19:38:35.016" v="1623" actId="20577"/>
        <pc:sldMkLst>
          <pc:docMk/>
          <pc:sldMk cId="4002306354" sldId="703"/>
        </pc:sldMkLst>
      </pc:sldChg>
      <pc:sldChg chg="modSp mod modNotesTx">
        <pc:chgData name="Baskerville, Kristin (CDC/GHC/DGHP)" userId="e5846ad4-249e-4a35-baa4-77ba58151c68" providerId="ADAL" clId="{54D04878-53A9-4B04-BE63-FFE5EB26EDF5}" dt="2025-05-21T19:38:57.299" v="1637" actId="20577"/>
        <pc:sldMkLst>
          <pc:docMk/>
          <pc:sldMk cId="338785132" sldId="704"/>
        </pc:sldMkLst>
      </pc:sldChg>
      <pc:sldChg chg="modSp mod modNotesTx">
        <pc:chgData name="Baskerville, Kristin (CDC/GHC/DGHP)" userId="e5846ad4-249e-4a35-baa4-77ba58151c68" providerId="ADAL" clId="{54D04878-53A9-4B04-BE63-FFE5EB26EDF5}" dt="2025-05-21T19:39:17.657" v="1638" actId="790"/>
        <pc:sldMkLst>
          <pc:docMk/>
          <pc:sldMk cId="2131549097" sldId="707"/>
        </pc:sldMkLst>
      </pc:sldChg>
      <pc:sldChg chg="modSp mod modNotesTx">
        <pc:chgData name="Baskerville, Kristin (CDC/GHC/DGHP)" userId="e5846ad4-249e-4a35-baa4-77ba58151c68" providerId="ADAL" clId="{54D04878-53A9-4B04-BE63-FFE5EB26EDF5}" dt="2025-05-21T19:39:35.299" v="1640" actId="20577"/>
        <pc:sldMkLst>
          <pc:docMk/>
          <pc:sldMk cId="2627409644" sldId="708"/>
        </pc:sldMkLst>
      </pc:sldChg>
      <pc:sldChg chg="modSp mod modNotesTx">
        <pc:chgData name="Baskerville, Kristin (CDC/GHC/DGHP)" userId="e5846ad4-249e-4a35-baa4-77ba58151c68" providerId="ADAL" clId="{54D04878-53A9-4B04-BE63-FFE5EB26EDF5}" dt="2025-05-21T19:39:56.438" v="1641" actId="790"/>
        <pc:sldMkLst>
          <pc:docMk/>
          <pc:sldMk cId="1167831303" sldId="709"/>
        </pc:sldMkLst>
      </pc:sldChg>
      <pc:sldChg chg="modSp mod modNotesTx">
        <pc:chgData name="Baskerville, Kristin (CDC/GHC/DGHP)" userId="e5846ad4-249e-4a35-baa4-77ba58151c68" providerId="ADAL" clId="{54D04878-53A9-4B04-BE63-FFE5EB26EDF5}" dt="2025-05-21T20:27:33.652" v="2138" actId="20577"/>
        <pc:sldMkLst>
          <pc:docMk/>
          <pc:sldMk cId="2629773953" sldId="711"/>
        </pc:sldMkLst>
      </pc:sldChg>
      <pc:sldChg chg="modSp mod modNotesTx">
        <pc:chgData name="Baskerville, Kristin (CDC/GHC/DGHP)" userId="e5846ad4-249e-4a35-baa4-77ba58151c68" providerId="ADAL" clId="{54D04878-53A9-4B04-BE63-FFE5EB26EDF5}" dt="2025-05-21T19:43:02.798" v="1658" actId="790"/>
        <pc:sldMkLst>
          <pc:docMk/>
          <pc:sldMk cId="3645539362" sldId="712"/>
        </pc:sldMkLst>
      </pc:sldChg>
      <pc:sldChg chg="modSp mod modNotesTx">
        <pc:chgData name="Baskerville, Kristin (CDC/GHC/DGHP)" userId="e5846ad4-249e-4a35-baa4-77ba58151c68" providerId="ADAL" clId="{54D04878-53A9-4B04-BE63-FFE5EB26EDF5}" dt="2025-05-21T20:28:05.669" v="2140" actId="20577"/>
        <pc:sldMkLst>
          <pc:docMk/>
          <pc:sldMk cId="2657778504" sldId="713"/>
        </pc:sldMkLst>
      </pc:sldChg>
      <pc:sldChg chg="modSp mod modNotesTx">
        <pc:chgData name="Baskerville, Kristin (CDC/GHC/DGHP)" userId="e5846ad4-249e-4a35-baa4-77ba58151c68" providerId="ADAL" clId="{54D04878-53A9-4B04-BE63-FFE5EB26EDF5}" dt="2025-05-21T19:45:13.166" v="1687" actId="790"/>
        <pc:sldMkLst>
          <pc:docMk/>
          <pc:sldMk cId="3446490580" sldId="714"/>
        </pc:sldMkLst>
      </pc:sldChg>
      <pc:sldChg chg="modSp mod modNotesTx">
        <pc:chgData name="Baskerville, Kristin (CDC/GHC/DGHP)" userId="e5846ad4-249e-4a35-baa4-77ba58151c68" providerId="ADAL" clId="{54D04878-53A9-4B04-BE63-FFE5EB26EDF5}" dt="2025-05-22T12:25:16.958" v="2186" actId="27918"/>
        <pc:sldMkLst>
          <pc:docMk/>
          <pc:sldMk cId="2380791635" sldId="715"/>
        </pc:sldMkLst>
      </pc:sldChg>
      <pc:sldChg chg="modSp mod modNotesTx">
        <pc:chgData name="Baskerville, Kristin (CDC/GHC/DGHP)" userId="e5846ad4-249e-4a35-baa4-77ba58151c68" providerId="ADAL" clId="{54D04878-53A9-4B04-BE63-FFE5EB26EDF5}" dt="2025-05-21T19:46:33.513" v="1706" actId="20577"/>
        <pc:sldMkLst>
          <pc:docMk/>
          <pc:sldMk cId="1558344290" sldId="716"/>
        </pc:sldMkLst>
      </pc:sldChg>
      <pc:sldChg chg="modSp mod modNotesTx">
        <pc:chgData name="Baskerville, Kristin (CDC/GHC/DGHP)" userId="e5846ad4-249e-4a35-baa4-77ba58151c68" providerId="ADAL" clId="{54D04878-53A9-4B04-BE63-FFE5EB26EDF5}" dt="2025-05-21T19:47:01.464" v="1707" actId="790"/>
        <pc:sldMkLst>
          <pc:docMk/>
          <pc:sldMk cId="3338818431" sldId="717"/>
        </pc:sldMkLst>
      </pc:sldChg>
      <pc:sldChg chg="modNotesTx">
        <pc:chgData name="Baskerville, Kristin (CDC/GHC/DGHP)" userId="e5846ad4-249e-4a35-baa4-77ba58151c68" providerId="ADAL" clId="{54D04878-53A9-4B04-BE63-FFE5EB26EDF5}" dt="2025-05-21T18:06:15.513" v="724" actId="20577"/>
        <pc:sldMkLst>
          <pc:docMk/>
          <pc:sldMk cId="3598264368" sldId="718"/>
        </pc:sldMkLst>
      </pc:sldChg>
      <pc:sldChg chg="modSp mod modNotesTx">
        <pc:chgData name="Baskerville, Kristin (CDC/GHC/DGHP)" userId="e5846ad4-249e-4a35-baa4-77ba58151c68" providerId="ADAL" clId="{54D04878-53A9-4B04-BE63-FFE5EB26EDF5}" dt="2025-05-21T19:47:37.830" v="1709" actId="790"/>
        <pc:sldMkLst>
          <pc:docMk/>
          <pc:sldMk cId="1966913169" sldId="719"/>
        </pc:sldMkLst>
      </pc:sldChg>
      <pc:sldChg chg="modSp mod modNotesTx">
        <pc:chgData name="Baskerville, Kristin (CDC/GHC/DGHP)" userId="e5846ad4-249e-4a35-baa4-77ba58151c68" providerId="ADAL" clId="{54D04878-53A9-4B04-BE63-FFE5EB26EDF5}" dt="2025-05-21T19:47:56.779" v="1713" actId="790"/>
        <pc:sldMkLst>
          <pc:docMk/>
          <pc:sldMk cId="136061337" sldId="720"/>
        </pc:sldMkLst>
      </pc:sldChg>
      <pc:sldChg chg="modSp mod modNotesTx">
        <pc:chgData name="Baskerville, Kristin (CDC/GHC/DGHP)" userId="e5846ad4-249e-4a35-baa4-77ba58151c68" providerId="ADAL" clId="{54D04878-53A9-4B04-BE63-FFE5EB26EDF5}" dt="2025-05-21T19:49:10.997" v="1735" actId="20577"/>
        <pc:sldMkLst>
          <pc:docMk/>
          <pc:sldMk cId="91931487" sldId="721"/>
        </pc:sldMkLst>
      </pc:sldChg>
      <pc:sldChg chg="modSp mod modNotesTx">
        <pc:chgData name="Baskerville, Kristin (CDC/GHC/DGHP)" userId="e5846ad4-249e-4a35-baa4-77ba58151c68" providerId="ADAL" clId="{54D04878-53A9-4B04-BE63-FFE5EB26EDF5}" dt="2025-05-21T19:48:17.990" v="1715" actId="790"/>
        <pc:sldMkLst>
          <pc:docMk/>
          <pc:sldMk cId="1110167980" sldId="722"/>
        </pc:sldMkLst>
      </pc:sldChg>
      <pc:sldChg chg="modSp mod modNotesTx">
        <pc:chgData name="Baskerville, Kristin (CDC/GHC/DGHP)" userId="e5846ad4-249e-4a35-baa4-77ba58151c68" providerId="ADAL" clId="{54D04878-53A9-4B04-BE63-FFE5EB26EDF5}" dt="2025-05-21T19:49:32.379" v="1737" actId="790"/>
        <pc:sldMkLst>
          <pc:docMk/>
          <pc:sldMk cId="3484011679" sldId="723"/>
        </pc:sldMkLst>
      </pc:sldChg>
      <pc:sldChg chg="modSp mod modNotesTx">
        <pc:chgData name="Baskerville, Kristin (CDC/GHC/DGHP)" userId="e5846ad4-249e-4a35-baa4-77ba58151c68" providerId="ADAL" clId="{54D04878-53A9-4B04-BE63-FFE5EB26EDF5}" dt="2025-05-21T19:49:51.462" v="1741" actId="790"/>
        <pc:sldMkLst>
          <pc:docMk/>
          <pc:sldMk cId="3185271035" sldId="724"/>
        </pc:sldMkLst>
      </pc:sldChg>
      <pc:sldChg chg="modSp mod modNotesTx">
        <pc:chgData name="Baskerville, Kristin (CDC/GHC/DGHP)" userId="e5846ad4-249e-4a35-baa4-77ba58151c68" providerId="ADAL" clId="{54D04878-53A9-4B04-BE63-FFE5EB26EDF5}" dt="2025-05-21T19:53:03.651" v="1757" actId="790"/>
        <pc:sldMkLst>
          <pc:docMk/>
          <pc:sldMk cId="2614705482" sldId="725"/>
        </pc:sldMkLst>
      </pc:sldChg>
      <pc:sldChg chg="modSp mod modNotesTx">
        <pc:chgData name="Baskerville, Kristin (CDC/GHC/DGHP)" userId="e5846ad4-249e-4a35-baa4-77ba58151c68" providerId="ADAL" clId="{54D04878-53A9-4B04-BE63-FFE5EB26EDF5}" dt="2025-05-21T19:53:59.027" v="1761" actId="790"/>
        <pc:sldMkLst>
          <pc:docMk/>
          <pc:sldMk cId="221854125" sldId="727"/>
        </pc:sldMkLst>
      </pc:sldChg>
      <pc:sldChg chg="modSp mod modNotesTx">
        <pc:chgData name="Baskerville, Kristin (CDC/GHC/DGHP)" userId="e5846ad4-249e-4a35-baa4-77ba58151c68" providerId="ADAL" clId="{54D04878-53A9-4B04-BE63-FFE5EB26EDF5}" dt="2025-05-21T19:58:56.778" v="1788" actId="790"/>
        <pc:sldMkLst>
          <pc:docMk/>
          <pc:sldMk cId="2708811501" sldId="730"/>
        </pc:sldMkLst>
      </pc:sldChg>
      <pc:sldChg chg="modSp mod modNotesTx">
        <pc:chgData name="Baskerville, Kristin (CDC/GHC/DGHP)" userId="e5846ad4-249e-4a35-baa4-77ba58151c68" providerId="ADAL" clId="{54D04878-53A9-4B04-BE63-FFE5EB26EDF5}" dt="2025-05-21T19:59:34.477" v="1789" actId="790"/>
        <pc:sldMkLst>
          <pc:docMk/>
          <pc:sldMk cId="2618801235" sldId="731"/>
        </pc:sldMkLst>
      </pc:sldChg>
      <pc:sldChg chg="modSp mod modNotesTx">
        <pc:chgData name="Baskerville, Kristin (CDC/GHC/DGHP)" userId="e5846ad4-249e-4a35-baa4-77ba58151c68" providerId="ADAL" clId="{54D04878-53A9-4B04-BE63-FFE5EB26EDF5}" dt="2025-05-21T20:00:01.911" v="1791" actId="790"/>
        <pc:sldMkLst>
          <pc:docMk/>
          <pc:sldMk cId="4104031604" sldId="734"/>
        </pc:sldMkLst>
      </pc:sldChg>
      <pc:sldChg chg="modSp mod modNotesTx">
        <pc:chgData name="Baskerville, Kristin (CDC/GHC/DGHP)" userId="e5846ad4-249e-4a35-baa4-77ba58151c68" providerId="ADAL" clId="{54D04878-53A9-4B04-BE63-FFE5EB26EDF5}" dt="2025-05-21T20:00:28.594" v="1810" actId="20577"/>
        <pc:sldMkLst>
          <pc:docMk/>
          <pc:sldMk cId="881733298" sldId="735"/>
        </pc:sldMkLst>
      </pc:sldChg>
      <pc:sldChg chg="modSp mod modNotesTx">
        <pc:chgData name="Baskerville, Kristin (CDC/GHC/DGHP)" userId="e5846ad4-249e-4a35-baa4-77ba58151c68" providerId="ADAL" clId="{54D04878-53A9-4B04-BE63-FFE5EB26EDF5}" dt="2025-05-21T20:04:09.224" v="1843" actId="790"/>
        <pc:sldMkLst>
          <pc:docMk/>
          <pc:sldMk cId="586057316" sldId="738"/>
        </pc:sldMkLst>
      </pc:sldChg>
      <pc:sldChg chg="modNotesTx">
        <pc:chgData name="Baskerville, Kristin (CDC/GHC/DGHP)" userId="e5846ad4-249e-4a35-baa4-77ba58151c68" providerId="ADAL" clId="{54D04878-53A9-4B04-BE63-FFE5EB26EDF5}" dt="2025-05-21T18:07:10.661" v="796" actId="20577"/>
        <pc:sldMkLst>
          <pc:docMk/>
          <pc:sldMk cId="2209827547" sldId="740"/>
        </pc:sldMkLst>
      </pc:sldChg>
      <pc:sldChg chg="modSp mod modNotesTx">
        <pc:chgData name="Baskerville, Kristin (CDC/GHC/DGHP)" userId="e5846ad4-249e-4a35-baa4-77ba58151c68" providerId="ADAL" clId="{54D04878-53A9-4B04-BE63-FFE5EB26EDF5}" dt="2025-05-21T19:42:30.531" v="1657" actId="14100"/>
        <pc:sldMkLst>
          <pc:docMk/>
          <pc:sldMk cId="3229804525" sldId="746"/>
        </pc:sldMkLst>
      </pc:sldChg>
      <pc:sldChg chg="modSp mod modNotesTx">
        <pc:chgData name="Baskerville, Kristin (CDC/GHC/DGHP)" userId="e5846ad4-249e-4a35-baa4-77ba58151c68" providerId="ADAL" clId="{54D04878-53A9-4B04-BE63-FFE5EB26EDF5}" dt="2025-05-21T20:06:00.631" v="1863" actId="790"/>
        <pc:sldMkLst>
          <pc:docMk/>
          <pc:sldMk cId="883374354" sldId="747"/>
        </pc:sldMkLst>
      </pc:sldChg>
      <pc:sldChg chg="modSp mod modNotesTx">
        <pc:chgData name="Baskerville, Kristin (CDC/GHC/DGHP)" userId="e5846ad4-249e-4a35-baa4-77ba58151c68" providerId="ADAL" clId="{54D04878-53A9-4B04-BE63-FFE5EB26EDF5}" dt="2025-05-21T20:06:34.591" v="1864" actId="790"/>
        <pc:sldMkLst>
          <pc:docMk/>
          <pc:sldMk cId="2789082757" sldId="748"/>
        </pc:sldMkLst>
      </pc:sldChg>
      <pc:sldChg chg="modSp mod modNotesTx">
        <pc:chgData name="Baskerville, Kristin (CDC/GHC/DGHP)" userId="e5846ad4-249e-4a35-baa4-77ba58151c68" providerId="ADAL" clId="{54D04878-53A9-4B04-BE63-FFE5EB26EDF5}" dt="2025-05-21T19:53:17.910" v="1758" actId="790"/>
        <pc:sldMkLst>
          <pc:docMk/>
          <pc:sldMk cId="1081949734" sldId="754"/>
        </pc:sldMkLst>
      </pc:sldChg>
      <pc:sldChg chg="modSp mod modNotesTx">
        <pc:chgData name="Baskerville, Kristin (CDC/GHC/DGHP)" userId="e5846ad4-249e-4a35-baa4-77ba58151c68" providerId="ADAL" clId="{54D04878-53A9-4B04-BE63-FFE5EB26EDF5}" dt="2025-05-21T19:53:30.728" v="1759" actId="790"/>
        <pc:sldMkLst>
          <pc:docMk/>
          <pc:sldMk cId="2060684309" sldId="755"/>
        </pc:sldMkLst>
      </pc:sldChg>
      <pc:sldChg chg="modSp mod modNotesTx">
        <pc:chgData name="Baskerville, Kristin (CDC/GHC/DGHP)" userId="e5846ad4-249e-4a35-baa4-77ba58151c68" providerId="ADAL" clId="{54D04878-53A9-4B04-BE63-FFE5EB26EDF5}" dt="2025-05-21T20:08:19.691" v="1895" actId="790"/>
        <pc:sldMkLst>
          <pc:docMk/>
          <pc:sldMk cId="1071367697" sldId="757"/>
        </pc:sldMkLst>
      </pc:sldChg>
      <pc:sldChg chg="modSp mod modNotesTx">
        <pc:chgData name="Baskerville, Kristin (CDC/GHC/DGHP)" userId="e5846ad4-249e-4a35-baa4-77ba58151c68" providerId="ADAL" clId="{54D04878-53A9-4B04-BE63-FFE5EB26EDF5}" dt="2025-05-21T20:09:23.608" v="1906" actId="20577"/>
        <pc:sldMkLst>
          <pc:docMk/>
          <pc:sldMk cId="3896768149" sldId="758"/>
        </pc:sldMkLst>
      </pc:sldChg>
      <pc:sldChg chg="modSp mod modNotesTx">
        <pc:chgData name="Baskerville, Kristin (CDC/GHC/DGHP)" userId="e5846ad4-249e-4a35-baa4-77ba58151c68" providerId="ADAL" clId="{54D04878-53A9-4B04-BE63-FFE5EB26EDF5}" dt="2025-05-21T19:28:29.818" v="1566" actId="790"/>
        <pc:sldMkLst>
          <pc:docMk/>
          <pc:sldMk cId="3114593278" sldId="760"/>
        </pc:sldMkLst>
      </pc:sldChg>
      <pc:sldChg chg="modSp mod modNotesTx">
        <pc:chgData name="Baskerville, Kristin (CDC/GHC/DGHP)" userId="e5846ad4-249e-4a35-baa4-77ba58151c68" providerId="ADAL" clId="{54D04878-53A9-4B04-BE63-FFE5EB26EDF5}" dt="2025-05-21T19:53:41.861" v="1760" actId="790"/>
        <pc:sldMkLst>
          <pc:docMk/>
          <pc:sldMk cId="2116620876" sldId="761"/>
        </pc:sldMkLst>
      </pc:sldChg>
      <pc:sldChg chg="modSp mod modNotesTx">
        <pc:chgData name="Baskerville, Kristin (CDC/GHC/DGHP)" userId="e5846ad4-249e-4a35-baa4-77ba58151c68" providerId="ADAL" clId="{54D04878-53A9-4B04-BE63-FFE5EB26EDF5}" dt="2025-05-21T20:08:51.207" v="1903" actId="20577"/>
        <pc:sldMkLst>
          <pc:docMk/>
          <pc:sldMk cId="4265282379" sldId="762"/>
        </pc:sldMkLst>
      </pc:sldChg>
      <pc:sldChg chg="modNotesTx">
        <pc:chgData name="Baskerville, Kristin (CDC/GHC/DGHP)" userId="e5846ad4-249e-4a35-baa4-77ba58151c68" providerId="ADAL" clId="{54D04878-53A9-4B04-BE63-FFE5EB26EDF5}" dt="2025-05-21T18:06:43.574" v="760" actId="20577"/>
        <pc:sldMkLst>
          <pc:docMk/>
          <pc:sldMk cId="862977378" sldId="763"/>
        </pc:sldMkLst>
      </pc:sldChg>
      <pc:sldChg chg="modSp mod modNotesTx">
        <pc:chgData name="Baskerville, Kristin (CDC/GHC/DGHP)" userId="e5846ad4-249e-4a35-baa4-77ba58151c68" providerId="ADAL" clId="{54D04878-53A9-4B04-BE63-FFE5EB26EDF5}" dt="2025-05-21T19:59:47.994" v="1790" actId="790"/>
        <pc:sldMkLst>
          <pc:docMk/>
          <pc:sldMk cId="3221308797" sldId="764"/>
        </pc:sldMkLst>
      </pc:sldChg>
      <pc:sldChg chg="modSp modNotesTx">
        <pc:chgData name="Baskerville, Kristin (CDC/GHC/DGHP)" userId="e5846ad4-249e-4a35-baa4-77ba58151c68" providerId="ADAL" clId="{54D04878-53A9-4B04-BE63-FFE5EB26EDF5}" dt="2025-05-21T20:04:57.591" v="1858" actId="20577"/>
        <pc:sldMkLst>
          <pc:docMk/>
          <pc:sldMk cId="1314646635" sldId="765"/>
        </pc:sldMkLst>
      </pc:sldChg>
      <pc:sldChg chg="modSp mod modNotesTx">
        <pc:chgData name="Baskerville, Kristin (CDC/GHC/DGHP)" userId="e5846ad4-249e-4a35-baa4-77ba58151c68" providerId="ADAL" clId="{54D04878-53A9-4B04-BE63-FFE5EB26EDF5}" dt="2025-05-21T20:05:35.030" v="1861" actId="790"/>
        <pc:sldMkLst>
          <pc:docMk/>
          <pc:sldMk cId="1764237800" sldId="766"/>
        </pc:sldMkLst>
      </pc:sldChg>
      <pc:sldChg chg="modSp mod modNotesTx">
        <pc:chgData name="Baskerville, Kristin (CDC/GHC/DGHP)" userId="e5846ad4-249e-4a35-baa4-77ba58151c68" providerId="ADAL" clId="{54D04878-53A9-4B04-BE63-FFE5EB26EDF5}" dt="2025-05-21T20:07:45.841" v="1887" actId="20577"/>
        <pc:sldMkLst>
          <pc:docMk/>
          <pc:sldMk cId="1120614178" sldId="768"/>
        </pc:sldMkLst>
      </pc:sldChg>
      <pc:sldChg chg="addSp delSp modSp mod modNotesTx">
        <pc:chgData name="Baskerville, Kristin (CDC/GHC/DGHP)" userId="e5846ad4-249e-4a35-baa4-77ba58151c68" providerId="ADAL" clId="{54D04878-53A9-4B04-BE63-FFE5EB26EDF5}" dt="2025-05-22T13:01:53.343" v="2226" actId="1037"/>
        <pc:sldMkLst>
          <pc:docMk/>
          <pc:sldMk cId="2613108294" sldId="770"/>
        </pc:sldMkLst>
      </pc:sldChg>
      <pc:sldChg chg="addSp modSp mod modNotesTx">
        <pc:chgData name="Baskerville, Kristin (CDC/GHC/DGHP)" userId="e5846ad4-249e-4a35-baa4-77ba58151c68" providerId="ADAL" clId="{54D04878-53A9-4B04-BE63-FFE5EB26EDF5}" dt="2025-05-22T13:03:20.681" v="2248" actId="1038"/>
        <pc:sldMkLst>
          <pc:docMk/>
          <pc:sldMk cId="434090483" sldId="771"/>
        </pc:sldMkLst>
      </pc:sldChg>
      <pc:sldChg chg="modSp mod modNotesTx">
        <pc:chgData name="Baskerville, Kristin (CDC/GHC/DGHP)" userId="e5846ad4-249e-4a35-baa4-77ba58151c68" providerId="ADAL" clId="{54D04878-53A9-4B04-BE63-FFE5EB26EDF5}" dt="2025-05-21T19:54:09.810" v="1762" actId="790"/>
        <pc:sldMkLst>
          <pc:docMk/>
          <pc:sldMk cId="3885101179" sldId="772"/>
        </pc:sldMkLst>
      </pc:sldChg>
      <pc:sldChg chg="modSp mod modNotesTx">
        <pc:chgData name="Baskerville, Kristin (CDC/GHC/DGHP)" userId="e5846ad4-249e-4a35-baa4-77ba58151c68" providerId="ADAL" clId="{54D04878-53A9-4B04-BE63-FFE5EB26EDF5}" dt="2025-05-21T19:25:55.104" v="1551" actId="20577"/>
        <pc:sldMkLst>
          <pc:docMk/>
          <pc:sldMk cId="2739145446" sldId="775"/>
        </pc:sldMkLst>
      </pc:sldChg>
      <pc:sldChg chg="modSp mod modNotesTx">
        <pc:chgData name="Baskerville, Kristin (CDC/GHC/DGHP)" userId="e5846ad4-249e-4a35-baa4-77ba58151c68" providerId="ADAL" clId="{54D04878-53A9-4B04-BE63-FFE5EB26EDF5}" dt="2025-05-21T19:26:18.102" v="1553" actId="790"/>
        <pc:sldMkLst>
          <pc:docMk/>
          <pc:sldMk cId="3309363659" sldId="776"/>
        </pc:sldMkLst>
      </pc:sldChg>
      <pc:sldChg chg="modSp mod modNotesTx">
        <pc:chgData name="Baskerville, Kristin (CDC/GHC/DGHP)" userId="e5846ad4-249e-4a35-baa4-77ba58151c68" providerId="ADAL" clId="{54D04878-53A9-4B04-BE63-FFE5EB26EDF5}" dt="2025-05-21T19:25:20.418" v="1541" actId="790"/>
        <pc:sldMkLst>
          <pc:docMk/>
          <pc:sldMk cId="2879194396" sldId="777"/>
        </pc:sldMkLst>
      </pc:sldChg>
      <pc:sldChg chg="modNotesTx">
        <pc:chgData name="Baskerville, Kristin (CDC/GHC/DGHP)" userId="e5846ad4-249e-4a35-baa4-77ba58151c68" providerId="ADAL" clId="{54D04878-53A9-4B04-BE63-FFE5EB26EDF5}" dt="2025-05-21T18:40:22.498" v="1136" actId="20577"/>
        <pc:sldMkLst>
          <pc:docMk/>
          <pc:sldMk cId="2114631676" sldId="778"/>
        </pc:sldMkLst>
      </pc:sldChg>
      <pc:sldChg chg="modSp mod modNotesTx">
        <pc:chgData name="Baskerville, Kristin (CDC/GHC/DGHP)" userId="e5846ad4-249e-4a35-baa4-77ba58151c68" providerId="ADAL" clId="{54D04878-53A9-4B04-BE63-FFE5EB26EDF5}" dt="2025-05-21T18:41:37.189" v="1156" actId="114"/>
        <pc:sldMkLst>
          <pc:docMk/>
          <pc:sldMk cId="2260711275" sldId="779"/>
        </pc:sldMkLst>
      </pc:sldChg>
      <pc:sldChg chg="modSp mod modNotesTx">
        <pc:chgData name="Baskerville, Kristin (CDC/GHC/DGHP)" userId="e5846ad4-249e-4a35-baa4-77ba58151c68" providerId="ADAL" clId="{54D04878-53A9-4B04-BE63-FFE5EB26EDF5}" dt="2025-05-21T18:33:37.277" v="1110" actId="33524"/>
        <pc:sldMkLst>
          <pc:docMk/>
          <pc:sldMk cId="1274462591" sldId="780"/>
        </pc:sldMkLst>
      </pc:sldChg>
      <pc:sldChg chg="modSp mod modNotesTx">
        <pc:chgData name="Baskerville, Kristin (CDC/GHC/DGHP)" userId="e5846ad4-249e-4a35-baa4-77ba58151c68" providerId="ADAL" clId="{54D04878-53A9-4B04-BE63-FFE5EB26EDF5}" dt="2025-05-21T20:23:35.788" v="2034" actId="20577"/>
        <pc:sldMkLst>
          <pc:docMk/>
          <pc:sldMk cId="1473562253" sldId="781"/>
        </pc:sldMkLst>
      </pc:sldChg>
      <pc:sldChg chg="modSp mod modNotesTx">
        <pc:chgData name="Baskerville, Kristin (CDC/GHC/DGHP)" userId="e5846ad4-249e-4a35-baa4-77ba58151c68" providerId="ADAL" clId="{54D04878-53A9-4B04-BE63-FFE5EB26EDF5}" dt="2025-05-21T20:25:22.203" v="2100" actId="20577"/>
        <pc:sldMkLst>
          <pc:docMk/>
          <pc:sldMk cId="2481651290" sldId="782"/>
        </pc:sldMkLst>
      </pc:sldChg>
      <pc:sldChg chg="modSp mod modNotesTx">
        <pc:chgData name="Baskerville, Kristin (CDC/GHC/DGHP)" userId="e5846ad4-249e-4a35-baa4-77ba58151c68" providerId="ADAL" clId="{54D04878-53A9-4B04-BE63-FFE5EB26EDF5}" dt="2025-05-21T20:01:00.832" v="1824" actId="790"/>
        <pc:sldMkLst>
          <pc:docMk/>
          <pc:sldMk cId="1362743480" sldId="783"/>
        </pc:sldMkLst>
      </pc:sldChg>
      <pc:sldChg chg="modSp mod modNotesTx">
        <pc:chgData name="Baskerville, Kristin (CDC/GHC/DGHP)" userId="e5846ad4-249e-4a35-baa4-77ba58151c68" providerId="ADAL" clId="{54D04878-53A9-4B04-BE63-FFE5EB26EDF5}" dt="2025-05-21T19:55:07.078" v="1764" actId="790"/>
        <pc:sldMkLst>
          <pc:docMk/>
          <pc:sldMk cId="3306267147" sldId="784"/>
        </pc:sldMkLst>
      </pc:sldChg>
      <pc:sldChg chg="modSp mod modNotesTx">
        <pc:chgData name="Baskerville, Kristin (CDC/GHC/DGHP)" userId="e5846ad4-249e-4a35-baa4-77ba58151c68" providerId="ADAL" clId="{54D04878-53A9-4B04-BE63-FFE5EB26EDF5}" dt="2025-05-22T13:12:59.828" v="2250" actId="14100"/>
        <pc:sldMkLst>
          <pc:docMk/>
          <pc:sldMk cId="1266280243" sldId="785"/>
        </pc:sldMkLst>
      </pc:sldChg>
      <pc:sldChg chg="modSp mod modNotesTx">
        <pc:chgData name="Baskerville, Kristin (CDC/GHC/DGHP)" userId="e5846ad4-249e-4a35-baa4-77ba58151c68" providerId="ADAL" clId="{54D04878-53A9-4B04-BE63-FFE5EB26EDF5}" dt="2025-05-21T19:24:44.769" v="1538" actId="20577"/>
        <pc:sldMkLst>
          <pc:docMk/>
          <pc:sldMk cId="1528840711" sldId="786"/>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2.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1.xml"/></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2.xml"/></Relationships>
</file>

<file path=ppt/charts/_rels/chart7.xml.rels><?xml version="1.0" encoding="UTF-8" standalone="yes"?>
<Relationships xmlns="http://schemas.openxmlformats.org/package/2006/relationships"><Relationship Id="rId3" Type="http://schemas.openxmlformats.org/officeDocument/2006/relationships/oleObject" Target="file:///C:\Users\KPQ7\AppData\Local\Microsoft\Windows\INetCache\Content.Outlook\98FY5WCJ\FETPF3.0_WS1_PP16%20Graphs.xlsx" TargetMode="Externa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chartUserShapes" Target="../drawings/drawing3.xml"/></Relationships>
</file>

<file path=ppt/charts/_rels/chart8.xml.rels><?xml version="1.0" encoding="UTF-8" standalone="yes"?>
<Relationships xmlns="http://schemas.openxmlformats.org/package/2006/relationships"><Relationship Id="rId3" Type="http://schemas.openxmlformats.org/officeDocument/2006/relationships/oleObject" Target="file:///C:\Users\KPQ7\AppData\Local\Microsoft\Windows\INetCache\Content.Outlook\98FY5WCJ\FETPF3.0_WS1_PP16%20Graphs.xlsx" TargetMode="External"/><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287316775398906"/>
          <c:y val="2.8319233691607337E-2"/>
          <c:w val="0.72676774138903566"/>
          <c:h val="0.80142502167636742"/>
        </c:manualLayout>
      </c:layout>
      <c:lineChart>
        <c:grouping val="standard"/>
        <c:varyColors val="0"/>
        <c:ser>
          <c:idx val="0"/>
          <c:order val="0"/>
          <c:tx>
            <c:strRef>
              <c:f>Sheet1!$B$1</c:f>
              <c:strCache>
                <c:ptCount val="1"/>
                <c:pt idx="0">
                  <c:v>Province A</c:v>
                </c:pt>
              </c:strCache>
            </c:strRef>
          </c:tx>
          <c:spPr>
            <a:ln w="38100" cap="rnd">
              <a:solidFill>
                <a:schemeClr val="tx1"/>
              </a:solidFill>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Sheet1!$B$2:$B$7</c:f>
              <c:numCache>
                <c:formatCode>General</c:formatCode>
                <c:ptCount val="6"/>
                <c:pt idx="0">
                  <c:v>1200</c:v>
                </c:pt>
                <c:pt idx="1">
                  <c:v>1400</c:v>
                </c:pt>
                <c:pt idx="2">
                  <c:v>1550</c:v>
                </c:pt>
                <c:pt idx="3">
                  <c:v>1600</c:v>
                </c:pt>
                <c:pt idx="4">
                  <c:v>1450</c:v>
                </c:pt>
                <c:pt idx="5">
                  <c:v>1600</c:v>
                </c:pt>
              </c:numCache>
            </c:numRef>
          </c:val>
          <c:smooth val="0"/>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E941-45BF-B490-340A4DDE2EC7}"/>
            </c:ext>
          </c:extLst>
        </c:ser>
        <c:ser>
          <c:idx val="1"/>
          <c:order val="1"/>
          <c:tx>
            <c:strRef>
              <c:f>Sheet1!$C$1</c:f>
              <c:strCache>
                <c:ptCount val="1"/>
                <c:pt idx="0">
                  <c:v>Province B</c:v>
                </c:pt>
              </c:strCache>
            </c:strRef>
          </c:tx>
          <c:spPr>
            <a:ln w="38100" cap="rnd">
              <a:solidFill>
                <a:srgbClr val="FF0000"/>
              </a:solidFill>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Sheet1!$C$2:$C$7</c:f>
              <c:numCache>
                <c:formatCode>General</c:formatCode>
                <c:ptCount val="6"/>
                <c:pt idx="0">
                  <c:v>1900</c:v>
                </c:pt>
                <c:pt idx="1">
                  <c:v>2100</c:v>
                </c:pt>
                <c:pt idx="2">
                  <c:v>2600</c:v>
                </c:pt>
                <c:pt idx="3">
                  <c:v>2850</c:v>
                </c:pt>
                <c:pt idx="4">
                  <c:v>2650</c:v>
                </c:pt>
                <c:pt idx="5">
                  <c:v>2800</c:v>
                </c:pt>
              </c:numCache>
            </c:numRef>
          </c:val>
          <c:smooth val="0"/>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1-E941-45BF-B490-340A4DDE2EC7}"/>
            </c:ext>
          </c:extLst>
        </c:ser>
        <c:ser>
          <c:idx val="2"/>
          <c:order val="2"/>
          <c:tx>
            <c:strRef>
              <c:f>Sheet1!$D$1</c:f>
              <c:strCache>
                <c:ptCount val="1"/>
                <c:pt idx="0">
                  <c:v>Province C</c:v>
                </c:pt>
              </c:strCache>
            </c:strRef>
          </c:tx>
          <c:spPr>
            <a:ln w="38100" cap="rnd">
              <a:solidFill>
                <a:srgbClr val="109648"/>
              </a:solidFill>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Sheet1!$D$2:$D$7</c:f>
              <c:numCache>
                <c:formatCode>General</c:formatCode>
                <c:ptCount val="6"/>
                <c:pt idx="0">
                  <c:v>1525</c:v>
                </c:pt>
                <c:pt idx="1">
                  <c:v>1400</c:v>
                </c:pt>
                <c:pt idx="2">
                  <c:v>1850</c:v>
                </c:pt>
                <c:pt idx="3">
                  <c:v>2075</c:v>
                </c:pt>
                <c:pt idx="4">
                  <c:v>1900</c:v>
                </c:pt>
                <c:pt idx="5">
                  <c:v>1975</c:v>
                </c:pt>
              </c:numCache>
            </c:numRef>
          </c:val>
          <c:smooth val="0"/>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2-E941-45BF-B490-340A4DDE2EC7}"/>
            </c:ext>
          </c:extLst>
        </c:ser>
        <c:ser>
          <c:idx val="3"/>
          <c:order val="3"/>
          <c:tx>
            <c:strRef>
              <c:f>Sheet1!$E$1</c:f>
              <c:strCache>
                <c:ptCount val="1"/>
                <c:pt idx="0">
                  <c:v>Province D</c:v>
                </c:pt>
              </c:strCache>
            </c:strRef>
          </c:tx>
          <c:spPr>
            <a:ln w="38100" cap="rnd">
              <a:solidFill>
                <a:srgbClr val="7030A0"/>
              </a:solidFill>
              <a:prstDash val="solid"/>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Sheet1!$E$2:$E$7</c:f>
              <c:numCache>
                <c:formatCode>General</c:formatCode>
                <c:ptCount val="6"/>
                <c:pt idx="0">
                  <c:v>2000</c:v>
                </c:pt>
                <c:pt idx="1">
                  <c:v>1950</c:v>
                </c:pt>
                <c:pt idx="2">
                  <c:v>2125</c:v>
                </c:pt>
                <c:pt idx="3">
                  <c:v>2425</c:v>
                </c:pt>
                <c:pt idx="4">
                  <c:v>2125</c:v>
                </c:pt>
                <c:pt idx="5">
                  <c:v>2250</c:v>
                </c:pt>
              </c:numCache>
            </c:numRef>
          </c:val>
          <c:smooth val="0"/>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3-E941-45BF-B490-340A4DDE2EC7}"/>
            </c:ext>
          </c:extLst>
        </c:ser>
        <c:ser>
          <c:idx val="4"/>
          <c:order val="4"/>
          <c:tx>
            <c:strRef>
              <c:f>Sheet1!$F$1</c:f>
              <c:strCache>
                <c:ptCount val="1"/>
                <c:pt idx="0">
                  <c:v>c.-à-d-d.</c:v>
                </c:pt>
              </c:strCache>
            </c:strRef>
          </c:tx>
          <c:spPr>
            <a:ln w="38100" cap="rnd">
              <a:solidFill>
                <a:srgbClr val="3C16FA"/>
              </a:solidFill>
              <a:prstDash val="solid"/>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Sheet1!$F$2:$F$7</c:f>
              <c:numCache>
                <c:formatCode>General</c:formatCode>
                <c:ptCount val="6"/>
                <c:pt idx="0">
                  <c:v>1100</c:v>
                </c:pt>
                <c:pt idx="1">
                  <c:v>1025</c:v>
                </c:pt>
                <c:pt idx="2">
                  <c:v>1475</c:v>
                </c:pt>
                <c:pt idx="3">
                  <c:v>1250</c:v>
                </c:pt>
                <c:pt idx="4">
                  <c:v>2125</c:v>
                </c:pt>
                <c:pt idx="5">
                  <c:v>1325</c:v>
                </c:pt>
              </c:numCache>
            </c:numRef>
          </c:val>
          <c:smooth val="0"/>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6-E941-45BF-B490-340A4DDE2EC7}"/>
            </c:ext>
          </c:extLst>
        </c:ser>
        <c:ser>
          <c:idx val="5"/>
          <c:order val="5"/>
          <c:tx>
            <c:strRef>
              <c:f>Sheet1!$G$1</c:f>
              <c:strCache>
                <c:ptCount val="1"/>
                <c:pt idx="0">
                  <c:v>Province F</c:v>
                </c:pt>
              </c:strCache>
            </c:strRef>
          </c:tx>
          <c:spPr>
            <a:ln w="38100" cap="rnd">
              <a:solidFill>
                <a:srgbClr val="C00000"/>
              </a:solidFill>
              <a:prstDash val="dash"/>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Sheet1!$G$2:$G$7</c:f>
              <c:numCache>
                <c:formatCode>General</c:formatCode>
                <c:ptCount val="6"/>
                <c:pt idx="0">
                  <c:v>1625</c:v>
                </c:pt>
                <c:pt idx="1">
                  <c:v>1575</c:v>
                </c:pt>
                <c:pt idx="2">
                  <c:v>1750</c:v>
                </c:pt>
                <c:pt idx="3">
                  <c:v>2025</c:v>
                </c:pt>
                <c:pt idx="4">
                  <c:v>1950</c:v>
                </c:pt>
                <c:pt idx="5">
                  <c:v>1850</c:v>
                </c:pt>
              </c:numCache>
            </c:numRef>
          </c:val>
          <c:smooth val="0"/>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7-E941-45BF-B490-340A4DDE2EC7}"/>
            </c:ext>
          </c:extLst>
        </c:ser>
        <c:ser>
          <c:idx val="6"/>
          <c:order val="6"/>
          <c:tx>
            <c:strRef>
              <c:f>Sheet1!$H$1</c:f>
              <c:strCache>
                <c:ptCount val="1"/>
                <c:pt idx="0">
                  <c:v>Province G</c:v>
                </c:pt>
              </c:strCache>
            </c:strRef>
          </c:tx>
          <c:spPr>
            <a:ln w="38100" cap="rnd">
              <a:solidFill>
                <a:srgbClr val="00B0F0"/>
              </a:solidFill>
              <a:prstDash val="sysDash"/>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Sheet1!$H$2:$H$7</c:f>
              <c:numCache>
                <c:formatCode>General</c:formatCode>
                <c:ptCount val="6"/>
                <c:pt idx="0">
                  <c:v>1000</c:v>
                </c:pt>
                <c:pt idx="1">
                  <c:v>1050</c:v>
                </c:pt>
                <c:pt idx="2">
                  <c:v>1200</c:v>
                </c:pt>
                <c:pt idx="3">
                  <c:v>1600</c:v>
                </c:pt>
                <c:pt idx="4">
                  <c:v>1500</c:v>
                </c:pt>
                <c:pt idx="5">
                  <c:v>1475</c:v>
                </c:pt>
              </c:numCache>
            </c:numRef>
          </c:val>
          <c:smooth val="0"/>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9-E941-45BF-B490-340A4DDE2EC7}"/>
            </c:ext>
          </c:extLst>
        </c:ser>
        <c:dLbls>
          <c:showLegendKey val="0"/>
          <c:showVal val="0"/>
          <c:showCatName val="0"/>
          <c:showSerName val="0"/>
          <c:showPercent val="0"/>
          <c:showBubbleSize val="0"/>
        </c:dLbls>
        <c:smooth val="0"/>
        <c:axId val="1103039711"/>
        <c:axId val="1080652767"/>
      </c:lineChart>
      <c:catAx>
        <c:axId val="1103039711"/>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mn-lt"/>
                    <a:ea typeface="+mn-ea"/>
                    <a:cs typeface="+mn-cs"/>
                  </a:defRPr>
                </a:pPr>
                <a:r>
                  <a:rPr lang="en-US" b="0"/>
                  <a:t>Année</a:t>
                </a:r>
              </a:p>
            </c:rich>
          </c:tx>
          <c:layout>
            <c:manualLayout>
              <c:xMode val="edge"/>
              <c:yMode val="edge"/>
              <c:x val="0.41462039311375143"/>
              <c:y val="0.93282247703831078"/>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fr-FR"/>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fr-FR"/>
          </a:p>
        </c:txPr>
        <c:crossAx val="1080652767"/>
        <c:crosses val="autoZero"/>
        <c:auto val="1"/>
        <c:lblAlgn val="ctr"/>
        <c:lblOffset val="100"/>
        <c:noMultiLvlLbl val="0"/>
      </c:catAx>
      <c:valAx>
        <c:axId val="1080652767"/>
        <c:scaling>
          <c:orientation val="minMax"/>
          <c:max val="3000"/>
          <c:min val="1000"/>
        </c:scaling>
        <c:delete val="0"/>
        <c:axPos val="l"/>
        <c:title>
          <c:tx>
            <c:rich>
              <a:bodyPr rot="-5400000" spcFirstLastPara="1" vertOverflow="ellipsis" vert="horz" wrap="square" anchor="ctr" anchorCtr="1"/>
              <a:lstStyle/>
              <a:p>
                <a:pPr>
                  <a:defRPr sz="2000" b="0" i="0" u="none" strike="noStrike" kern="1200" baseline="0">
                    <a:solidFill>
                      <a:schemeClr val="tx1"/>
                    </a:solidFill>
                    <a:latin typeface="+mn-lt"/>
                    <a:ea typeface="+mn-ea"/>
                    <a:cs typeface="+mn-cs"/>
                  </a:defRPr>
                </a:pPr>
                <a:r>
                  <a:rPr lang="en-US" b="0">
                    <a:solidFill>
                      <a:schemeClr val="tx1"/>
                    </a:solidFill>
                  </a:rPr>
                  <a:t>Incidence (pour 100 000)</a:t>
                </a:r>
              </a:p>
            </c:rich>
          </c:tx>
          <c:layout>
            <c:manualLayout>
              <c:xMode val="edge"/>
              <c:yMode val="edge"/>
              <c:x val="0"/>
              <c:y val="0.22504517050911088"/>
            </c:manualLayout>
          </c:layout>
          <c:overlay val="0"/>
          <c:spPr>
            <a:noFill/>
            <a:ln>
              <a:noFill/>
            </a:ln>
            <a:effectLst/>
          </c:spPr>
          <c:txPr>
            <a:bodyPr rot="-54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fr-FR"/>
            </a:p>
          </c:txPr>
        </c:title>
        <c:numFmt formatCode="#,##0" sourceLinked="0"/>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fr-FR"/>
          </a:p>
        </c:txPr>
        <c:crossAx val="1103039711"/>
        <c:crosses val="autoZero"/>
        <c:crossBetween val="midCat"/>
        <c:majorUnit val="250"/>
      </c:valAx>
      <c:spPr>
        <a:noFill/>
        <a:ln>
          <a:noFill/>
        </a:ln>
        <a:effectLst/>
      </c:spPr>
    </c:plotArea>
    <c:plotVisOnly val="1"/>
    <c:dispBlanksAs val="gap"/>
    <c:showDLblsOverMax val="0"/>
    <c:extLst xmlns:c16r3="http://schemas.microsoft.com/office/drawing/2017/03/chart" xmlns:c16="http://schemas.microsoft.com/office/drawing/2014/chart" xmlns:c14="http://schemas.microsoft.com/office/drawing/2007/8/2/chart" xmlns:mc="http://schemas.openxmlformats.org/markup-compatibility/2006">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2000">
          <a:solidFill>
            <a:schemeClr val="tx1"/>
          </a:solidFill>
        </a:defRPr>
      </a:pPr>
      <a:endParaRPr lang="fr-FR"/>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774832333286036"/>
          <c:y val="2.6716256489317716E-2"/>
          <c:w val="0.77958937624847346"/>
          <c:h val="0.79115825989505628"/>
        </c:manualLayout>
      </c:layout>
      <c:lineChart>
        <c:grouping val="standard"/>
        <c:varyColors val="0"/>
        <c:ser>
          <c:idx val="0"/>
          <c:order val="0"/>
          <c:tx>
            <c:strRef>
              <c:f>Sheet1!$B$1</c:f>
              <c:strCache>
                <c:ptCount val="1"/>
                <c:pt idx="0">
                  <c:v>Province A</c:v>
                </c:pt>
              </c:strCache>
            </c:strRef>
          </c:tx>
          <c:spPr>
            <a:ln w="38100" cap="rnd">
              <a:solidFill>
                <a:schemeClr val="tx1"/>
              </a:solidFill>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Sheet1!$B$2:$B$7</c:f>
              <c:numCache>
                <c:formatCode>General</c:formatCode>
                <c:ptCount val="6"/>
                <c:pt idx="0">
                  <c:v>0</c:v>
                </c:pt>
                <c:pt idx="1">
                  <c:v>0</c:v>
                </c:pt>
                <c:pt idx="2">
                  <c:v>38</c:v>
                </c:pt>
                <c:pt idx="3">
                  <c:v>0</c:v>
                </c:pt>
                <c:pt idx="4">
                  <c:v>5</c:v>
                </c:pt>
                <c:pt idx="5">
                  <c:v>3</c:v>
                </c:pt>
              </c:numCache>
            </c:numRef>
          </c:val>
          <c:smooth val="0"/>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8CC7-41B8-BC01-A55C8F34AF0F}"/>
            </c:ext>
          </c:extLst>
        </c:ser>
        <c:ser>
          <c:idx val="1"/>
          <c:order val="1"/>
          <c:tx>
            <c:strRef>
              <c:f>Sheet1!$C$1</c:f>
              <c:strCache>
                <c:ptCount val="1"/>
                <c:pt idx="0">
                  <c:v>Province B</c:v>
                </c:pt>
              </c:strCache>
            </c:strRef>
          </c:tx>
          <c:spPr>
            <a:ln w="38100" cap="rnd">
              <a:solidFill>
                <a:srgbClr val="FF0000"/>
              </a:solidFill>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Sheet1!$C$2:$C$7</c:f>
              <c:numCache>
                <c:formatCode>General</c:formatCode>
                <c:ptCount val="6"/>
                <c:pt idx="0">
                  <c:v>40</c:v>
                </c:pt>
                <c:pt idx="1">
                  <c:v>75</c:v>
                </c:pt>
                <c:pt idx="2">
                  <c:v>175</c:v>
                </c:pt>
                <c:pt idx="3">
                  <c:v>60</c:v>
                </c:pt>
                <c:pt idx="4">
                  <c:v>150</c:v>
                </c:pt>
                <c:pt idx="5">
                  <c:v>55</c:v>
                </c:pt>
              </c:numCache>
            </c:numRef>
          </c:val>
          <c:smooth val="0"/>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1-8CC7-41B8-BC01-A55C8F34AF0F}"/>
            </c:ext>
          </c:extLst>
        </c:ser>
        <c:ser>
          <c:idx val="2"/>
          <c:order val="2"/>
          <c:tx>
            <c:strRef>
              <c:f>Sheet1!$D$1</c:f>
              <c:strCache>
                <c:ptCount val="1"/>
                <c:pt idx="0">
                  <c:v>Province C</c:v>
                </c:pt>
              </c:strCache>
            </c:strRef>
          </c:tx>
          <c:spPr>
            <a:ln w="38100" cap="rnd">
              <a:solidFill>
                <a:srgbClr val="109648"/>
              </a:solidFill>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Sheet1!$D$2:$D$7</c:f>
              <c:numCache>
                <c:formatCode>General</c:formatCode>
                <c:ptCount val="6"/>
                <c:pt idx="0">
                  <c:v>28</c:v>
                </c:pt>
                <c:pt idx="1">
                  <c:v>50</c:v>
                </c:pt>
                <c:pt idx="2">
                  <c:v>55</c:v>
                </c:pt>
                <c:pt idx="3">
                  <c:v>40</c:v>
                </c:pt>
                <c:pt idx="4">
                  <c:v>48</c:v>
                </c:pt>
                <c:pt idx="5">
                  <c:v>35</c:v>
                </c:pt>
              </c:numCache>
            </c:numRef>
          </c:val>
          <c:smooth val="0"/>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2-8CC7-41B8-BC01-A55C8F34AF0F}"/>
            </c:ext>
          </c:extLst>
        </c:ser>
        <c:ser>
          <c:idx val="3"/>
          <c:order val="3"/>
          <c:tx>
            <c:strRef>
              <c:f>Sheet1!$E$1</c:f>
              <c:strCache>
                <c:ptCount val="1"/>
                <c:pt idx="0">
                  <c:v>Province D</c:v>
                </c:pt>
              </c:strCache>
            </c:strRef>
          </c:tx>
          <c:spPr>
            <a:ln w="38100" cap="rnd">
              <a:solidFill>
                <a:srgbClr val="7030A0"/>
              </a:solidFill>
              <a:prstDash val="solid"/>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Sheet1!$E$2:$E$7</c:f>
              <c:numCache>
                <c:formatCode>General</c:formatCode>
                <c:ptCount val="6"/>
                <c:pt idx="0">
                  <c:v>15</c:v>
                </c:pt>
                <c:pt idx="1">
                  <c:v>13</c:v>
                </c:pt>
                <c:pt idx="2">
                  <c:v>14</c:v>
                </c:pt>
                <c:pt idx="3">
                  <c:v>8</c:v>
                </c:pt>
                <c:pt idx="4">
                  <c:v>13</c:v>
                </c:pt>
                <c:pt idx="5">
                  <c:v>10</c:v>
                </c:pt>
              </c:numCache>
            </c:numRef>
          </c:val>
          <c:smooth val="0"/>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3-8CC7-41B8-BC01-A55C8F34AF0F}"/>
            </c:ext>
          </c:extLst>
        </c:ser>
        <c:ser>
          <c:idx val="4"/>
          <c:order val="4"/>
          <c:tx>
            <c:strRef>
              <c:f>Sheet1!$F$1</c:f>
              <c:strCache>
                <c:ptCount val="1"/>
                <c:pt idx="0">
                  <c:v>c.-à-d-d.</c:v>
                </c:pt>
              </c:strCache>
            </c:strRef>
          </c:tx>
          <c:spPr>
            <a:ln w="38100" cap="rnd">
              <a:solidFill>
                <a:srgbClr val="3C16FA"/>
              </a:solidFill>
              <a:prstDash val="solid"/>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Sheet1!$F$2:$F$7</c:f>
              <c:numCache>
                <c:formatCode>General</c:formatCode>
                <c:ptCount val="6"/>
                <c:pt idx="0">
                  <c:v>63</c:v>
                </c:pt>
                <c:pt idx="1">
                  <c:v>75</c:v>
                </c:pt>
                <c:pt idx="2">
                  <c:v>73</c:v>
                </c:pt>
                <c:pt idx="3">
                  <c:v>33</c:v>
                </c:pt>
                <c:pt idx="4">
                  <c:v>113</c:v>
                </c:pt>
                <c:pt idx="5">
                  <c:v>70</c:v>
                </c:pt>
              </c:numCache>
            </c:numRef>
          </c:val>
          <c:smooth val="0"/>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4-8CC7-41B8-BC01-A55C8F34AF0F}"/>
            </c:ext>
          </c:extLst>
        </c:ser>
        <c:ser>
          <c:idx val="5"/>
          <c:order val="5"/>
          <c:tx>
            <c:strRef>
              <c:f>Sheet1!$G$1</c:f>
              <c:strCache>
                <c:ptCount val="1"/>
                <c:pt idx="0">
                  <c:v>Province F</c:v>
                </c:pt>
              </c:strCache>
            </c:strRef>
          </c:tx>
          <c:spPr>
            <a:ln w="38100" cap="rnd">
              <a:solidFill>
                <a:srgbClr val="C00000"/>
              </a:solidFill>
              <a:prstDash val="dash"/>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Sheet1!$G$2:$G$7</c:f>
              <c:numCache>
                <c:formatCode>General</c:formatCode>
                <c:ptCount val="6"/>
                <c:pt idx="0">
                  <c:v>15</c:v>
                </c:pt>
                <c:pt idx="1">
                  <c:v>8</c:v>
                </c:pt>
                <c:pt idx="2">
                  <c:v>8</c:v>
                </c:pt>
                <c:pt idx="3">
                  <c:v>9</c:v>
                </c:pt>
                <c:pt idx="4">
                  <c:v>8</c:v>
                </c:pt>
                <c:pt idx="5">
                  <c:v>5</c:v>
                </c:pt>
              </c:numCache>
            </c:numRef>
          </c:val>
          <c:smooth val="0"/>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5-8CC7-41B8-BC01-A55C8F34AF0F}"/>
            </c:ext>
          </c:extLst>
        </c:ser>
        <c:ser>
          <c:idx val="6"/>
          <c:order val="6"/>
          <c:tx>
            <c:strRef>
              <c:f>Sheet1!$H$1</c:f>
              <c:strCache>
                <c:ptCount val="1"/>
                <c:pt idx="0">
                  <c:v>Province G</c:v>
                </c:pt>
              </c:strCache>
            </c:strRef>
          </c:tx>
          <c:spPr>
            <a:ln w="38100" cap="rnd">
              <a:solidFill>
                <a:srgbClr val="00B0F0"/>
              </a:solidFill>
              <a:prstDash val="sysDash"/>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Sheet1!$H$2:$H$7</c:f>
              <c:numCache>
                <c:formatCode>General</c:formatCode>
                <c:ptCount val="6"/>
                <c:pt idx="0">
                  <c:v>3</c:v>
                </c:pt>
                <c:pt idx="1">
                  <c:v>5</c:v>
                </c:pt>
                <c:pt idx="2">
                  <c:v>33</c:v>
                </c:pt>
                <c:pt idx="3">
                  <c:v>38</c:v>
                </c:pt>
                <c:pt idx="4">
                  <c:v>30</c:v>
                </c:pt>
                <c:pt idx="5">
                  <c:v>25</c:v>
                </c:pt>
              </c:numCache>
            </c:numRef>
          </c:val>
          <c:smooth val="0"/>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6-8CC7-41B8-BC01-A55C8F34AF0F}"/>
            </c:ext>
          </c:extLst>
        </c:ser>
        <c:dLbls>
          <c:showLegendKey val="0"/>
          <c:showVal val="0"/>
          <c:showCatName val="0"/>
          <c:showSerName val="0"/>
          <c:showPercent val="0"/>
          <c:showBubbleSize val="0"/>
        </c:dLbls>
        <c:smooth val="0"/>
        <c:axId val="1071254127"/>
        <c:axId val="1634623743"/>
      </c:lineChart>
      <c:catAx>
        <c:axId val="1071254127"/>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mn-lt"/>
                    <a:ea typeface="+mn-ea"/>
                    <a:cs typeface="+mn-cs"/>
                  </a:defRPr>
                </a:pPr>
                <a:r>
                  <a:rPr lang="en-US" b="0"/>
                  <a:t>Année</a:t>
                </a:r>
              </a:p>
            </c:rich>
          </c:tx>
          <c:layout>
            <c:manualLayout>
              <c:xMode val="edge"/>
              <c:yMode val="edge"/>
              <c:x val="0.4348861113119602"/>
              <c:y val="0.93782757262424887"/>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fr-FR"/>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fr-FR"/>
          </a:p>
        </c:txPr>
        <c:crossAx val="1634623743"/>
        <c:crosses val="autoZero"/>
        <c:auto val="1"/>
        <c:lblAlgn val="ctr"/>
        <c:lblOffset val="100"/>
        <c:noMultiLvlLbl val="0"/>
      </c:catAx>
      <c:valAx>
        <c:axId val="1634623743"/>
        <c:scaling>
          <c:orientation val="minMax"/>
          <c:max val="180"/>
        </c:scaling>
        <c:delete val="0"/>
        <c:axPos val="l"/>
        <c:title>
          <c:tx>
            <c:rich>
              <a:bodyPr rot="-5400000" spcFirstLastPara="1" vertOverflow="ellipsis" vert="horz" wrap="square" anchor="ctr" anchorCtr="1"/>
              <a:lstStyle/>
              <a:p>
                <a:pPr>
                  <a:defRPr sz="2000" b="0" i="0" u="none" strike="noStrike" kern="1200" baseline="0">
                    <a:solidFill>
                      <a:schemeClr val="tx1"/>
                    </a:solidFill>
                    <a:latin typeface="+mn-lt"/>
                    <a:ea typeface="+mn-ea"/>
                    <a:cs typeface="+mn-cs"/>
                  </a:defRPr>
                </a:pPr>
                <a:r>
                  <a:rPr lang="en-US" b="0"/>
                  <a:t>Incidence (pour 100 000)</a:t>
                </a:r>
              </a:p>
            </c:rich>
          </c:tx>
          <c:layout>
            <c:manualLayout>
              <c:xMode val="edge"/>
              <c:yMode val="edge"/>
              <c:x val="1.2077730263831757E-3"/>
              <c:y val="0.13701131003442643"/>
            </c:manualLayout>
          </c:layout>
          <c:overlay val="0"/>
          <c:spPr>
            <a:noFill/>
            <a:ln>
              <a:noFill/>
            </a:ln>
            <a:effectLst/>
          </c:spPr>
          <c:txPr>
            <a:bodyPr rot="-54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fr-FR"/>
            </a:p>
          </c:tx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fr-FR"/>
          </a:p>
        </c:txPr>
        <c:crossAx val="1071254127"/>
        <c:crosses val="autoZero"/>
        <c:crossBetween val="midCat"/>
        <c:majorUnit val="30"/>
        <c:minorUnit val="5"/>
      </c:valAx>
      <c:spPr>
        <a:noFill/>
        <a:ln>
          <a:noFill/>
        </a:ln>
        <a:effectLst/>
      </c:spPr>
    </c:plotArea>
    <c:plotVisOnly val="1"/>
    <c:dispBlanksAs val="gap"/>
    <c:showDLblsOverMax val="0"/>
    <c:extLst xmlns:c16r3="http://schemas.microsoft.com/office/drawing/2017/03/chart" xmlns:c16="http://schemas.microsoft.com/office/drawing/2014/chart" xmlns:c14="http://schemas.microsoft.com/office/drawing/2007/8/2/chart" xmlns:mc="http://schemas.openxmlformats.org/markup-compatibility/2006">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2000">
          <a:solidFill>
            <a:schemeClr val="tx1"/>
          </a:solidFill>
        </a:defRPr>
      </a:pPr>
      <a:endParaRPr lang="fr-F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287316775398906"/>
          <c:y val="2.8319233691607337E-2"/>
          <c:w val="0.72676774138903566"/>
          <c:h val="0.80142502167636742"/>
        </c:manualLayout>
      </c:layout>
      <c:lineChart>
        <c:grouping val="standard"/>
        <c:varyColors val="0"/>
        <c:ser>
          <c:idx val="0"/>
          <c:order val="0"/>
          <c:tx>
            <c:strRef>
              <c:f>Sheet1!$B$1</c:f>
              <c:strCache>
                <c:ptCount val="1"/>
                <c:pt idx="0">
                  <c:v>Province A</c:v>
                </c:pt>
              </c:strCache>
            </c:strRef>
          </c:tx>
          <c:spPr>
            <a:ln w="38100" cap="rnd">
              <a:solidFill>
                <a:schemeClr val="tx1"/>
              </a:solidFill>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Sheet1!$B$2:$B$7</c:f>
              <c:numCache>
                <c:formatCode>General</c:formatCode>
                <c:ptCount val="6"/>
                <c:pt idx="0">
                  <c:v>1200</c:v>
                </c:pt>
                <c:pt idx="1">
                  <c:v>1400</c:v>
                </c:pt>
                <c:pt idx="2">
                  <c:v>1550</c:v>
                </c:pt>
                <c:pt idx="3">
                  <c:v>1600</c:v>
                </c:pt>
                <c:pt idx="4">
                  <c:v>1450</c:v>
                </c:pt>
                <c:pt idx="5">
                  <c:v>1600</c:v>
                </c:pt>
              </c:numCache>
            </c:numRef>
          </c:val>
          <c:smooth val="0"/>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E941-45BF-B490-340A4DDE2EC7}"/>
            </c:ext>
          </c:extLst>
        </c:ser>
        <c:ser>
          <c:idx val="1"/>
          <c:order val="1"/>
          <c:tx>
            <c:strRef>
              <c:f>Sheet1!$C$1</c:f>
              <c:strCache>
                <c:ptCount val="1"/>
                <c:pt idx="0">
                  <c:v>Province B</c:v>
                </c:pt>
              </c:strCache>
            </c:strRef>
          </c:tx>
          <c:spPr>
            <a:ln w="38100" cap="rnd">
              <a:solidFill>
                <a:srgbClr val="FF0000"/>
              </a:solidFill>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Sheet1!$C$2:$C$7</c:f>
              <c:numCache>
                <c:formatCode>General</c:formatCode>
                <c:ptCount val="6"/>
                <c:pt idx="0">
                  <c:v>1900</c:v>
                </c:pt>
                <c:pt idx="1">
                  <c:v>2100</c:v>
                </c:pt>
                <c:pt idx="2">
                  <c:v>2600</c:v>
                </c:pt>
                <c:pt idx="3">
                  <c:v>2850</c:v>
                </c:pt>
                <c:pt idx="4">
                  <c:v>2650</c:v>
                </c:pt>
                <c:pt idx="5">
                  <c:v>2800</c:v>
                </c:pt>
              </c:numCache>
            </c:numRef>
          </c:val>
          <c:smooth val="0"/>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1-E941-45BF-B490-340A4DDE2EC7}"/>
            </c:ext>
          </c:extLst>
        </c:ser>
        <c:ser>
          <c:idx val="2"/>
          <c:order val="2"/>
          <c:tx>
            <c:strRef>
              <c:f>Sheet1!$D$1</c:f>
              <c:strCache>
                <c:ptCount val="1"/>
                <c:pt idx="0">
                  <c:v>Province C</c:v>
                </c:pt>
              </c:strCache>
            </c:strRef>
          </c:tx>
          <c:spPr>
            <a:ln w="38100" cap="rnd">
              <a:solidFill>
                <a:srgbClr val="109648"/>
              </a:solidFill>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Sheet1!$D$2:$D$7</c:f>
              <c:numCache>
                <c:formatCode>General</c:formatCode>
                <c:ptCount val="6"/>
                <c:pt idx="0">
                  <c:v>1525</c:v>
                </c:pt>
                <c:pt idx="1">
                  <c:v>1400</c:v>
                </c:pt>
                <c:pt idx="2">
                  <c:v>1850</c:v>
                </c:pt>
                <c:pt idx="3">
                  <c:v>2075</c:v>
                </c:pt>
                <c:pt idx="4">
                  <c:v>1900</c:v>
                </c:pt>
                <c:pt idx="5">
                  <c:v>1975</c:v>
                </c:pt>
              </c:numCache>
            </c:numRef>
          </c:val>
          <c:smooth val="0"/>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2-E941-45BF-B490-340A4DDE2EC7}"/>
            </c:ext>
          </c:extLst>
        </c:ser>
        <c:ser>
          <c:idx val="3"/>
          <c:order val="3"/>
          <c:tx>
            <c:strRef>
              <c:f>Sheet1!$E$1</c:f>
              <c:strCache>
                <c:ptCount val="1"/>
                <c:pt idx="0">
                  <c:v>Province D</c:v>
                </c:pt>
              </c:strCache>
            </c:strRef>
          </c:tx>
          <c:spPr>
            <a:ln w="38100" cap="rnd">
              <a:solidFill>
                <a:srgbClr val="7030A0"/>
              </a:solidFill>
              <a:prstDash val="solid"/>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Sheet1!$E$2:$E$7</c:f>
              <c:numCache>
                <c:formatCode>General</c:formatCode>
                <c:ptCount val="6"/>
                <c:pt idx="0">
                  <c:v>2000</c:v>
                </c:pt>
                <c:pt idx="1">
                  <c:v>1950</c:v>
                </c:pt>
                <c:pt idx="2">
                  <c:v>2125</c:v>
                </c:pt>
                <c:pt idx="3">
                  <c:v>2425</c:v>
                </c:pt>
                <c:pt idx="4">
                  <c:v>2125</c:v>
                </c:pt>
                <c:pt idx="5">
                  <c:v>2250</c:v>
                </c:pt>
              </c:numCache>
            </c:numRef>
          </c:val>
          <c:smooth val="0"/>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3-E941-45BF-B490-340A4DDE2EC7}"/>
            </c:ext>
          </c:extLst>
        </c:ser>
        <c:ser>
          <c:idx val="4"/>
          <c:order val="4"/>
          <c:tx>
            <c:strRef>
              <c:f>Sheet1!$F$1</c:f>
              <c:strCache>
                <c:ptCount val="1"/>
                <c:pt idx="0">
                  <c:v>c.-à-d-d.</c:v>
                </c:pt>
              </c:strCache>
            </c:strRef>
          </c:tx>
          <c:spPr>
            <a:ln w="38100" cap="rnd">
              <a:solidFill>
                <a:srgbClr val="3C16FA"/>
              </a:solidFill>
              <a:prstDash val="solid"/>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Sheet1!$F$2:$F$7</c:f>
              <c:numCache>
                <c:formatCode>General</c:formatCode>
                <c:ptCount val="6"/>
                <c:pt idx="0">
                  <c:v>1100</c:v>
                </c:pt>
                <c:pt idx="1">
                  <c:v>1025</c:v>
                </c:pt>
                <c:pt idx="2">
                  <c:v>1475</c:v>
                </c:pt>
                <c:pt idx="3">
                  <c:v>1250</c:v>
                </c:pt>
                <c:pt idx="4">
                  <c:v>2125</c:v>
                </c:pt>
                <c:pt idx="5">
                  <c:v>1325</c:v>
                </c:pt>
              </c:numCache>
            </c:numRef>
          </c:val>
          <c:smooth val="0"/>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6-E941-45BF-B490-340A4DDE2EC7}"/>
            </c:ext>
          </c:extLst>
        </c:ser>
        <c:ser>
          <c:idx val="5"/>
          <c:order val="5"/>
          <c:tx>
            <c:strRef>
              <c:f>Sheet1!$G$1</c:f>
              <c:strCache>
                <c:ptCount val="1"/>
                <c:pt idx="0">
                  <c:v>Province F</c:v>
                </c:pt>
              </c:strCache>
            </c:strRef>
          </c:tx>
          <c:spPr>
            <a:ln w="38100" cap="rnd">
              <a:solidFill>
                <a:srgbClr val="C00000"/>
              </a:solidFill>
              <a:prstDash val="dash"/>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Sheet1!$G$2:$G$7</c:f>
              <c:numCache>
                <c:formatCode>General</c:formatCode>
                <c:ptCount val="6"/>
                <c:pt idx="0">
                  <c:v>1625</c:v>
                </c:pt>
                <c:pt idx="1">
                  <c:v>1575</c:v>
                </c:pt>
                <c:pt idx="2">
                  <c:v>1750</c:v>
                </c:pt>
                <c:pt idx="3">
                  <c:v>2025</c:v>
                </c:pt>
                <c:pt idx="4">
                  <c:v>1950</c:v>
                </c:pt>
                <c:pt idx="5">
                  <c:v>1850</c:v>
                </c:pt>
              </c:numCache>
            </c:numRef>
          </c:val>
          <c:smooth val="0"/>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7-E941-45BF-B490-340A4DDE2EC7}"/>
            </c:ext>
          </c:extLst>
        </c:ser>
        <c:ser>
          <c:idx val="6"/>
          <c:order val="6"/>
          <c:tx>
            <c:strRef>
              <c:f>Sheet1!$H$1</c:f>
              <c:strCache>
                <c:ptCount val="1"/>
                <c:pt idx="0">
                  <c:v>Province G</c:v>
                </c:pt>
              </c:strCache>
            </c:strRef>
          </c:tx>
          <c:spPr>
            <a:ln w="38100" cap="rnd">
              <a:solidFill>
                <a:srgbClr val="00B0F0"/>
              </a:solidFill>
              <a:prstDash val="sysDash"/>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Sheet1!$H$2:$H$7</c:f>
              <c:numCache>
                <c:formatCode>General</c:formatCode>
                <c:ptCount val="6"/>
                <c:pt idx="0">
                  <c:v>1000</c:v>
                </c:pt>
                <c:pt idx="1">
                  <c:v>1050</c:v>
                </c:pt>
                <c:pt idx="2">
                  <c:v>1200</c:v>
                </c:pt>
                <c:pt idx="3">
                  <c:v>1600</c:v>
                </c:pt>
                <c:pt idx="4">
                  <c:v>1500</c:v>
                </c:pt>
                <c:pt idx="5">
                  <c:v>1475</c:v>
                </c:pt>
              </c:numCache>
            </c:numRef>
          </c:val>
          <c:smooth val="0"/>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9-E941-45BF-B490-340A4DDE2EC7}"/>
            </c:ext>
          </c:extLst>
        </c:ser>
        <c:dLbls>
          <c:showLegendKey val="0"/>
          <c:showVal val="0"/>
          <c:showCatName val="0"/>
          <c:showSerName val="0"/>
          <c:showPercent val="0"/>
          <c:showBubbleSize val="0"/>
        </c:dLbls>
        <c:smooth val="0"/>
        <c:axId val="1103039711"/>
        <c:axId val="1080652767"/>
      </c:lineChart>
      <c:catAx>
        <c:axId val="1103039711"/>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mn-lt"/>
                    <a:ea typeface="+mn-ea"/>
                    <a:cs typeface="+mn-cs"/>
                  </a:defRPr>
                </a:pPr>
                <a:r>
                  <a:rPr lang="en-US" b="0"/>
                  <a:t>Année</a:t>
                </a:r>
              </a:p>
            </c:rich>
          </c:tx>
          <c:layout>
            <c:manualLayout>
              <c:xMode val="edge"/>
              <c:yMode val="edge"/>
              <c:x val="0.41462039311375143"/>
              <c:y val="0.93282247703831078"/>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fr-FR"/>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fr-FR"/>
          </a:p>
        </c:txPr>
        <c:crossAx val="1080652767"/>
        <c:crosses val="autoZero"/>
        <c:auto val="1"/>
        <c:lblAlgn val="ctr"/>
        <c:lblOffset val="100"/>
        <c:noMultiLvlLbl val="0"/>
      </c:catAx>
      <c:valAx>
        <c:axId val="1080652767"/>
        <c:scaling>
          <c:orientation val="minMax"/>
          <c:max val="3000"/>
          <c:min val="1000"/>
        </c:scaling>
        <c:delete val="0"/>
        <c:axPos val="l"/>
        <c:title>
          <c:tx>
            <c:rich>
              <a:bodyPr rot="-5400000" spcFirstLastPara="1" vertOverflow="ellipsis" vert="horz" wrap="square" anchor="ctr" anchorCtr="1"/>
              <a:lstStyle/>
              <a:p>
                <a:pPr>
                  <a:defRPr sz="2000" b="0" i="0" u="none" strike="noStrike" kern="1200" baseline="0">
                    <a:solidFill>
                      <a:schemeClr val="tx1"/>
                    </a:solidFill>
                    <a:latin typeface="+mn-lt"/>
                    <a:ea typeface="+mn-ea"/>
                    <a:cs typeface="+mn-cs"/>
                  </a:defRPr>
                </a:pPr>
                <a:r>
                  <a:rPr lang="en-US" b="0">
                    <a:solidFill>
                      <a:schemeClr val="tx1"/>
                    </a:solidFill>
                  </a:rPr>
                  <a:t>Incidence (pour 100 000)</a:t>
                </a:r>
              </a:p>
            </c:rich>
          </c:tx>
          <c:layout>
            <c:manualLayout>
              <c:xMode val="edge"/>
              <c:yMode val="edge"/>
              <c:x val="0"/>
              <c:y val="0.22504517050911088"/>
            </c:manualLayout>
          </c:layout>
          <c:overlay val="0"/>
          <c:spPr>
            <a:noFill/>
            <a:ln>
              <a:noFill/>
            </a:ln>
            <a:effectLst/>
          </c:spPr>
          <c:txPr>
            <a:bodyPr rot="-54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fr-FR"/>
            </a:p>
          </c:txPr>
        </c:title>
        <c:numFmt formatCode="#,##0" sourceLinked="0"/>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fr-FR"/>
          </a:p>
        </c:txPr>
        <c:crossAx val="1103039711"/>
        <c:crosses val="autoZero"/>
        <c:crossBetween val="midCat"/>
        <c:majorUnit val="250"/>
      </c:valAx>
      <c:spPr>
        <a:noFill/>
        <a:ln>
          <a:noFill/>
        </a:ln>
        <a:effectLst/>
      </c:spPr>
    </c:plotArea>
    <c:plotVisOnly val="1"/>
    <c:dispBlanksAs val="gap"/>
    <c:showDLblsOverMax val="0"/>
    <c:extLst xmlns:c16r3="http://schemas.microsoft.com/office/drawing/2017/03/chart" xmlns:c16="http://schemas.microsoft.com/office/drawing/2014/chart" xmlns:c14="http://schemas.microsoft.com/office/drawing/2007/8/2/chart" xmlns:mc="http://schemas.openxmlformats.org/markup-compatibility/2006">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2000">
          <a:solidFill>
            <a:schemeClr val="tx1"/>
          </a:solidFill>
        </a:defRPr>
      </a:pPr>
      <a:endParaRPr lang="fr-FR"/>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774832333286036"/>
          <c:y val="2.6716256489317716E-2"/>
          <c:w val="0.77958937624847346"/>
          <c:h val="0.79115825989505628"/>
        </c:manualLayout>
      </c:layout>
      <c:lineChart>
        <c:grouping val="standard"/>
        <c:varyColors val="0"/>
        <c:ser>
          <c:idx val="0"/>
          <c:order val="0"/>
          <c:tx>
            <c:strRef>
              <c:f>Sheet1!$B$1</c:f>
              <c:strCache>
                <c:ptCount val="1"/>
                <c:pt idx="0">
                  <c:v>Province A</c:v>
                </c:pt>
              </c:strCache>
            </c:strRef>
          </c:tx>
          <c:spPr>
            <a:ln w="38100" cap="rnd">
              <a:solidFill>
                <a:schemeClr val="tx1"/>
              </a:solidFill>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Sheet1!$B$2:$B$7</c:f>
              <c:numCache>
                <c:formatCode>General</c:formatCode>
                <c:ptCount val="6"/>
                <c:pt idx="0">
                  <c:v>0</c:v>
                </c:pt>
                <c:pt idx="1">
                  <c:v>0</c:v>
                </c:pt>
                <c:pt idx="2">
                  <c:v>38</c:v>
                </c:pt>
                <c:pt idx="3">
                  <c:v>0</c:v>
                </c:pt>
                <c:pt idx="4">
                  <c:v>5</c:v>
                </c:pt>
                <c:pt idx="5">
                  <c:v>3</c:v>
                </c:pt>
              </c:numCache>
            </c:numRef>
          </c:val>
          <c:smooth val="0"/>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AFCE-4C37-B462-E05043B09EC1}"/>
            </c:ext>
          </c:extLst>
        </c:ser>
        <c:ser>
          <c:idx val="1"/>
          <c:order val="1"/>
          <c:tx>
            <c:strRef>
              <c:f>Sheet1!$C$1</c:f>
              <c:strCache>
                <c:ptCount val="1"/>
                <c:pt idx="0">
                  <c:v>Province B</c:v>
                </c:pt>
              </c:strCache>
            </c:strRef>
          </c:tx>
          <c:spPr>
            <a:ln w="38100" cap="rnd">
              <a:solidFill>
                <a:srgbClr val="FF0000"/>
              </a:solidFill>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Sheet1!$C$2:$C$7</c:f>
              <c:numCache>
                <c:formatCode>General</c:formatCode>
                <c:ptCount val="6"/>
                <c:pt idx="0">
                  <c:v>40</c:v>
                </c:pt>
                <c:pt idx="1">
                  <c:v>75</c:v>
                </c:pt>
                <c:pt idx="2">
                  <c:v>175</c:v>
                </c:pt>
                <c:pt idx="3">
                  <c:v>60</c:v>
                </c:pt>
                <c:pt idx="4">
                  <c:v>150</c:v>
                </c:pt>
                <c:pt idx="5">
                  <c:v>55</c:v>
                </c:pt>
              </c:numCache>
            </c:numRef>
          </c:val>
          <c:smooth val="0"/>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1-AFCE-4C37-B462-E05043B09EC1}"/>
            </c:ext>
          </c:extLst>
        </c:ser>
        <c:ser>
          <c:idx val="2"/>
          <c:order val="2"/>
          <c:tx>
            <c:strRef>
              <c:f>Sheet1!$D$1</c:f>
              <c:strCache>
                <c:ptCount val="1"/>
                <c:pt idx="0">
                  <c:v>Province C</c:v>
                </c:pt>
              </c:strCache>
            </c:strRef>
          </c:tx>
          <c:spPr>
            <a:ln w="38100" cap="rnd">
              <a:solidFill>
                <a:srgbClr val="109648"/>
              </a:solidFill>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Sheet1!$D$2:$D$7</c:f>
              <c:numCache>
                <c:formatCode>General</c:formatCode>
                <c:ptCount val="6"/>
                <c:pt idx="0">
                  <c:v>28</c:v>
                </c:pt>
                <c:pt idx="1">
                  <c:v>50</c:v>
                </c:pt>
                <c:pt idx="2">
                  <c:v>55</c:v>
                </c:pt>
                <c:pt idx="3">
                  <c:v>40</c:v>
                </c:pt>
                <c:pt idx="4">
                  <c:v>48</c:v>
                </c:pt>
                <c:pt idx="5">
                  <c:v>35</c:v>
                </c:pt>
              </c:numCache>
            </c:numRef>
          </c:val>
          <c:smooth val="0"/>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2-AFCE-4C37-B462-E05043B09EC1}"/>
            </c:ext>
          </c:extLst>
        </c:ser>
        <c:ser>
          <c:idx val="3"/>
          <c:order val="3"/>
          <c:tx>
            <c:strRef>
              <c:f>Sheet1!$E$1</c:f>
              <c:strCache>
                <c:ptCount val="1"/>
                <c:pt idx="0">
                  <c:v>Province D</c:v>
                </c:pt>
              </c:strCache>
            </c:strRef>
          </c:tx>
          <c:spPr>
            <a:ln w="38100" cap="rnd">
              <a:solidFill>
                <a:srgbClr val="7030A0"/>
              </a:solidFill>
              <a:prstDash val="solid"/>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Sheet1!$E$2:$E$7</c:f>
              <c:numCache>
                <c:formatCode>General</c:formatCode>
                <c:ptCount val="6"/>
                <c:pt idx="0">
                  <c:v>15</c:v>
                </c:pt>
                <c:pt idx="1">
                  <c:v>13</c:v>
                </c:pt>
                <c:pt idx="2">
                  <c:v>14</c:v>
                </c:pt>
                <c:pt idx="3">
                  <c:v>8</c:v>
                </c:pt>
                <c:pt idx="4">
                  <c:v>13</c:v>
                </c:pt>
                <c:pt idx="5">
                  <c:v>10</c:v>
                </c:pt>
              </c:numCache>
            </c:numRef>
          </c:val>
          <c:smooth val="0"/>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3-AFCE-4C37-B462-E05043B09EC1}"/>
            </c:ext>
          </c:extLst>
        </c:ser>
        <c:ser>
          <c:idx val="4"/>
          <c:order val="4"/>
          <c:tx>
            <c:strRef>
              <c:f>Sheet1!$F$1</c:f>
              <c:strCache>
                <c:ptCount val="1"/>
                <c:pt idx="0">
                  <c:v>c.-à-d-d.</c:v>
                </c:pt>
              </c:strCache>
            </c:strRef>
          </c:tx>
          <c:spPr>
            <a:ln w="38100" cap="rnd">
              <a:solidFill>
                <a:srgbClr val="3C16FA"/>
              </a:solidFill>
              <a:prstDash val="solid"/>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Sheet1!$F$2:$F$7</c:f>
              <c:numCache>
                <c:formatCode>General</c:formatCode>
                <c:ptCount val="6"/>
                <c:pt idx="0">
                  <c:v>63</c:v>
                </c:pt>
                <c:pt idx="1">
                  <c:v>75</c:v>
                </c:pt>
                <c:pt idx="2">
                  <c:v>73</c:v>
                </c:pt>
                <c:pt idx="3">
                  <c:v>33</c:v>
                </c:pt>
                <c:pt idx="4">
                  <c:v>113</c:v>
                </c:pt>
                <c:pt idx="5">
                  <c:v>70</c:v>
                </c:pt>
              </c:numCache>
            </c:numRef>
          </c:val>
          <c:smooth val="0"/>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4-AFCE-4C37-B462-E05043B09EC1}"/>
            </c:ext>
          </c:extLst>
        </c:ser>
        <c:ser>
          <c:idx val="5"/>
          <c:order val="5"/>
          <c:tx>
            <c:strRef>
              <c:f>Sheet1!$G$1</c:f>
              <c:strCache>
                <c:ptCount val="1"/>
                <c:pt idx="0">
                  <c:v>Province F</c:v>
                </c:pt>
              </c:strCache>
            </c:strRef>
          </c:tx>
          <c:spPr>
            <a:ln w="38100" cap="rnd">
              <a:solidFill>
                <a:srgbClr val="C00000"/>
              </a:solidFill>
              <a:prstDash val="dash"/>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Sheet1!$G$2:$G$7</c:f>
              <c:numCache>
                <c:formatCode>General</c:formatCode>
                <c:ptCount val="6"/>
                <c:pt idx="0">
                  <c:v>15</c:v>
                </c:pt>
                <c:pt idx="1">
                  <c:v>8</c:v>
                </c:pt>
                <c:pt idx="2">
                  <c:v>8</c:v>
                </c:pt>
                <c:pt idx="3">
                  <c:v>9</c:v>
                </c:pt>
                <c:pt idx="4">
                  <c:v>8</c:v>
                </c:pt>
                <c:pt idx="5">
                  <c:v>5</c:v>
                </c:pt>
              </c:numCache>
            </c:numRef>
          </c:val>
          <c:smooth val="0"/>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5-AFCE-4C37-B462-E05043B09EC1}"/>
            </c:ext>
          </c:extLst>
        </c:ser>
        <c:ser>
          <c:idx val="6"/>
          <c:order val="6"/>
          <c:tx>
            <c:strRef>
              <c:f>Sheet1!$H$1</c:f>
              <c:strCache>
                <c:ptCount val="1"/>
                <c:pt idx="0">
                  <c:v>Province G</c:v>
                </c:pt>
              </c:strCache>
            </c:strRef>
          </c:tx>
          <c:spPr>
            <a:ln w="38100" cap="rnd">
              <a:solidFill>
                <a:srgbClr val="00B0F0"/>
              </a:solidFill>
              <a:prstDash val="sysDash"/>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Sheet1!$H$2:$H$7</c:f>
              <c:numCache>
                <c:formatCode>General</c:formatCode>
                <c:ptCount val="6"/>
                <c:pt idx="0">
                  <c:v>3</c:v>
                </c:pt>
                <c:pt idx="1">
                  <c:v>5</c:v>
                </c:pt>
                <c:pt idx="2">
                  <c:v>33</c:v>
                </c:pt>
                <c:pt idx="3">
                  <c:v>38</c:v>
                </c:pt>
                <c:pt idx="4">
                  <c:v>30</c:v>
                </c:pt>
                <c:pt idx="5">
                  <c:v>25</c:v>
                </c:pt>
              </c:numCache>
            </c:numRef>
          </c:val>
          <c:smooth val="0"/>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6-AFCE-4C37-B462-E05043B09EC1}"/>
            </c:ext>
          </c:extLst>
        </c:ser>
        <c:dLbls>
          <c:showLegendKey val="0"/>
          <c:showVal val="0"/>
          <c:showCatName val="0"/>
          <c:showSerName val="0"/>
          <c:showPercent val="0"/>
          <c:showBubbleSize val="0"/>
        </c:dLbls>
        <c:smooth val="0"/>
        <c:axId val="1071254127"/>
        <c:axId val="1634623743"/>
      </c:lineChart>
      <c:catAx>
        <c:axId val="1071254127"/>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mn-lt"/>
                    <a:ea typeface="+mn-ea"/>
                    <a:cs typeface="+mn-cs"/>
                  </a:defRPr>
                </a:pPr>
                <a:r>
                  <a:rPr lang="en-US" b="0"/>
                  <a:t>Année</a:t>
                </a:r>
              </a:p>
            </c:rich>
          </c:tx>
          <c:layout>
            <c:manualLayout>
              <c:xMode val="edge"/>
              <c:yMode val="edge"/>
              <c:x val="0.4348861113119602"/>
              <c:y val="0.93782757262424887"/>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fr-FR"/>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fr-FR"/>
          </a:p>
        </c:txPr>
        <c:crossAx val="1634623743"/>
        <c:crosses val="autoZero"/>
        <c:auto val="1"/>
        <c:lblAlgn val="ctr"/>
        <c:lblOffset val="100"/>
        <c:noMultiLvlLbl val="0"/>
      </c:catAx>
      <c:valAx>
        <c:axId val="1634623743"/>
        <c:scaling>
          <c:orientation val="minMax"/>
          <c:max val="180"/>
        </c:scaling>
        <c:delete val="0"/>
        <c:axPos val="l"/>
        <c:title>
          <c:tx>
            <c:rich>
              <a:bodyPr rot="-5400000" spcFirstLastPara="1" vertOverflow="ellipsis" vert="horz" wrap="square" anchor="ctr" anchorCtr="1"/>
              <a:lstStyle/>
              <a:p>
                <a:pPr>
                  <a:defRPr sz="2000" b="0" i="0" u="none" strike="noStrike" kern="1200" baseline="0">
                    <a:solidFill>
                      <a:schemeClr val="tx1"/>
                    </a:solidFill>
                    <a:latin typeface="+mn-lt"/>
                    <a:ea typeface="+mn-ea"/>
                    <a:cs typeface="+mn-cs"/>
                  </a:defRPr>
                </a:pPr>
                <a:r>
                  <a:rPr lang="en-US" b="0"/>
                  <a:t>Incidence (pour 100 000)</a:t>
                </a:r>
              </a:p>
            </c:rich>
          </c:tx>
          <c:layout>
            <c:manualLayout>
              <c:xMode val="edge"/>
              <c:yMode val="edge"/>
              <c:x val="1.2077730263831757E-3"/>
              <c:y val="0.13701131003442643"/>
            </c:manualLayout>
          </c:layout>
          <c:overlay val="0"/>
          <c:spPr>
            <a:noFill/>
            <a:ln>
              <a:noFill/>
            </a:ln>
            <a:effectLst/>
          </c:spPr>
          <c:txPr>
            <a:bodyPr rot="-54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fr-FR"/>
            </a:p>
          </c:tx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fr-FR"/>
          </a:p>
        </c:txPr>
        <c:crossAx val="1071254127"/>
        <c:crosses val="autoZero"/>
        <c:crossBetween val="midCat"/>
        <c:majorUnit val="30"/>
        <c:minorUnit val="5"/>
      </c:valAx>
      <c:spPr>
        <a:noFill/>
        <a:ln>
          <a:noFill/>
        </a:ln>
        <a:effectLst/>
      </c:spPr>
    </c:plotArea>
    <c:plotVisOnly val="1"/>
    <c:dispBlanksAs val="gap"/>
    <c:showDLblsOverMax val="0"/>
    <c:extLst xmlns:c16r3="http://schemas.microsoft.com/office/drawing/2017/03/chart" xmlns:c16="http://schemas.microsoft.com/office/drawing/2014/chart" xmlns:c14="http://schemas.microsoft.com/office/drawing/2007/8/2/chart" xmlns:mc="http://schemas.openxmlformats.org/markup-compatibility/2006">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2000">
          <a:solidFill>
            <a:schemeClr val="tx1"/>
          </a:solidFill>
        </a:defRPr>
      </a:pPr>
      <a:endParaRPr lang="fr-F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lang="fr-FR" sz="2000" noProof="0">
                <a:latin typeface="+mn-lt"/>
              </a:defRPr>
            </a:pPr>
            <a:r>
              <a:rPr lang="fr-FR" sz="2000" noProof="0" dirty="0">
                <a:latin typeface="Arial" panose="020B0604020202020204" pitchFamily="34" charset="0"/>
                <a:cs typeface="Arial" panose="020B0604020202020204" pitchFamily="34" charset="0"/>
              </a:rPr>
              <a:t>Nombre de cas de grippe notifiés par mois, District D, </a:t>
            </a:r>
          </a:p>
          <a:p>
            <a:pPr>
              <a:defRPr lang="fr-FR" sz="2000" noProof="0">
                <a:latin typeface="+mn-lt"/>
              </a:defRPr>
            </a:pPr>
            <a:r>
              <a:rPr lang="fr-FR" sz="2000" noProof="0" dirty="0">
                <a:latin typeface="Arial" panose="020B0604020202020204" pitchFamily="34" charset="0"/>
                <a:cs typeface="Arial" panose="020B0604020202020204" pitchFamily="34" charset="0"/>
              </a:rPr>
              <a:t> De janvier à novembre 2024</a:t>
            </a:r>
          </a:p>
        </c:rich>
      </c:tx>
      <c:layout>
        <c:manualLayout>
          <c:xMode val="edge"/>
          <c:yMode val="edge"/>
          <c:x val="0.23519532884476393"/>
          <c:y val="2.1217059057124892E-2"/>
        </c:manualLayout>
      </c:layout>
      <c:overlay val="0"/>
      <c:spPr>
        <a:noFill/>
        <a:ln w="25357">
          <a:noFill/>
        </a:ln>
      </c:spPr>
    </c:title>
    <c:autoTitleDeleted val="0"/>
    <c:plotArea>
      <c:layout>
        <c:manualLayout>
          <c:layoutTarget val="inner"/>
          <c:xMode val="edge"/>
          <c:yMode val="edge"/>
          <c:x val="0.12730627306273101"/>
          <c:y val="0.23837921074372218"/>
          <c:w val="0.85608856088560903"/>
          <c:h val="0.51566611081515479"/>
        </c:manualLayout>
      </c:layout>
      <c:barChart>
        <c:barDir val="col"/>
        <c:grouping val="clustered"/>
        <c:varyColors val="0"/>
        <c:ser>
          <c:idx val="0"/>
          <c:order val="0"/>
          <c:tx>
            <c:strRef>
              <c:f>Sheet1!$A$2</c:f>
              <c:strCache>
                <c:ptCount val="1"/>
                <c:pt idx="0">
                  <c:v>East</c:v>
                </c:pt>
              </c:strCache>
            </c:strRef>
          </c:tx>
          <c:spPr>
            <a:solidFill>
              <a:srgbClr val="0065A4"/>
            </a:solidFill>
            <a:ln w="12678">
              <a:solidFill>
                <a:sysClr val="window" lastClr="FFFFFF"/>
              </a:solidFill>
              <a:prstDash val="solid"/>
            </a:ln>
          </c:spPr>
          <c:invertIfNegative val="0"/>
          <c:cat>
            <c:strRef>
              <c:f>Sheet1!$B$1:$L$1</c:f>
              <c:strCache>
                <c:ptCount val="11"/>
                <c:pt idx="0">
                  <c:v>jan</c:v>
                </c:pt>
                <c:pt idx="1">
                  <c:v>fév</c:v>
                </c:pt>
                <c:pt idx="2">
                  <c:v>mar</c:v>
                </c:pt>
                <c:pt idx="3">
                  <c:v>avr</c:v>
                </c:pt>
                <c:pt idx="4">
                  <c:v>mai</c:v>
                </c:pt>
                <c:pt idx="5">
                  <c:v>juin</c:v>
                </c:pt>
                <c:pt idx="6">
                  <c:v>juil</c:v>
                </c:pt>
                <c:pt idx="7">
                  <c:v>aou</c:v>
                </c:pt>
                <c:pt idx="8">
                  <c:v>sep</c:v>
                </c:pt>
                <c:pt idx="9">
                  <c:v>oct</c:v>
                </c:pt>
                <c:pt idx="10">
                  <c:v>nov</c:v>
                </c:pt>
              </c:strCache>
            </c:strRef>
          </c:cat>
          <c:val>
            <c:numRef>
              <c:f>Sheet1!$B$2:$L$2</c:f>
              <c:numCache>
                <c:formatCode>General</c:formatCode>
                <c:ptCount val="11"/>
                <c:pt idx="0">
                  <c:v>0</c:v>
                </c:pt>
                <c:pt idx="1">
                  <c:v>1</c:v>
                </c:pt>
                <c:pt idx="2">
                  <c:v>4</c:v>
                </c:pt>
                <c:pt idx="3">
                  <c:v>2</c:v>
                </c:pt>
                <c:pt idx="4">
                  <c:v>5</c:v>
                </c:pt>
                <c:pt idx="5">
                  <c:v>8</c:v>
                </c:pt>
                <c:pt idx="6">
                  <c:v>11</c:v>
                </c:pt>
                <c:pt idx="7">
                  <c:v>6</c:v>
                </c:pt>
                <c:pt idx="8">
                  <c:v>4</c:v>
                </c:pt>
                <c:pt idx="9">
                  <c:v>1</c:v>
                </c:pt>
                <c:pt idx="10">
                  <c:v>2</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0-064E-4B84-A858-4DDD3C72643E}"/>
            </c:ext>
          </c:extLst>
        </c:ser>
        <c:dLbls>
          <c:showLegendKey val="0"/>
          <c:showVal val="0"/>
          <c:showCatName val="0"/>
          <c:showSerName val="0"/>
          <c:showPercent val="0"/>
          <c:showBubbleSize val="0"/>
        </c:dLbls>
        <c:gapWidth val="0"/>
        <c:axId val="2085152120"/>
        <c:axId val="2086669784"/>
      </c:barChart>
      <c:catAx>
        <c:axId val="2085152120"/>
        <c:scaling>
          <c:orientation val="minMax"/>
        </c:scaling>
        <c:delete val="0"/>
        <c:axPos val="b"/>
        <c:title>
          <c:tx>
            <c:rich>
              <a:bodyPr/>
              <a:lstStyle/>
              <a:p>
                <a:pPr>
                  <a:defRPr lang="fr-FR" sz="2000" noProof="0">
                    <a:latin typeface="+mn-lt"/>
                  </a:defRPr>
                </a:pPr>
                <a:r>
                  <a:rPr lang="fr-FR" sz="2000" noProof="0" dirty="0">
                    <a:latin typeface="Arial" panose="020B0604020202020204" pitchFamily="34" charset="0"/>
                    <a:cs typeface="Arial" panose="020B0604020202020204" pitchFamily="34" charset="0"/>
                  </a:rPr>
                  <a:t>Mois d'apparition</a:t>
                </a:r>
              </a:p>
            </c:rich>
          </c:tx>
          <c:layout>
            <c:manualLayout>
              <c:xMode val="edge"/>
              <c:yMode val="edge"/>
              <c:x val="0.46309963099631002"/>
              <c:y val="0.87702265372168298"/>
            </c:manualLayout>
          </c:layout>
          <c:overlay val="0"/>
          <c:spPr>
            <a:noFill/>
            <a:ln w="25357">
              <a:noFill/>
            </a:ln>
          </c:spPr>
        </c:title>
        <c:numFmt formatCode="General" sourceLinked="1"/>
        <c:majorTickMark val="out"/>
        <c:minorTickMark val="none"/>
        <c:tickLblPos val="nextTo"/>
        <c:spPr>
          <a:ln w="3170">
            <a:solidFill>
              <a:srgbClr val="000000"/>
            </a:solidFill>
            <a:prstDash val="solid"/>
          </a:ln>
        </c:spPr>
        <c:txPr>
          <a:bodyPr rot="0" vert="horz"/>
          <a:lstStyle/>
          <a:p>
            <a:pPr>
              <a:defRPr lang="fr-FR" sz="2000" noProof="0">
                <a:latin typeface="Arial" panose="020B0604020202020204" pitchFamily="34" charset="0"/>
                <a:cs typeface="Arial" panose="020B0604020202020204" pitchFamily="34" charset="0"/>
              </a:defRPr>
            </a:pPr>
            <a:endParaRPr lang="fr-FR"/>
          </a:p>
        </c:txPr>
        <c:crossAx val="2086669784"/>
        <c:crosses val="autoZero"/>
        <c:auto val="1"/>
        <c:lblAlgn val="ctr"/>
        <c:lblOffset val="100"/>
        <c:tickLblSkip val="1"/>
        <c:tickMarkSkip val="1"/>
        <c:noMultiLvlLbl val="0"/>
      </c:catAx>
      <c:valAx>
        <c:axId val="2086669784"/>
        <c:scaling>
          <c:orientation val="minMax"/>
        </c:scaling>
        <c:delete val="0"/>
        <c:axPos val="l"/>
        <c:title>
          <c:tx>
            <c:rich>
              <a:bodyPr/>
              <a:lstStyle/>
              <a:p>
                <a:pPr>
                  <a:defRPr lang="fr-FR" sz="2000" noProof="0">
                    <a:latin typeface="+mn-lt"/>
                  </a:defRPr>
                </a:pPr>
                <a:r>
                  <a:rPr lang="fr-FR" sz="2000" noProof="0" dirty="0">
                    <a:latin typeface="Arial" panose="020B0604020202020204" pitchFamily="34" charset="0"/>
                    <a:cs typeface="Arial" panose="020B0604020202020204" pitchFamily="34" charset="0"/>
                  </a:rPr>
                  <a:t>Nombre de cas</a:t>
                </a:r>
              </a:p>
            </c:rich>
          </c:tx>
          <c:layout>
            <c:manualLayout>
              <c:xMode val="edge"/>
              <c:yMode val="edge"/>
              <c:x val="1.5464262619346495E-2"/>
              <c:y val="0.24483729199928705"/>
            </c:manualLayout>
          </c:layout>
          <c:overlay val="0"/>
          <c:spPr>
            <a:noFill/>
            <a:ln w="25357">
              <a:noFill/>
            </a:ln>
          </c:spPr>
        </c:title>
        <c:numFmt formatCode="General" sourceLinked="1"/>
        <c:majorTickMark val="out"/>
        <c:minorTickMark val="none"/>
        <c:tickLblPos val="nextTo"/>
        <c:spPr>
          <a:ln w="3170">
            <a:solidFill>
              <a:srgbClr val="000000"/>
            </a:solidFill>
            <a:prstDash val="solid"/>
          </a:ln>
        </c:spPr>
        <c:txPr>
          <a:bodyPr rot="0" vert="horz"/>
          <a:lstStyle/>
          <a:p>
            <a:pPr>
              <a:defRPr>
                <a:latin typeface="Arial" panose="020B0604020202020204" pitchFamily="34" charset="0"/>
                <a:cs typeface="Arial" panose="020B0604020202020204" pitchFamily="34" charset="0"/>
              </a:defRPr>
            </a:pPr>
            <a:endParaRPr lang="fr-FR"/>
          </a:p>
        </c:txPr>
        <c:crossAx val="2085152120"/>
        <c:crosses val="autoZero"/>
        <c:crossBetween val="between"/>
      </c:valAx>
      <c:spPr>
        <a:noFill/>
        <a:ln w="25357">
          <a:noFill/>
        </a:ln>
      </c:spPr>
    </c:plotArea>
    <c:plotVisOnly val="1"/>
    <c:dispBlanksAs val="gap"/>
    <c:showDLblsOverMax val="0"/>
  </c:chart>
  <c:spPr>
    <a:noFill/>
    <a:ln>
      <a:noFill/>
    </a:ln>
  </c:spPr>
  <c:txPr>
    <a:bodyPr/>
    <a:lstStyle/>
    <a:p>
      <a:pPr>
        <a:defRPr sz="2000" b="0" i="0" u="none" strike="noStrike" baseline="0">
          <a:solidFill>
            <a:srgbClr val="000000"/>
          </a:solidFill>
          <a:latin typeface="Calibri"/>
          <a:ea typeface="Calibri"/>
          <a:cs typeface="Calibri"/>
        </a:defRPr>
      </a:pPr>
      <a:endParaRPr lang="fr-FR"/>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2000">
                <a:latin typeface="Arial" panose="020B0604020202020204" pitchFamily="34" charset="0"/>
                <a:cs typeface="Arial" panose="020B0604020202020204" pitchFamily="34" charset="0"/>
              </a:defRPr>
            </a:pPr>
            <a:r>
              <a:rPr lang="en-US" sz="2000">
                <a:latin typeface="Arial" panose="020B0604020202020204" pitchFamily="34" charset="0"/>
                <a:cs typeface="Arial" panose="020B0604020202020204" pitchFamily="34" charset="0"/>
              </a:rPr>
              <a:t>Nombre de cas de grippe notifiés par mois, District D, </a:t>
            </a:r>
          </a:p>
          <a:p>
            <a:pPr>
              <a:defRPr sz="2000">
                <a:latin typeface="Arial" panose="020B0604020202020204" pitchFamily="34" charset="0"/>
                <a:cs typeface="Arial" panose="020B0604020202020204" pitchFamily="34" charset="0"/>
              </a:defRPr>
            </a:pPr>
            <a:r>
              <a:rPr lang="en-US" sz="2000">
                <a:latin typeface="Arial" panose="020B0604020202020204" pitchFamily="34" charset="0"/>
                <a:cs typeface="Arial" panose="020B0604020202020204" pitchFamily="34" charset="0"/>
              </a:rPr>
              <a:t>De janvier à novembre 2024</a:t>
            </a:r>
          </a:p>
        </c:rich>
      </c:tx>
      <c:layout>
        <c:manualLayout>
          <c:xMode val="edge"/>
          <c:yMode val="edge"/>
          <c:x val="0.24485716459355625"/>
          <c:y val="3.424577089154178E-2"/>
        </c:manualLayout>
      </c:layout>
      <c:overlay val="0"/>
      <c:spPr>
        <a:noFill/>
        <a:ln w="25357">
          <a:noFill/>
        </a:ln>
      </c:spPr>
    </c:title>
    <c:autoTitleDeleted val="0"/>
    <c:plotArea>
      <c:layout>
        <c:manualLayout>
          <c:layoutTarget val="inner"/>
          <c:xMode val="edge"/>
          <c:yMode val="edge"/>
          <c:x val="0.12730628780098141"/>
          <c:y val="0.21353355346710692"/>
          <c:w val="0.85608856088560903"/>
          <c:h val="0.5578569311279622"/>
        </c:manualLayout>
      </c:layout>
      <c:lineChart>
        <c:grouping val="standard"/>
        <c:varyColors val="0"/>
        <c:ser>
          <c:idx val="0"/>
          <c:order val="0"/>
          <c:tx>
            <c:strRef>
              <c:f>Sheet1!$A$2</c:f>
              <c:strCache>
                <c:ptCount val="1"/>
                <c:pt idx="0">
                  <c:v>Le présent</c:v>
                </c:pt>
              </c:strCache>
            </c:strRef>
          </c:tx>
          <c:spPr>
            <a:ln w="57150">
              <a:solidFill>
                <a:srgbClr val="0070C0"/>
              </a:solidFill>
              <a:prstDash val="solid"/>
            </a:ln>
          </c:spPr>
          <c:marker>
            <c:symbol val="none"/>
          </c:marker>
          <c:cat>
            <c:strRef>
              <c:f>Sheet1!$B$1:$L$1</c:f>
              <c:strCache>
                <c:ptCount val="11"/>
                <c:pt idx="0">
                  <c:v>Jan</c:v>
                </c:pt>
                <c:pt idx="1">
                  <c:v>Fév</c:v>
                </c:pt>
                <c:pt idx="2">
                  <c:v>Mar</c:v>
                </c:pt>
                <c:pt idx="3">
                  <c:v>Apr</c:v>
                </c:pt>
                <c:pt idx="4">
                  <c:v>Mai</c:v>
                </c:pt>
                <c:pt idx="5">
                  <c:v>Jun</c:v>
                </c:pt>
                <c:pt idx="6">
                  <c:v>Jul</c:v>
                </c:pt>
                <c:pt idx="7">
                  <c:v>Août</c:v>
                </c:pt>
                <c:pt idx="8">
                  <c:v>Sep</c:v>
                </c:pt>
                <c:pt idx="9">
                  <c:v>Oct</c:v>
                </c:pt>
                <c:pt idx="10">
                  <c:v>Nov</c:v>
                </c:pt>
              </c:strCache>
            </c:strRef>
          </c:cat>
          <c:val>
            <c:numRef>
              <c:f>Sheet1!$B$2:$L$2</c:f>
              <c:numCache>
                <c:formatCode>General</c:formatCode>
                <c:ptCount val="11"/>
                <c:pt idx="0">
                  <c:v>0</c:v>
                </c:pt>
                <c:pt idx="1">
                  <c:v>1</c:v>
                </c:pt>
                <c:pt idx="2">
                  <c:v>4</c:v>
                </c:pt>
                <c:pt idx="3">
                  <c:v>2</c:v>
                </c:pt>
                <c:pt idx="4">
                  <c:v>5</c:v>
                </c:pt>
                <c:pt idx="5">
                  <c:v>8</c:v>
                </c:pt>
                <c:pt idx="6">
                  <c:v>11</c:v>
                </c:pt>
                <c:pt idx="7">
                  <c:v>6</c:v>
                </c:pt>
                <c:pt idx="8">
                  <c:v>4</c:v>
                </c:pt>
                <c:pt idx="9">
                  <c:v>1</c:v>
                </c:pt>
                <c:pt idx="10">
                  <c:v>2</c:v>
                </c:pt>
              </c:numCache>
            </c:numRef>
          </c:val>
          <c:smooth val="0"/>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0-9003-4769-B773-F30F24503D33}"/>
            </c:ext>
          </c:extLst>
        </c:ser>
        <c:dLbls>
          <c:showLegendKey val="0"/>
          <c:showVal val="0"/>
          <c:showCatName val="0"/>
          <c:showSerName val="0"/>
          <c:showPercent val="0"/>
          <c:showBubbleSize val="0"/>
        </c:dLbls>
        <c:smooth val="0"/>
        <c:axId val="2039392520"/>
        <c:axId val="2083905592"/>
      </c:lineChart>
      <c:catAx>
        <c:axId val="2039392520"/>
        <c:scaling>
          <c:orientation val="minMax"/>
        </c:scaling>
        <c:delete val="0"/>
        <c:axPos val="b"/>
        <c:title>
          <c:tx>
            <c:rich>
              <a:bodyPr/>
              <a:lstStyle/>
              <a:p>
                <a:pPr>
                  <a:defRPr sz="2000">
                    <a:latin typeface="Arial" panose="020B0604020202020204" pitchFamily="34" charset="0"/>
                    <a:cs typeface="Arial" panose="020B0604020202020204" pitchFamily="34" charset="0"/>
                  </a:defRPr>
                </a:pPr>
                <a:r>
                  <a:rPr lang="en-US" sz="2000">
                    <a:latin typeface="Arial" panose="020B0604020202020204" pitchFamily="34" charset="0"/>
                    <a:cs typeface="Arial" panose="020B0604020202020204" pitchFamily="34" charset="0"/>
                  </a:rPr>
                  <a:t>Mois de départ</a:t>
                </a:r>
              </a:p>
            </c:rich>
          </c:tx>
          <c:layout>
            <c:manualLayout>
              <c:xMode val="edge"/>
              <c:yMode val="edge"/>
              <c:x val="0.48483871581269733"/>
              <c:y val="0.90375473710947418"/>
            </c:manualLayout>
          </c:layout>
          <c:overlay val="0"/>
          <c:spPr>
            <a:noFill/>
            <a:ln w="25357">
              <a:noFill/>
            </a:ln>
          </c:spPr>
        </c:title>
        <c:numFmt formatCode="General" sourceLinked="1"/>
        <c:majorTickMark val="out"/>
        <c:minorTickMark val="none"/>
        <c:tickLblPos val="nextTo"/>
        <c:spPr>
          <a:ln w="3170">
            <a:solidFill>
              <a:srgbClr val="000000"/>
            </a:solidFill>
            <a:prstDash val="solid"/>
          </a:ln>
        </c:spPr>
        <c:txPr>
          <a:bodyPr rot="0" vert="horz"/>
          <a:lstStyle/>
          <a:p>
            <a:pPr>
              <a:defRPr sz="2000">
                <a:latin typeface="Arial" panose="020B0604020202020204" pitchFamily="34" charset="0"/>
                <a:cs typeface="Arial" panose="020B0604020202020204" pitchFamily="34" charset="0"/>
              </a:defRPr>
            </a:pPr>
            <a:endParaRPr lang="fr-FR"/>
          </a:p>
        </c:txPr>
        <c:crossAx val="2083905592"/>
        <c:crosses val="autoZero"/>
        <c:auto val="1"/>
        <c:lblAlgn val="ctr"/>
        <c:lblOffset val="100"/>
        <c:noMultiLvlLbl val="0"/>
      </c:catAx>
      <c:valAx>
        <c:axId val="2083905592"/>
        <c:scaling>
          <c:orientation val="minMax"/>
        </c:scaling>
        <c:delete val="0"/>
        <c:axPos val="l"/>
        <c:title>
          <c:tx>
            <c:rich>
              <a:bodyPr/>
              <a:lstStyle/>
              <a:p>
                <a:pPr>
                  <a:defRPr lang="fr-FR" sz="2000" noProof="0">
                    <a:latin typeface="Arial" panose="020B0604020202020204" pitchFamily="34" charset="0"/>
                    <a:cs typeface="Arial" panose="020B0604020202020204" pitchFamily="34" charset="0"/>
                  </a:defRPr>
                </a:pPr>
                <a:r>
                  <a:rPr lang="fr-FR" sz="2000" noProof="0" dirty="0">
                    <a:latin typeface="Arial" panose="020B0604020202020204" pitchFamily="34" charset="0"/>
                    <a:cs typeface="Arial" panose="020B0604020202020204" pitchFamily="34" charset="0"/>
                  </a:rPr>
                  <a:t>Nombre de cas</a:t>
                </a:r>
              </a:p>
            </c:rich>
          </c:tx>
          <c:layout>
            <c:manualLayout>
              <c:xMode val="edge"/>
              <c:yMode val="edge"/>
              <c:x val="1.5464262619346495E-2"/>
              <c:y val="0.28827635255270517"/>
            </c:manualLayout>
          </c:layout>
          <c:overlay val="0"/>
          <c:spPr>
            <a:noFill/>
            <a:ln w="25357">
              <a:noFill/>
            </a:ln>
          </c:spPr>
        </c:title>
        <c:numFmt formatCode="General" sourceLinked="1"/>
        <c:majorTickMark val="out"/>
        <c:minorTickMark val="none"/>
        <c:tickLblPos val="nextTo"/>
        <c:spPr>
          <a:ln w="3170">
            <a:solidFill>
              <a:srgbClr val="000000"/>
            </a:solidFill>
            <a:prstDash val="solid"/>
          </a:ln>
        </c:spPr>
        <c:txPr>
          <a:bodyPr rot="0" vert="horz"/>
          <a:lstStyle/>
          <a:p>
            <a:pPr>
              <a:defRPr sz="2000">
                <a:latin typeface="Arial" panose="020B0604020202020204" pitchFamily="34" charset="0"/>
                <a:cs typeface="Arial" panose="020B0604020202020204" pitchFamily="34" charset="0"/>
              </a:defRPr>
            </a:pPr>
            <a:endParaRPr lang="fr-FR"/>
          </a:p>
        </c:txPr>
        <c:crossAx val="2039392520"/>
        <c:crosses val="autoZero"/>
        <c:crossBetween val="between"/>
      </c:valAx>
      <c:spPr>
        <a:noFill/>
        <a:ln w="25357">
          <a:noFill/>
        </a:ln>
      </c:spPr>
    </c:plotArea>
    <c:plotVisOnly val="1"/>
    <c:dispBlanksAs val="gap"/>
    <c:showDLblsOverMax val="0"/>
  </c:chart>
  <c:spPr>
    <a:noFill/>
    <a:ln>
      <a:noFill/>
    </a:ln>
  </c:spPr>
  <c:txPr>
    <a:bodyPr/>
    <a:lstStyle/>
    <a:p>
      <a:pPr>
        <a:defRPr sz="2400" b="0" i="0" u="none" strike="noStrike" baseline="0">
          <a:solidFill>
            <a:srgbClr val="000000"/>
          </a:solidFill>
          <a:latin typeface="+mn-lt"/>
          <a:ea typeface="Calibri"/>
          <a:cs typeface="Calibri"/>
        </a:defRPr>
      </a:pPr>
      <a:endParaRPr lang="fr-FR"/>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09896639202186"/>
          <c:y val="8.2921404891028852E-2"/>
          <c:w val="0.81476148222241662"/>
          <c:h val="0.62571790749288059"/>
        </c:manualLayout>
      </c:layout>
      <c:lineChart>
        <c:grouping val="standard"/>
        <c:varyColors val="0"/>
        <c:ser>
          <c:idx val="0"/>
          <c:order val="0"/>
          <c:tx>
            <c:strRef>
              <c:f>Sheet1!$A$2</c:f>
              <c:strCache>
                <c:ptCount val="1"/>
                <c:pt idx="0">
                  <c:v>Poulets</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Sheet1!$B$1:$H$1</c:f>
              <c:numCache>
                <c:formatCode>mmm\-yy</c:formatCode>
                <c:ptCount val="7"/>
                <c:pt idx="0">
                  <c:v>44317</c:v>
                </c:pt>
                <c:pt idx="1">
                  <c:v>44378</c:v>
                </c:pt>
                <c:pt idx="2">
                  <c:v>44440</c:v>
                </c:pt>
                <c:pt idx="3">
                  <c:v>44501</c:v>
                </c:pt>
                <c:pt idx="4">
                  <c:v>44562</c:v>
                </c:pt>
                <c:pt idx="5">
                  <c:v>44621</c:v>
                </c:pt>
                <c:pt idx="6">
                  <c:v>44682</c:v>
                </c:pt>
              </c:numCache>
            </c:numRef>
          </c:cat>
          <c:val>
            <c:numRef>
              <c:f>Sheet1!$B$2:$H$2</c:f>
              <c:numCache>
                <c:formatCode>General</c:formatCode>
                <c:ptCount val="7"/>
                <c:pt idx="0">
                  <c:v>0.16</c:v>
                </c:pt>
                <c:pt idx="1">
                  <c:v>0.22</c:v>
                </c:pt>
                <c:pt idx="2">
                  <c:v>0.19</c:v>
                </c:pt>
                <c:pt idx="3">
                  <c:v>0.25</c:v>
                </c:pt>
                <c:pt idx="4">
                  <c:v>0.28999999999999998</c:v>
                </c:pt>
                <c:pt idx="5">
                  <c:v>0.16</c:v>
                </c:pt>
                <c:pt idx="6">
                  <c:v>0.31</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6125-4A19-90B8-8DF099025396}"/>
            </c:ext>
          </c:extLst>
        </c:ser>
        <c:ser>
          <c:idx val="1"/>
          <c:order val="1"/>
          <c:tx>
            <c:strRef>
              <c:f>Sheet1!$A$3</c:f>
              <c:strCache>
                <c:ptCount val="1"/>
                <c:pt idx="0">
                  <c:v>Canards</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numRef>
              <c:f>Sheet1!$B$1:$H$1</c:f>
              <c:numCache>
                <c:formatCode>mmm\-yy</c:formatCode>
                <c:ptCount val="7"/>
                <c:pt idx="0">
                  <c:v>44317</c:v>
                </c:pt>
                <c:pt idx="1">
                  <c:v>44378</c:v>
                </c:pt>
                <c:pt idx="2">
                  <c:v>44440</c:v>
                </c:pt>
                <c:pt idx="3">
                  <c:v>44501</c:v>
                </c:pt>
                <c:pt idx="4">
                  <c:v>44562</c:v>
                </c:pt>
                <c:pt idx="5">
                  <c:v>44621</c:v>
                </c:pt>
                <c:pt idx="6">
                  <c:v>44682</c:v>
                </c:pt>
              </c:numCache>
            </c:numRef>
          </c:cat>
          <c:val>
            <c:numRef>
              <c:f>Sheet1!$B$3:$H$3</c:f>
              <c:numCache>
                <c:formatCode>General</c:formatCode>
                <c:ptCount val="7"/>
                <c:pt idx="0">
                  <c:v>0.18</c:v>
                </c:pt>
                <c:pt idx="1">
                  <c:v>0.54</c:v>
                </c:pt>
                <c:pt idx="2">
                  <c:v>0.42</c:v>
                </c:pt>
                <c:pt idx="3">
                  <c:v>0.38</c:v>
                </c:pt>
                <c:pt idx="4">
                  <c:v>0.68</c:v>
                </c:pt>
                <c:pt idx="5">
                  <c:v>0.43</c:v>
                </c:pt>
                <c:pt idx="6">
                  <c:v>0.61</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1-6125-4A19-90B8-8DF099025396}"/>
            </c:ext>
          </c:extLst>
        </c:ser>
        <c:dLbls>
          <c:showLegendKey val="0"/>
          <c:showVal val="0"/>
          <c:showCatName val="0"/>
          <c:showSerName val="0"/>
          <c:showPercent val="0"/>
          <c:showBubbleSize val="0"/>
        </c:dLbls>
        <c:marker val="1"/>
        <c:smooth val="0"/>
        <c:axId val="568031743"/>
        <c:axId val="570820015"/>
      </c:lineChart>
      <c:dateAx>
        <c:axId val="568031743"/>
        <c:scaling>
          <c:orientation val="minMax"/>
        </c:scaling>
        <c:delete val="0"/>
        <c:axPos val="b"/>
        <c:title>
          <c:tx>
            <c:rich>
              <a:bodyPr rot="0" spcFirstLastPara="1" vertOverflow="ellipsis" vert="horz" wrap="square" anchor="ctr" anchorCtr="1"/>
              <a:lstStyle/>
              <a:p>
                <a:pPr>
                  <a:defRPr sz="1600" b="0" i="0" u="none" strike="noStrike" kern="1200" baseline="0">
                    <a:solidFill>
                      <a:sysClr val="windowText" lastClr="000000"/>
                    </a:solidFill>
                    <a:latin typeface="Arial" panose="020B0604020202020204" pitchFamily="34" charset="0"/>
                    <a:ea typeface="+mn-ea"/>
                    <a:cs typeface="Arial" panose="020B0604020202020204" pitchFamily="34" charset="0"/>
                  </a:defRPr>
                </a:pPr>
                <a:r>
                  <a:rPr lang="en-US" sz="1600"/>
                  <a:t>Mois et année</a:t>
                </a:r>
              </a:p>
            </c:rich>
          </c:tx>
          <c:layout>
            <c:manualLayout>
              <c:xMode val="edge"/>
              <c:yMode val="edge"/>
              <c:x val="0.43388642128120936"/>
              <c:y val="0.93097152197829292"/>
            </c:manualLayout>
          </c:layout>
          <c:overlay val="0"/>
          <c:spPr>
            <a:noFill/>
            <a:ln>
              <a:noFill/>
            </a:ln>
            <a:effectLst/>
          </c:spPr>
          <c:txPr>
            <a:bodyPr rot="0" spcFirstLastPara="1" vertOverflow="ellipsis" vert="horz" wrap="square" anchor="ctr" anchorCtr="1"/>
            <a:lstStyle/>
            <a:p>
              <a:pPr>
                <a:defRPr sz="16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fr-FR"/>
            </a:p>
          </c:txPr>
        </c:title>
        <c:numFmt formatCode="mmm\-yy" sourceLinked="1"/>
        <c:majorTickMark val="out"/>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fr-FR"/>
          </a:p>
        </c:txPr>
        <c:crossAx val="570820015"/>
        <c:crosses val="autoZero"/>
        <c:auto val="1"/>
        <c:lblOffset val="100"/>
        <c:baseTimeUnit val="months"/>
      </c:dateAx>
      <c:valAx>
        <c:axId val="570820015"/>
        <c:scaling>
          <c:orientation val="minMax"/>
        </c:scaling>
        <c:delete val="0"/>
        <c:axPos val="l"/>
        <c:title>
          <c:tx>
            <c:rich>
              <a:bodyPr rot="-5400000" spcFirstLastPara="1" vertOverflow="ellipsis" vert="horz" wrap="square" anchor="ctr" anchorCtr="1"/>
              <a:lstStyle/>
              <a:p>
                <a:pPr>
                  <a:defRPr sz="1600" b="0" i="0" u="none" strike="noStrike" kern="1200" baseline="0">
                    <a:solidFill>
                      <a:sysClr val="windowText" lastClr="000000"/>
                    </a:solidFill>
                    <a:latin typeface="Arial" panose="020B0604020202020204" pitchFamily="34" charset="0"/>
                    <a:ea typeface="+mn-ea"/>
                    <a:cs typeface="Arial" panose="020B0604020202020204" pitchFamily="34" charset="0"/>
                  </a:defRPr>
                </a:pPr>
                <a:r>
                  <a:rPr lang="en-US" sz="1600"/>
                  <a:t>Séroprévalence au niveau du troupeau</a:t>
                </a:r>
              </a:p>
            </c:rich>
          </c:tx>
          <c:layout>
            <c:manualLayout>
              <c:xMode val="edge"/>
              <c:yMode val="edge"/>
              <c:x val="6.6921410784334702E-3"/>
              <c:y val="5.1439878415480235E-2"/>
            </c:manualLayout>
          </c:layout>
          <c:overlay val="0"/>
          <c:spPr>
            <a:noFill/>
            <a:ln>
              <a:noFill/>
            </a:ln>
            <a:effectLst/>
          </c:spPr>
          <c:txPr>
            <a:bodyPr rot="-5400000" spcFirstLastPara="1" vertOverflow="ellipsis" vert="horz" wrap="square" anchor="ctr" anchorCtr="1"/>
            <a:lstStyle/>
            <a:p>
              <a:pPr>
                <a:defRPr sz="16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fr-FR"/>
            </a:p>
          </c:txPr>
        </c:title>
        <c:numFmt formatCode="0%" sourceLinked="0"/>
        <c:majorTickMark val="out"/>
        <c:minorTickMark val="none"/>
        <c:tickLblPos val="nextTo"/>
        <c:spPr>
          <a:solidFill>
            <a:schemeClr val="bg1"/>
          </a:solidFill>
          <a:ln w="19050">
            <a:solidFill>
              <a:schemeClr val="tx1"/>
            </a:solidFill>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fr-FR"/>
          </a:p>
        </c:txPr>
        <c:crossAx val="568031743"/>
        <c:crosses val="autoZero"/>
        <c:crossBetween val="between"/>
      </c:valAx>
      <c:spPr>
        <a:noFill/>
        <a:ln>
          <a:noFill/>
        </a:ln>
        <a:effectLst/>
      </c:spPr>
    </c:plotArea>
    <c:plotVisOnly val="1"/>
    <c:dispBlanksAs val="gap"/>
    <c:showDLblsOverMax val="0"/>
  </c:chart>
  <c:spPr>
    <a:noFill/>
    <a:ln>
      <a:noFill/>
    </a:ln>
    <a:effectLst/>
  </c:spPr>
  <c:txPr>
    <a:bodyPr/>
    <a:lstStyle/>
    <a:p>
      <a:pPr>
        <a:defRPr sz="2000">
          <a:solidFill>
            <a:sysClr val="windowText" lastClr="000000"/>
          </a:solidFill>
          <a:latin typeface="Arial" panose="020B0604020202020204" pitchFamily="34" charset="0"/>
          <a:cs typeface="Arial" panose="020B0604020202020204" pitchFamily="34" charset="0"/>
        </a:defRPr>
      </a:pPr>
      <a:endParaRPr lang="fr-FR"/>
    </a:p>
  </c:txPr>
  <c:externalData r:id="rId3">
    <c:autoUpdate val="0"/>
  </c:externalData>
  <c:userShapes r:id="rId4"/>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70900515444344"/>
          <c:y val="4.4391695293210152E-2"/>
          <c:w val="0.73956211228671975"/>
          <c:h val="0.65543707309604027"/>
        </c:manualLayout>
      </c:layout>
      <c:lineChart>
        <c:grouping val="standard"/>
        <c:varyColors val="0"/>
        <c:ser>
          <c:idx val="0"/>
          <c:order val="0"/>
          <c:tx>
            <c:v>Poulets</c:v>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Sheet1!$B$35:$H$35</c:f>
              <c:numCache>
                <c:formatCode>mmm\-yy</c:formatCode>
                <c:ptCount val="7"/>
                <c:pt idx="0">
                  <c:v>44317</c:v>
                </c:pt>
                <c:pt idx="1">
                  <c:v>44378</c:v>
                </c:pt>
                <c:pt idx="2">
                  <c:v>44440</c:v>
                </c:pt>
                <c:pt idx="3">
                  <c:v>44501</c:v>
                </c:pt>
                <c:pt idx="4">
                  <c:v>44562</c:v>
                </c:pt>
                <c:pt idx="5">
                  <c:v>44621</c:v>
                </c:pt>
                <c:pt idx="6">
                  <c:v>44682</c:v>
                </c:pt>
              </c:numCache>
            </c:numRef>
          </c:cat>
          <c:val>
            <c:numRef>
              <c:f>Sheet1!$B$36:$H$36</c:f>
              <c:numCache>
                <c:formatCode>General</c:formatCode>
                <c:ptCount val="7"/>
                <c:pt idx="0">
                  <c:v>0.4</c:v>
                </c:pt>
                <c:pt idx="1">
                  <c:v>0.52</c:v>
                </c:pt>
                <c:pt idx="2">
                  <c:v>0.4</c:v>
                </c:pt>
                <c:pt idx="3">
                  <c:v>0.27</c:v>
                </c:pt>
                <c:pt idx="4">
                  <c:v>0.84</c:v>
                </c:pt>
                <c:pt idx="5">
                  <c:v>0.66</c:v>
                </c:pt>
                <c:pt idx="6">
                  <c:v>0.35</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3A1C-4C8C-AC78-9988504D31E8}"/>
            </c:ext>
          </c:extLst>
        </c:ser>
        <c:ser>
          <c:idx val="1"/>
          <c:order val="1"/>
          <c:tx>
            <c:v>Canards</c:v>
          </c:tx>
          <c:spPr>
            <a:ln w="28575" cap="rnd">
              <a:solidFill>
                <a:schemeClr val="accent2"/>
              </a:solidFill>
              <a:round/>
            </a:ln>
            <a:effectLst/>
          </c:spPr>
          <c:marker>
            <c:symbol val="circle"/>
            <c:size val="5"/>
            <c:spPr>
              <a:solidFill>
                <a:schemeClr val="accent2"/>
              </a:solidFill>
              <a:ln w="9525">
                <a:solidFill>
                  <a:schemeClr val="accent2"/>
                </a:solidFill>
              </a:ln>
              <a:effectLst/>
            </c:spPr>
          </c:marker>
          <c:val>
            <c:numRef>
              <c:f>Sheet1!$B$37:$H$37</c:f>
              <c:numCache>
                <c:formatCode>General</c:formatCode>
                <c:ptCount val="7"/>
                <c:pt idx="0">
                  <c:v>0.38</c:v>
                </c:pt>
                <c:pt idx="1">
                  <c:v>0.59</c:v>
                </c:pt>
                <c:pt idx="2">
                  <c:v>0.49</c:v>
                </c:pt>
                <c:pt idx="3">
                  <c:v>0.22</c:v>
                </c:pt>
                <c:pt idx="4">
                  <c:v>0.77</c:v>
                </c:pt>
                <c:pt idx="5">
                  <c:v>0.65</c:v>
                </c:pt>
                <c:pt idx="6">
                  <c:v>0.6</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1-3A1C-4C8C-AC78-9988504D31E8}"/>
            </c:ext>
          </c:extLst>
        </c:ser>
        <c:dLbls>
          <c:showLegendKey val="0"/>
          <c:showVal val="0"/>
          <c:showCatName val="0"/>
          <c:showSerName val="0"/>
          <c:showPercent val="0"/>
          <c:showBubbleSize val="0"/>
        </c:dLbls>
        <c:marker val="1"/>
        <c:smooth val="0"/>
        <c:axId val="568031743"/>
        <c:axId val="570820015"/>
      </c:lineChart>
      <c:dateAx>
        <c:axId val="568031743"/>
        <c:scaling>
          <c:orientation val="minMax"/>
        </c:scaling>
        <c:delete val="0"/>
        <c:axPos val="b"/>
        <c:title>
          <c:tx>
            <c:rich>
              <a:bodyPr rot="0" spcFirstLastPara="1" vertOverflow="ellipsis" vert="horz" wrap="square" anchor="ctr" anchorCtr="1"/>
              <a:lstStyle/>
              <a:p>
                <a:pPr>
                  <a:defRPr lang="fr-FR" sz="1600" b="0" i="0" u="none" strike="noStrike" kern="1200" baseline="0" noProof="0">
                    <a:solidFill>
                      <a:sysClr val="windowText" lastClr="000000"/>
                    </a:solidFill>
                    <a:latin typeface="Arial" panose="020B0604020202020204" pitchFamily="34" charset="0"/>
                    <a:ea typeface="+mn-ea"/>
                    <a:cs typeface="Arial" panose="020B0604020202020204" pitchFamily="34" charset="0"/>
                  </a:defRPr>
                </a:pPr>
                <a:r>
                  <a:rPr lang="en-US"/>
                  <a:t>Mois et année</a:t>
                </a:r>
              </a:p>
            </c:rich>
          </c:tx>
          <c:layout>
            <c:manualLayout>
              <c:xMode val="edge"/>
              <c:yMode val="edge"/>
              <c:x val="0.43430237355144757"/>
              <c:y val="0.9059934207136201"/>
            </c:manualLayout>
          </c:layout>
          <c:overlay val="0"/>
          <c:spPr>
            <a:noFill/>
            <a:ln>
              <a:noFill/>
            </a:ln>
            <a:effectLst/>
          </c:spPr>
          <c:txPr>
            <a:bodyPr rot="0" spcFirstLastPara="1" vertOverflow="ellipsis" vert="horz" wrap="square" anchor="ctr" anchorCtr="1"/>
            <a:lstStyle/>
            <a:p>
              <a:pPr>
                <a:defRPr lang="fr-FR" sz="1600" b="0" i="0" u="none" strike="noStrike" kern="1200" baseline="0" noProof="0">
                  <a:solidFill>
                    <a:sysClr val="windowText" lastClr="000000"/>
                  </a:solidFill>
                  <a:latin typeface="Arial" panose="020B0604020202020204" pitchFamily="34" charset="0"/>
                  <a:ea typeface="+mn-ea"/>
                  <a:cs typeface="Arial" panose="020B0604020202020204" pitchFamily="34" charset="0"/>
                </a:defRPr>
              </a:pPr>
              <a:endParaRPr lang="fr-FR"/>
            </a:p>
          </c:txPr>
        </c:title>
        <c:numFmt formatCode="mmm\-yy" sourceLinked="1"/>
        <c:majorTickMark val="out"/>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lang="fr-FR" sz="1600" b="0" i="0" u="none" strike="noStrike" kern="1200" baseline="0" noProof="0">
                <a:solidFill>
                  <a:sysClr val="windowText" lastClr="000000"/>
                </a:solidFill>
                <a:latin typeface="Arial" panose="020B0604020202020204" pitchFamily="34" charset="0"/>
                <a:ea typeface="+mn-ea"/>
                <a:cs typeface="Arial" panose="020B0604020202020204" pitchFamily="34" charset="0"/>
              </a:defRPr>
            </a:pPr>
            <a:endParaRPr lang="fr-FR"/>
          </a:p>
        </c:txPr>
        <c:crossAx val="570820015"/>
        <c:crosses val="autoZero"/>
        <c:auto val="1"/>
        <c:lblOffset val="100"/>
        <c:baseTimeUnit val="months"/>
      </c:dateAx>
      <c:valAx>
        <c:axId val="570820015"/>
        <c:scaling>
          <c:orientation val="minMax"/>
        </c:scaling>
        <c:delete val="0"/>
        <c:axPos val="l"/>
        <c:title>
          <c:tx>
            <c:rich>
              <a:bodyPr rot="-5400000" spcFirstLastPara="1" vertOverflow="ellipsis" vert="horz" wrap="square" anchor="ctr" anchorCtr="1"/>
              <a:lstStyle/>
              <a:p>
                <a:pPr>
                  <a:defRPr lang="fr-FR" sz="1600" b="0" i="0" u="none" strike="noStrike" kern="1200" baseline="0" noProof="0">
                    <a:solidFill>
                      <a:sysClr val="windowText" lastClr="000000"/>
                    </a:solidFill>
                    <a:latin typeface="Arial" panose="020B0604020202020204" pitchFamily="34" charset="0"/>
                    <a:ea typeface="+mn-ea"/>
                    <a:cs typeface="Arial" panose="020B0604020202020204" pitchFamily="34" charset="0"/>
                  </a:defRPr>
                </a:pPr>
                <a:r>
                  <a:rPr lang="en-US"/>
                  <a:t>Séroprévalence au niveau du troupeau</a:t>
                </a:r>
              </a:p>
            </c:rich>
          </c:tx>
          <c:layout>
            <c:manualLayout>
              <c:xMode val="edge"/>
              <c:yMode val="edge"/>
              <c:x val="5.9185088645125838E-2"/>
              <c:y val="3.5168657642274219E-2"/>
            </c:manualLayout>
          </c:layout>
          <c:overlay val="0"/>
          <c:spPr>
            <a:noFill/>
            <a:ln>
              <a:noFill/>
            </a:ln>
            <a:effectLst/>
          </c:spPr>
          <c:txPr>
            <a:bodyPr rot="-5400000" spcFirstLastPara="1" vertOverflow="ellipsis" vert="horz" wrap="square" anchor="ctr" anchorCtr="1"/>
            <a:lstStyle/>
            <a:p>
              <a:pPr>
                <a:defRPr lang="fr-FR" sz="1600" b="0" i="0" u="none" strike="noStrike" kern="1200" baseline="0" noProof="0">
                  <a:solidFill>
                    <a:sysClr val="windowText" lastClr="000000"/>
                  </a:solidFill>
                  <a:latin typeface="Arial" panose="020B0604020202020204" pitchFamily="34" charset="0"/>
                  <a:ea typeface="+mn-ea"/>
                  <a:cs typeface="Arial" panose="020B0604020202020204" pitchFamily="34" charset="0"/>
                </a:defRPr>
              </a:pPr>
              <a:endParaRPr lang="fr-FR"/>
            </a:p>
          </c:txPr>
        </c:title>
        <c:numFmt formatCode="0%" sourceLinked="0"/>
        <c:majorTickMark val="out"/>
        <c:minorTickMark val="none"/>
        <c:tickLblPos val="nextTo"/>
        <c:spPr>
          <a:solidFill>
            <a:schemeClr val="bg1"/>
          </a:solidFill>
          <a:ln w="19050">
            <a:solidFill>
              <a:schemeClr val="tx1"/>
            </a:solidFill>
          </a:ln>
          <a:effectLst/>
        </c:spPr>
        <c:txPr>
          <a:bodyPr rot="-60000000" spcFirstLastPara="1" vertOverflow="ellipsis" vert="horz" wrap="square" anchor="ctr" anchorCtr="1"/>
          <a:lstStyle/>
          <a:p>
            <a:pPr>
              <a:defRPr lang="fr-FR" sz="1600" b="0" i="0" u="none" strike="noStrike" kern="1200" baseline="0" noProof="0">
                <a:solidFill>
                  <a:sysClr val="windowText" lastClr="000000"/>
                </a:solidFill>
                <a:latin typeface="Arial" panose="020B0604020202020204" pitchFamily="34" charset="0"/>
                <a:ea typeface="+mn-ea"/>
                <a:cs typeface="Arial" panose="020B0604020202020204" pitchFamily="34" charset="0"/>
              </a:defRPr>
            </a:pPr>
            <a:endParaRPr lang="fr-FR"/>
          </a:p>
        </c:txPr>
        <c:crossAx val="568031743"/>
        <c:crosses val="autoZero"/>
        <c:crossBetween val="between"/>
      </c:valAx>
      <c:spPr>
        <a:noFill/>
        <a:ln>
          <a:noFill/>
        </a:ln>
        <a:effectLst/>
      </c:spPr>
    </c:plotArea>
    <c:plotVisOnly val="1"/>
    <c:dispBlanksAs val="gap"/>
    <c:showDLblsOverMax val="0"/>
  </c:chart>
  <c:spPr>
    <a:noFill/>
    <a:ln>
      <a:noFill/>
    </a:ln>
    <a:effectLst/>
  </c:spPr>
  <c:txPr>
    <a:bodyPr/>
    <a:lstStyle/>
    <a:p>
      <a:pPr>
        <a:defRPr lang="fr-FR" sz="1600" noProof="0">
          <a:solidFill>
            <a:sysClr val="windowText" lastClr="000000"/>
          </a:solidFill>
          <a:latin typeface="Arial" panose="020B0604020202020204" pitchFamily="34" charset="0"/>
          <a:cs typeface="Arial" panose="020B0604020202020204" pitchFamily="34" charset="0"/>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2800" b="1" dirty="0">
              <a:solidFill>
                <a:schemeClr val="tx1"/>
              </a:solidFill>
              <a:latin typeface="+mn-lt"/>
            </a:rPr>
            <a:t>Detect, Diagnose</a:t>
          </a: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en-US" sz="2800" b="1" dirty="0">
              <a:solidFill>
                <a:schemeClr val="tx1"/>
              </a:solidFill>
              <a:latin typeface="+mn-lt"/>
            </a:rPr>
            <a:t>Collect</a:t>
          </a: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en-US" sz="2800" b="1" dirty="0">
              <a:solidFill>
                <a:schemeClr val="tx1"/>
              </a:solidFill>
              <a:latin typeface="+mn-lt"/>
            </a:rPr>
            <a:t>Compile, Analyze</a:t>
          </a: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en-US" sz="2800" b="1">
              <a:solidFill>
                <a:schemeClr val="tx1"/>
              </a:solidFill>
              <a:latin typeface="+mn-lt"/>
            </a:rPr>
            <a:t>Interpret</a:t>
          </a:r>
          <a:endParaRPr lang="en-US" sz="2800" b="1" dirty="0">
            <a:solidFill>
              <a:schemeClr val="tx1"/>
            </a:solidFill>
            <a:latin typeface="+mn-lt"/>
          </a:endParaRP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en-US" sz="2800" b="1" dirty="0">
              <a:solidFill>
                <a:schemeClr val="tx1"/>
              </a:solidFill>
              <a:latin typeface="+mn-lt"/>
            </a:rPr>
            <a:t>Take Action</a:t>
          </a: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en-US" sz="2800" b="1" dirty="0">
              <a:solidFill>
                <a:schemeClr val="tx1"/>
              </a:solidFill>
              <a:latin typeface="+mn-lt"/>
            </a:rPr>
            <a:t>Communicate</a:t>
          </a: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19161">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99575"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fr-FR" sz="2800" b="1" noProof="0" dirty="0">
              <a:solidFill>
                <a:schemeClr val="tx1"/>
              </a:solidFill>
              <a:latin typeface="+mn-lt"/>
            </a:rPr>
            <a:t>Détecter, diagnostique</a:t>
          </a:r>
        </a:p>
      </dgm:t>
    </dgm:pt>
    <dgm:pt modelId="{FB260FCA-968B-4532-B7C0-C7E4458DAA50}" type="parTrans" cxnId="{03E7EA8F-C6C9-4D96-85BC-5402EDBD62F6}">
      <dgm:prSet/>
      <dgm:spPr/>
      <dgm:t>
        <a:bodyPr/>
        <a:lstStyle/>
        <a:p>
          <a:endParaRPr lang="fr-FR" noProof="0" dirty="0"/>
        </a:p>
      </dgm:t>
    </dgm:pt>
    <dgm:pt modelId="{9EFDDFF1-2279-486B-9F12-EA5F590C8C00}" type="sibTrans" cxnId="{03E7EA8F-C6C9-4D96-85BC-5402EDBD62F6}">
      <dgm:prSet/>
      <dgm:spPr>
        <a:solidFill>
          <a:srgbClr val="00943B"/>
        </a:solidFill>
        <a:ln>
          <a:noFill/>
        </a:ln>
      </dgm:spPr>
      <dgm:t>
        <a:bodyPr/>
        <a:lstStyle/>
        <a:p>
          <a:endParaRPr lang="fr-FR" noProof="0" dirty="0"/>
        </a:p>
      </dgm:t>
    </dgm:pt>
    <dgm:pt modelId="{C93BFA43-C0F0-4D8C-8530-4A21A2D3204E}">
      <dgm:prSet phldrT="[Text]" custT="1"/>
      <dgm:spPr>
        <a:solidFill>
          <a:schemeClr val="bg1"/>
        </a:solidFill>
        <a:ln w="28575">
          <a:solidFill>
            <a:schemeClr val="tx1"/>
          </a:solidFill>
        </a:ln>
      </dgm:spPr>
      <dgm:t>
        <a:bodyPr/>
        <a:lstStyle/>
        <a:p>
          <a:r>
            <a:rPr lang="fr-FR" sz="2800" b="1" noProof="0" dirty="0">
              <a:solidFill>
                <a:schemeClr val="tx1"/>
              </a:solidFill>
              <a:latin typeface="+mn-lt"/>
            </a:rPr>
            <a:t>Collecter</a:t>
          </a:r>
        </a:p>
      </dgm:t>
    </dgm:pt>
    <dgm:pt modelId="{9765D9CD-EF3A-452D-9EA9-5487042B2018}" type="parTrans" cxnId="{7AE24D85-6EBC-4169-9E2B-3D31F5DD533C}">
      <dgm:prSet/>
      <dgm:spPr/>
      <dgm:t>
        <a:bodyPr/>
        <a:lstStyle/>
        <a:p>
          <a:endParaRPr lang="fr-FR" noProof="0" dirty="0"/>
        </a:p>
      </dgm:t>
    </dgm:pt>
    <dgm:pt modelId="{14C6ACC0-9A20-4A31-9323-11A5312A8790}" type="sibTrans" cxnId="{7AE24D85-6EBC-4169-9E2B-3D31F5DD533C}">
      <dgm:prSet/>
      <dgm:spPr/>
      <dgm:t>
        <a:bodyPr/>
        <a:lstStyle/>
        <a:p>
          <a:endParaRPr lang="fr-FR" noProof="0" dirty="0"/>
        </a:p>
      </dgm:t>
    </dgm:pt>
    <dgm:pt modelId="{FA237A2E-C526-4388-8C57-CACFFBE14482}">
      <dgm:prSet phldrT="[Text]" custT="1"/>
      <dgm:spPr>
        <a:solidFill>
          <a:schemeClr val="bg1"/>
        </a:solidFill>
        <a:ln w="28575">
          <a:solidFill>
            <a:schemeClr val="tx1"/>
          </a:solidFill>
        </a:ln>
      </dgm:spPr>
      <dgm:t>
        <a:bodyPr/>
        <a:lstStyle/>
        <a:p>
          <a:r>
            <a:rPr lang="fr-FR" sz="2800" b="1" noProof="0" dirty="0">
              <a:solidFill>
                <a:schemeClr val="tx1"/>
              </a:solidFill>
              <a:latin typeface="+mn-lt"/>
            </a:rPr>
            <a:t>Compiler, analyser</a:t>
          </a:r>
        </a:p>
      </dgm:t>
    </dgm:pt>
    <dgm:pt modelId="{BE914DF7-8329-4ABF-A71E-F5D40D6578C3}" type="parTrans" cxnId="{BC2F50EA-991E-4C55-A67A-F74585DC2A48}">
      <dgm:prSet/>
      <dgm:spPr/>
      <dgm:t>
        <a:bodyPr/>
        <a:lstStyle/>
        <a:p>
          <a:endParaRPr lang="fr-FR" noProof="0" dirty="0"/>
        </a:p>
      </dgm:t>
    </dgm:pt>
    <dgm:pt modelId="{CF168877-46ED-4EF8-A595-769BD9638DF0}" type="sibTrans" cxnId="{BC2F50EA-991E-4C55-A67A-F74585DC2A48}">
      <dgm:prSet/>
      <dgm:spPr/>
      <dgm:t>
        <a:bodyPr/>
        <a:lstStyle/>
        <a:p>
          <a:endParaRPr lang="fr-FR" noProof="0" dirty="0"/>
        </a:p>
      </dgm:t>
    </dgm:pt>
    <dgm:pt modelId="{E92DDBA3-7A28-46DA-913C-765734FDD153}">
      <dgm:prSet phldrT="[Text]" custT="1"/>
      <dgm:spPr>
        <a:solidFill>
          <a:schemeClr val="bg1"/>
        </a:solidFill>
        <a:ln w="28575">
          <a:solidFill>
            <a:schemeClr val="tx1"/>
          </a:solidFill>
        </a:ln>
      </dgm:spPr>
      <dgm:t>
        <a:bodyPr/>
        <a:lstStyle/>
        <a:p>
          <a:r>
            <a:rPr lang="fr-FR" sz="2800" b="1" noProof="0" dirty="0">
              <a:solidFill>
                <a:schemeClr val="tx1"/>
              </a:solidFill>
              <a:latin typeface="+mn-lt"/>
            </a:rPr>
            <a:t>Interpréter</a:t>
          </a:r>
        </a:p>
      </dgm:t>
    </dgm:pt>
    <dgm:pt modelId="{2B45E9E5-D7FF-4F92-8BFA-4D32B0F2927B}" type="parTrans" cxnId="{C950ED09-DF7C-4709-9E02-15921BEDBFF3}">
      <dgm:prSet/>
      <dgm:spPr/>
      <dgm:t>
        <a:bodyPr/>
        <a:lstStyle/>
        <a:p>
          <a:endParaRPr lang="fr-FR" noProof="0" dirty="0"/>
        </a:p>
      </dgm:t>
    </dgm:pt>
    <dgm:pt modelId="{6068EEB7-7E6E-427F-9467-3C9735AE205D}" type="sibTrans" cxnId="{C950ED09-DF7C-4709-9E02-15921BEDBFF3}">
      <dgm:prSet/>
      <dgm:spPr/>
      <dgm:t>
        <a:bodyPr/>
        <a:lstStyle/>
        <a:p>
          <a:endParaRPr lang="fr-FR" noProof="0" dirty="0"/>
        </a:p>
      </dgm:t>
    </dgm:pt>
    <dgm:pt modelId="{C7EE9216-F411-4BAB-897B-D2E3D4AA3C70}">
      <dgm:prSet phldrT="[Text]" custT="1"/>
      <dgm:spPr>
        <a:solidFill>
          <a:schemeClr val="bg1"/>
        </a:solidFill>
        <a:ln w="28575">
          <a:solidFill>
            <a:schemeClr val="tx1"/>
          </a:solidFill>
        </a:ln>
      </dgm:spPr>
      <dgm:t>
        <a:bodyPr/>
        <a:lstStyle/>
        <a:p>
          <a:r>
            <a:rPr lang="fr-FR" sz="2800" b="1" noProof="0" dirty="0">
              <a:solidFill>
                <a:schemeClr val="tx1"/>
              </a:solidFill>
              <a:latin typeface="+mn-lt"/>
            </a:rPr>
            <a:t>Agir</a:t>
          </a:r>
        </a:p>
      </dgm:t>
    </dgm:pt>
    <dgm:pt modelId="{FA231D2B-1989-4D30-A8FE-ABEC0F278957}" type="parTrans" cxnId="{963EB135-48FB-451D-BE53-FAEEEF4F717B}">
      <dgm:prSet/>
      <dgm:spPr/>
      <dgm:t>
        <a:bodyPr/>
        <a:lstStyle/>
        <a:p>
          <a:endParaRPr lang="fr-FR" noProof="0" dirty="0"/>
        </a:p>
      </dgm:t>
    </dgm:pt>
    <dgm:pt modelId="{BE80A37D-3C75-4FC8-9768-AAD4ADC8664A}" type="sibTrans" cxnId="{963EB135-48FB-451D-BE53-FAEEEF4F717B}">
      <dgm:prSet/>
      <dgm:spPr/>
      <dgm:t>
        <a:bodyPr/>
        <a:lstStyle/>
        <a:p>
          <a:endParaRPr lang="fr-FR" noProof="0" dirty="0"/>
        </a:p>
      </dgm:t>
    </dgm:pt>
    <dgm:pt modelId="{26DB14CD-EFE5-45C5-BA9B-0741D9AB0491}">
      <dgm:prSet phldrT="[Text]" custT="1"/>
      <dgm:spPr>
        <a:solidFill>
          <a:schemeClr val="bg1"/>
        </a:solidFill>
        <a:ln w="28575">
          <a:solidFill>
            <a:schemeClr val="tx1"/>
          </a:solidFill>
        </a:ln>
      </dgm:spPr>
      <dgm:t>
        <a:bodyPr/>
        <a:lstStyle/>
        <a:p>
          <a:r>
            <a:rPr lang="fr-FR" sz="2800" b="1" noProof="0" dirty="0">
              <a:solidFill>
                <a:schemeClr val="tx1"/>
              </a:solidFill>
              <a:latin typeface="+mn-lt"/>
            </a:rPr>
            <a:t>Communiquer</a:t>
          </a:r>
        </a:p>
      </dgm:t>
    </dgm:pt>
    <dgm:pt modelId="{12DAC2CD-BDDF-46C6-B789-4ADD0ABFB623}" type="parTrans" cxnId="{CAE0F8CE-9B0D-443D-A2DE-F50A01F0FBEC}">
      <dgm:prSet/>
      <dgm:spPr/>
      <dgm:t>
        <a:bodyPr/>
        <a:lstStyle/>
        <a:p>
          <a:endParaRPr lang="fr-FR" noProof="0" dirty="0"/>
        </a:p>
      </dgm:t>
    </dgm:pt>
    <dgm:pt modelId="{D2B9AB04-9D0E-4FE8-BD3C-D4052D46AA6F}" type="sibTrans" cxnId="{CAE0F8CE-9B0D-443D-A2DE-F50A01F0FBEC}">
      <dgm:prSet/>
      <dgm:spPr/>
      <dgm:t>
        <a:bodyPr/>
        <a:lstStyle/>
        <a:p>
          <a:endParaRPr lang="fr-FR" noProof="0" dirty="0"/>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37342">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ScaleX="107006"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113012"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2800" b="1" dirty="0">
              <a:solidFill>
                <a:schemeClr val="tx1"/>
              </a:solidFill>
              <a:latin typeface="+mn-lt"/>
            </a:rPr>
            <a:t>Detect, Diagnose</a:t>
          </a: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en-US" sz="2800" b="1" dirty="0">
              <a:solidFill>
                <a:schemeClr val="tx1"/>
              </a:solidFill>
              <a:latin typeface="+mn-lt"/>
            </a:rPr>
            <a:t>Collect</a:t>
          </a: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en-US" sz="2800" b="1" dirty="0">
              <a:solidFill>
                <a:schemeClr val="tx1"/>
              </a:solidFill>
              <a:latin typeface="+mn-lt"/>
            </a:rPr>
            <a:t>Compile, Analyze</a:t>
          </a: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en-US" sz="2800" b="1">
              <a:solidFill>
                <a:schemeClr val="tx1"/>
              </a:solidFill>
              <a:latin typeface="+mn-lt"/>
            </a:rPr>
            <a:t>Interpret</a:t>
          </a:r>
          <a:endParaRPr lang="en-US" sz="2800" b="1" dirty="0">
            <a:solidFill>
              <a:schemeClr val="tx1"/>
            </a:solidFill>
            <a:latin typeface="+mn-lt"/>
          </a:endParaRP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en-US" sz="2800" b="1" dirty="0">
              <a:solidFill>
                <a:schemeClr val="tx1"/>
              </a:solidFill>
              <a:latin typeface="+mn-lt"/>
            </a:rPr>
            <a:t>Take Action</a:t>
          </a: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en-US" sz="2800" b="1" dirty="0">
              <a:solidFill>
                <a:schemeClr val="tx1"/>
              </a:solidFill>
              <a:latin typeface="+mn-lt"/>
            </a:rPr>
            <a:t>Communicate</a:t>
          </a: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19161">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99575"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4.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fr-FR" sz="2800" b="1" noProof="0" dirty="0">
              <a:solidFill>
                <a:schemeClr val="tx1"/>
              </a:solidFill>
              <a:latin typeface="+mn-lt"/>
            </a:rPr>
            <a:t>Détecter, diagnostique</a:t>
          </a:r>
          <a:endParaRPr lang="en-US" sz="2800" b="1" dirty="0">
            <a:solidFill>
              <a:schemeClr val="tx1"/>
            </a:solidFill>
            <a:latin typeface="+mn-lt"/>
          </a:endParaRP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fr-FR" sz="2800" b="1" noProof="0" dirty="0">
              <a:solidFill>
                <a:schemeClr val="tx1"/>
              </a:solidFill>
              <a:latin typeface="+mn-lt"/>
            </a:rPr>
            <a:t>Collecter</a:t>
          </a:r>
          <a:endParaRPr lang="en-US" sz="2800" b="1" dirty="0">
            <a:solidFill>
              <a:schemeClr val="tx1"/>
            </a:solidFill>
            <a:latin typeface="+mn-lt"/>
          </a:endParaRP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fr-FR" sz="2800" b="1" noProof="0" dirty="0">
              <a:solidFill>
                <a:schemeClr val="tx1"/>
              </a:solidFill>
              <a:latin typeface="+mn-lt"/>
            </a:rPr>
            <a:t>Compiler, analyser</a:t>
          </a:r>
          <a:endParaRPr lang="en-US" sz="2800" b="1" dirty="0">
            <a:solidFill>
              <a:schemeClr val="tx1"/>
            </a:solidFill>
            <a:latin typeface="+mn-lt"/>
          </a:endParaRP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fr-FR" sz="2800" b="1" noProof="0" dirty="0">
              <a:solidFill>
                <a:schemeClr val="tx1"/>
              </a:solidFill>
              <a:latin typeface="+mn-lt"/>
            </a:rPr>
            <a:t>Interpréter</a:t>
          </a:r>
          <a:endParaRPr lang="en-US" sz="2800" b="1" dirty="0">
            <a:solidFill>
              <a:schemeClr val="tx1"/>
            </a:solidFill>
            <a:latin typeface="+mn-lt"/>
          </a:endParaRP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fr-FR" sz="2800" b="1" noProof="0" dirty="0">
              <a:solidFill>
                <a:schemeClr val="tx1"/>
              </a:solidFill>
              <a:latin typeface="+mn-lt"/>
            </a:rPr>
            <a:t>Agir</a:t>
          </a:r>
          <a:endParaRPr lang="en-US" sz="2800" b="1" dirty="0">
            <a:solidFill>
              <a:schemeClr val="tx1"/>
            </a:solidFill>
            <a:latin typeface="+mn-lt"/>
          </a:endParaRP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fr-FR" sz="2800" b="1" noProof="0" dirty="0">
              <a:solidFill>
                <a:schemeClr val="tx1"/>
              </a:solidFill>
              <a:latin typeface="+mn-lt"/>
            </a:rPr>
            <a:t>Communiquer</a:t>
          </a:r>
          <a:endParaRPr lang="en-US" sz="2800" b="1" dirty="0">
            <a:solidFill>
              <a:schemeClr val="tx1"/>
            </a:solidFill>
            <a:latin typeface="+mn-lt"/>
          </a:endParaRP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41462" custRadScaleRad="96230" custRadScaleInc="-1074">
        <dgm:presLayoutVars>
          <dgm:bulletEnabled val="1"/>
        </dgm:presLayoutVars>
      </dgm:prSet>
      <dgm:spPr/>
    </dgm:pt>
    <dgm:pt modelId="{EB0FECD4-874C-476B-A915-884DFE3F2D91}" type="pres">
      <dgm:prSet presAssocID="{9EFDDFF1-2279-486B-9F12-EA5F590C8C00}" presName="sibTransFirstNode" presStyleLbl="bgShp" presStyleIdx="0" presStyleCnt="1" custScaleX="148034" custLinFactNeighborX="-175" custLinFactNeighborY="119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ScaleX="105304"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113216"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54478"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5.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2800" b="1">
              <a:solidFill>
                <a:schemeClr val="tx1"/>
              </a:solidFill>
              <a:latin typeface="+mn-lt"/>
            </a:rPr>
            <a:t>Détecter, diagnostiquer</a:t>
          </a: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en-US" sz="2800" b="1">
              <a:solidFill>
                <a:schemeClr val="tx1"/>
              </a:solidFill>
              <a:latin typeface="+mn-lt"/>
            </a:rPr>
            <a:t>Collecter</a:t>
          </a: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en-US" sz="2800" b="1">
              <a:solidFill>
                <a:schemeClr val="tx1"/>
              </a:solidFill>
              <a:latin typeface="+mn-lt"/>
            </a:rPr>
            <a:t>Compiler, analyser</a:t>
          </a: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en-US" sz="2800" b="1">
              <a:solidFill>
                <a:schemeClr val="tx1"/>
              </a:solidFill>
              <a:latin typeface="+mn-lt"/>
            </a:rPr>
            <a:t>Interpréter</a:t>
          </a: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en-US" sz="2800" b="1">
              <a:solidFill>
                <a:schemeClr val="tx1"/>
              </a:solidFill>
              <a:latin typeface="+mn-lt"/>
            </a:rPr>
            <a:t>Agir</a:t>
          </a: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en-US" sz="2800" b="1">
              <a:solidFill>
                <a:schemeClr val="tx1"/>
              </a:solidFill>
              <a:latin typeface="+mn-lt"/>
            </a:rPr>
            <a:t>Communiquer</a:t>
          </a: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19161">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99575"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6.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fr-FR" sz="2000" b="1" noProof="0" dirty="0">
              <a:solidFill>
                <a:schemeClr val="tx1"/>
              </a:solidFill>
              <a:latin typeface="+mn-lt"/>
            </a:rPr>
            <a:t>Détecter, diagnostiquer</a:t>
          </a:r>
        </a:p>
      </dgm:t>
    </dgm:pt>
    <dgm:pt modelId="{FB260FCA-968B-4532-B7C0-C7E4458DAA50}" type="parTrans" cxnId="{03E7EA8F-C6C9-4D96-85BC-5402EDBD62F6}">
      <dgm:prSet/>
      <dgm:spPr/>
      <dgm:t>
        <a:bodyPr/>
        <a:lstStyle/>
        <a:p>
          <a:endParaRPr lang="fr-FR" noProof="0" dirty="0"/>
        </a:p>
      </dgm:t>
    </dgm:pt>
    <dgm:pt modelId="{9EFDDFF1-2279-486B-9F12-EA5F590C8C00}" type="sibTrans" cxnId="{03E7EA8F-C6C9-4D96-85BC-5402EDBD62F6}">
      <dgm:prSet/>
      <dgm:spPr>
        <a:solidFill>
          <a:srgbClr val="00943B"/>
        </a:solidFill>
        <a:ln>
          <a:noFill/>
        </a:ln>
      </dgm:spPr>
      <dgm:t>
        <a:bodyPr/>
        <a:lstStyle/>
        <a:p>
          <a:endParaRPr lang="fr-FR" noProof="0" dirty="0"/>
        </a:p>
      </dgm:t>
    </dgm:pt>
    <dgm:pt modelId="{C93BFA43-C0F0-4D8C-8530-4A21A2D3204E}">
      <dgm:prSet phldrT="[Text]" custT="1"/>
      <dgm:spPr>
        <a:solidFill>
          <a:schemeClr val="bg1"/>
        </a:solidFill>
        <a:ln w="28575">
          <a:solidFill>
            <a:schemeClr val="tx1"/>
          </a:solidFill>
        </a:ln>
      </dgm:spPr>
      <dgm:t>
        <a:bodyPr/>
        <a:lstStyle/>
        <a:p>
          <a:r>
            <a:rPr lang="fr-FR" sz="2000" b="1" noProof="0" dirty="0">
              <a:solidFill>
                <a:schemeClr val="tx1"/>
              </a:solidFill>
              <a:latin typeface="+mn-lt"/>
            </a:rPr>
            <a:t>Collecter</a:t>
          </a:r>
        </a:p>
      </dgm:t>
    </dgm:pt>
    <dgm:pt modelId="{9765D9CD-EF3A-452D-9EA9-5487042B2018}" type="parTrans" cxnId="{7AE24D85-6EBC-4169-9E2B-3D31F5DD533C}">
      <dgm:prSet/>
      <dgm:spPr/>
      <dgm:t>
        <a:bodyPr/>
        <a:lstStyle/>
        <a:p>
          <a:endParaRPr lang="fr-FR" noProof="0" dirty="0"/>
        </a:p>
      </dgm:t>
    </dgm:pt>
    <dgm:pt modelId="{14C6ACC0-9A20-4A31-9323-11A5312A8790}" type="sibTrans" cxnId="{7AE24D85-6EBC-4169-9E2B-3D31F5DD533C}">
      <dgm:prSet/>
      <dgm:spPr/>
      <dgm:t>
        <a:bodyPr/>
        <a:lstStyle/>
        <a:p>
          <a:endParaRPr lang="fr-FR" noProof="0" dirty="0"/>
        </a:p>
      </dgm:t>
    </dgm:pt>
    <dgm:pt modelId="{FA237A2E-C526-4388-8C57-CACFFBE14482}">
      <dgm:prSet phldrT="[Text]" custT="1"/>
      <dgm:spPr>
        <a:solidFill>
          <a:schemeClr val="bg1"/>
        </a:solidFill>
        <a:ln w="28575">
          <a:solidFill>
            <a:schemeClr val="tx1"/>
          </a:solidFill>
        </a:ln>
      </dgm:spPr>
      <dgm:t>
        <a:bodyPr/>
        <a:lstStyle/>
        <a:p>
          <a:r>
            <a:rPr lang="fr-FR" sz="2000" b="1" noProof="0" dirty="0">
              <a:solidFill>
                <a:schemeClr val="tx1"/>
              </a:solidFill>
              <a:latin typeface="+mn-lt"/>
            </a:rPr>
            <a:t>Compiler, analyser</a:t>
          </a:r>
        </a:p>
      </dgm:t>
    </dgm:pt>
    <dgm:pt modelId="{BE914DF7-8329-4ABF-A71E-F5D40D6578C3}" type="parTrans" cxnId="{BC2F50EA-991E-4C55-A67A-F74585DC2A48}">
      <dgm:prSet/>
      <dgm:spPr/>
      <dgm:t>
        <a:bodyPr/>
        <a:lstStyle/>
        <a:p>
          <a:endParaRPr lang="fr-FR" noProof="0" dirty="0"/>
        </a:p>
      </dgm:t>
    </dgm:pt>
    <dgm:pt modelId="{CF168877-46ED-4EF8-A595-769BD9638DF0}" type="sibTrans" cxnId="{BC2F50EA-991E-4C55-A67A-F74585DC2A48}">
      <dgm:prSet/>
      <dgm:spPr/>
      <dgm:t>
        <a:bodyPr/>
        <a:lstStyle/>
        <a:p>
          <a:endParaRPr lang="fr-FR" noProof="0" dirty="0"/>
        </a:p>
      </dgm:t>
    </dgm:pt>
    <dgm:pt modelId="{E92DDBA3-7A28-46DA-913C-765734FDD153}">
      <dgm:prSet phldrT="[Text]" custT="1"/>
      <dgm:spPr>
        <a:solidFill>
          <a:schemeClr val="bg1"/>
        </a:solidFill>
        <a:ln w="28575">
          <a:solidFill>
            <a:schemeClr val="tx1"/>
          </a:solidFill>
        </a:ln>
      </dgm:spPr>
      <dgm:t>
        <a:bodyPr/>
        <a:lstStyle/>
        <a:p>
          <a:r>
            <a:rPr lang="fr-FR" sz="2000" b="1" noProof="0" dirty="0">
              <a:solidFill>
                <a:schemeClr val="tx1"/>
              </a:solidFill>
              <a:latin typeface="+mn-lt"/>
            </a:rPr>
            <a:t>Interpréter</a:t>
          </a:r>
        </a:p>
      </dgm:t>
    </dgm:pt>
    <dgm:pt modelId="{2B45E9E5-D7FF-4F92-8BFA-4D32B0F2927B}" type="parTrans" cxnId="{C950ED09-DF7C-4709-9E02-15921BEDBFF3}">
      <dgm:prSet/>
      <dgm:spPr/>
      <dgm:t>
        <a:bodyPr/>
        <a:lstStyle/>
        <a:p>
          <a:endParaRPr lang="fr-FR" noProof="0" dirty="0"/>
        </a:p>
      </dgm:t>
    </dgm:pt>
    <dgm:pt modelId="{6068EEB7-7E6E-427F-9467-3C9735AE205D}" type="sibTrans" cxnId="{C950ED09-DF7C-4709-9E02-15921BEDBFF3}">
      <dgm:prSet/>
      <dgm:spPr/>
      <dgm:t>
        <a:bodyPr/>
        <a:lstStyle/>
        <a:p>
          <a:endParaRPr lang="fr-FR" noProof="0" dirty="0"/>
        </a:p>
      </dgm:t>
    </dgm:pt>
    <dgm:pt modelId="{C7EE9216-F411-4BAB-897B-D2E3D4AA3C70}">
      <dgm:prSet phldrT="[Text]" custT="1"/>
      <dgm:spPr>
        <a:solidFill>
          <a:schemeClr val="bg1"/>
        </a:solidFill>
        <a:ln w="28575">
          <a:solidFill>
            <a:schemeClr val="tx1"/>
          </a:solidFill>
        </a:ln>
      </dgm:spPr>
      <dgm:t>
        <a:bodyPr/>
        <a:lstStyle/>
        <a:p>
          <a:r>
            <a:rPr lang="fr-FR" sz="2000" b="1" noProof="0" dirty="0">
              <a:solidFill>
                <a:schemeClr val="tx1"/>
              </a:solidFill>
              <a:latin typeface="+mn-lt"/>
            </a:rPr>
            <a:t>Agir</a:t>
          </a:r>
        </a:p>
      </dgm:t>
    </dgm:pt>
    <dgm:pt modelId="{FA231D2B-1989-4D30-A8FE-ABEC0F278957}" type="parTrans" cxnId="{963EB135-48FB-451D-BE53-FAEEEF4F717B}">
      <dgm:prSet/>
      <dgm:spPr/>
      <dgm:t>
        <a:bodyPr/>
        <a:lstStyle/>
        <a:p>
          <a:endParaRPr lang="fr-FR" noProof="0" dirty="0"/>
        </a:p>
      </dgm:t>
    </dgm:pt>
    <dgm:pt modelId="{BE80A37D-3C75-4FC8-9768-AAD4ADC8664A}" type="sibTrans" cxnId="{963EB135-48FB-451D-BE53-FAEEEF4F717B}">
      <dgm:prSet/>
      <dgm:spPr/>
      <dgm:t>
        <a:bodyPr/>
        <a:lstStyle/>
        <a:p>
          <a:endParaRPr lang="fr-FR" noProof="0" dirty="0"/>
        </a:p>
      </dgm:t>
    </dgm:pt>
    <dgm:pt modelId="{26DB14CD-EFE5-45C5-BA9B-0741D9AB0491}">
      <dgm:prSet phldrT="[Text]" custT="1"/>
      <dgm:spPr>
        <a:solidFill>
          <a:schemeClr val="bg1"/>
        </a:solidFill>
        <a:ln w="28575">
          <a:solidFill>
            <a:schemeClr val="tx1"/>
          </a:solidFill>
        </a:ln>
      </dgm:spPr>
      <dgm:t>
        <a:bodyPr/>
        <a:lstStyle/>
        <a:p>
          <a:r>
            <a:rPr lang="fr-FR" sz="2000" b="1" noProof="0" dirty="0">
              <a:solidFill>
                <a:schemeClr val="tx1"/>
              </a:solidFill>
              <a:latin typeface="+mn-lt"/>
            </a:rPr>
            <a:t>Communiquer</a:t>
          </a:r>
        </a:p>
      </dgm:t>
    </dgm:pt>
    <dgm:pt modelId="{12DAC2CD-BDDF-46C6-B789-4ADD0ABFB623}" type="parTrans" cxnId="{CAE0F8CE-9B0D-443D-A2DE-F50A01F0FBEC}">
      <dgm:prSet/>
      <dgm:spPr/>
      <dgm:t>
        <a:bodyPr/>
        <a:lstStyle/>
        <a:p>
          <a:endParaRPr lang="fr-FR" noProof="0" dirty="0"/>
        </a:p>
      </dgm:t>
    </dgm:pt>
    <dgm:pt modelId="{D2B9AB04-9D0E-4FE8-BD3C-D4052D46AA6F}" type="sibTrans" cxnId="{CAE0F8CE-9B0D-443D-A2DE-F50A01F0FBEC}">
      <dgm:prSet/>
      <dgm:spPr/>
      <dgm:t>
        <a:bodyPr/>
        <a:lstStyle/>
        <a:p>
          <a:endParaRPr lang="fr-FR" noProof="0" dirty="0"/>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29397" custRadScaleRad="94434" custRadScaleInc="-7722">
        <dgm:presLayoutVars>
          <dgm:bulletEnabled val="1"/>
        </dgm:presLayoutVars>
      </dgm:prSet>
      <dgm:spPr/>
    </dgm:pt>
    <dgm:pt modelId="{EB0FECD4-874C-476B-A915-884DFE3F2D91}" type="pres">
      <dgm:prSet presAssocID="{9EFDDFF1-2279-486B-9F12-EA5F590C8C00}" presName="sibTransFirstNode" presStyleLbl="bgShp" presStyleIdx="0" presStyleCnt="1" custScaleX="151996" custLinFactNeighborX="-1236"/>
      <dgm:spPr/>
    </dgm:pt>
    <dgm:pt modelId="{1695DC22-9A36-4B48-AEFF-7E4FDFC1713F}" type="pres">
      <dgm:prSet presAssocID="{C93BFA43-C0F0-4D8C-8530-4A21A2D3204E}" presName="nodeFollowingNodes" presStyleLbl="node1" presStyleIdx="1" presStyleCnt="6" custScaleX="104634" custRadScaleRad="145564" custRadScaleInc="21181">
        <dgm:presLayoutVars>
          <dgm:bulletEnabled val="1"/>
        </dgm:presLayoutVars>
      </dgm:prSet>
      <dgm:spPr/>
    </dgm:pt>
    <dgm:pt modelId="{07166AA7-B419-46BE-8707-58768C01B0F0}" type="pres">
      <dgm:prSet presAssocID="{FA237A2E-C526-4388-8C57-CACFFBE14482}" presName="nodeFollowingNodes" presStyleLbl="node1" presStyleIdx="2" presStyleCnt="6" custScaleX="104634" custRadScaleRad="145549" custRadScaleInc="-14632">
        <dgm:presLayoutVars>
          <dgm:bulletEnabled val="1"/>
        </dgm:presLayoutVars>
      </dgm:prSet>
      <dgm:spPr/>
    </dgm:pt>
    <dgm:pt modelId="{03ED3239-7976-43C1-9470-0A426C83A8ED}" type="pres">
      <dgm:prSet presAssocID="{E92DDBA3-7A28-46DA-913C-765734FDD153}" presName="nodeFollowingNodes" presStyleLbl="node1" presStyleIdx="3" presStyleCnt="6" custScaleX="104634" custRadScaleRad="105916" custRadScaleInc="3366">
        <dgm:presLayoutVars>
          <dgm:bulletEnabled val="1"/>
        </dgm:presLayoutVars>
      </dgm:prSet>
      <dgm:spPr/>
    </dgm:pt>
    <dgm:pt modelId="{CB7BE2BC-AC16-42C7-9D95-B7BD321D88D7}" type="pres">
      <dgm:prSet presAssocID="{26DB14CD-EFE5-45C5-BA9B-0741D9AB0491}" presName="nodeFollowingNodes" presStyleLbl="node1" presStyleIdx="4" presStyleCnt="6" custScaleX="151138" custRadScaleRad="166446" custRadScaleInc="18837">
        <dgm:presLayoutVars>
          <dgm:bulletEnabled val="1"/>
        </dgm:presLayoutVars>
      </dgm:prSet>
      <dgm:spPr/>
    </dgm:pt>
    <dgm:pt modelId="{74BED3F0-1F3F-4B93-9710-4F13C5417E70}" type="pres">
      <dgm:prSet presAssocID="{C7EE9216-F411-4BAB-897B-D2E3D4AA3C70}" presName="nodeFollowingNodes" presStyleLbl="node1" presStyleIdx="5" presStyleCnt="6" custScaleX="116260" custRadScaleRad="178399" custRadScaleInc="-28212">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7.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fr-FR" sz="2000" b="1" noProof="0" dirty="0">
              <a:solidFill>
                <a:schemeClr val="tx1"/>
              </a:solidFill>
              <a:latin typeface="+mn-lt"/>
            </a:rPr>
            <a:t>Détecter, diagnostiquer</a:t>
          </a:r>
        </a:p>
      </dgm:t>
    </dgm:pt>
    <dgm:pt modelId="{FB260FCA-968B-4532-B7C0-C7E4458DAA50}" type="parTrans" cxnId="{03E7EA8F-C6C9-4D96-85BC-5402EDBD62F6}">
      <dgm:prSet/>
      <dgm:spPr/>
      <dgm:t>
        <a:bodyPr/>
        <a:lstStyle/>
        <a:p>
          <a:endParaRPr lang="fr-FR" noProof="0" dirty="0"/>
        </a:p>
      </dgm:t>
    </dgm:pt>
    <dgm:pt modelId="{9EFDDFF1-2279-486B-9F12-EA5F590C8C00}" type="sibTrans" cxnId="{03E7EA8F-C6C9-4D96-85BC-5402EDBD62F6}">
      <dgm:prSet/>
      <dgm:spPr>
        <a:solidFill>
          <a:srgbClr val="00943B"/>
        </a:solidFill>
        <a:ln>
          <a:noFill/>
        </a:ln>
      </dgm:spPr>
      <dgm:t>
        <a:bodyPr/>
        <a:lstStyle/>
        <a:p>
          <a:endParaRPr lang="fr-FR" noProof="0" dirty="0"/>
        </a:p>
      </dgm:t>
    </dgm:pt>
    <dgm:pt modelId="{C93BFA43-C0F0-4D8C-8530-4A21A2D3204E}">
      <dgm:prSet phldrT="[Text]" custT="1"/>
      <dgm:spPr>
        <a:solidFill>
          <a:schemeClr val="bg1"/>
        </a:solidFill>
        <a:ln w="28575">
          <a:solidFill>
            <a:schemeClr val="tx1"/>
          </a:solidFill>
        </a:ln>
      </dgm:spPr>
      <dgm:t>
        <a:bodyPr/>
        <a:lstStyle/>
        <a:p>
          <a:r>
            <a:rPr lang="fr-FR" sz="2000" b="1" noProof="0" dirty="0">
              <a:solidFill>
                <a:schemeClr val="tx1"/>
              </a:solidFill>
              <a:latin typeface="+mn-lt"/>
            </a:rPr>
            <a:t>Collecter</a:t>
          </a:r>
        </a:p>
      </dgm:t>
    </dgm:pt>
    <dgm:pt modelId="{9765D9CD-EF3A-452D-9EA9-5487042B2018}" type="parTrans" cxnId="{7AE24D85-6EBC-4169-9E2B-3D31F5DD533C}">
      <dgm:prSet/>
      <dgm:spPr/>
      <dgm:t>
        <a:bodyPr/>
        <a:lstStyle/>
        <a:p>
          <a:endParaRPr lang="fr-FR" noProof="0" dirty="0"/>
        </a:p>
      </dgm:t>
    </dgm:pt>
    <dgm:pt modelId="{14C6ACC0-9A20-4A31-9323-11A5312A8790}" type="sibTrans" cxnId="{7AE24D85-6EBC-4169-9E2B-3D31F5DD533C}">
      <dgm:prSet/>
      <dgm:spPr/>
      <dgm:t>
        <a:bodyPr/>
        <a:lstStyle/>
        <a:p>
          <a:endParaRPr lang="fr-FR" noProof="0" dirty="0"/>
        </a:p>
      </dgm:t>
    </dgm:pt>
    <dgm:pt modelId="{FA237A2E-C526-4388-8C57-CACFFBE14482}">
      <dgm:prSet phldrT="[Text]" custT="1"/>
      <dgm:spPr>
        <a:solidFill>
          <a:schemeClr val="bg1"/>
        </a:solidFill>
        <a:ln w="28575">
          <a:solidFill>
            <a:schemeClr val="tx1"/>
          </a:solidFill>
        </a:ln>
      </dgm:spPr>
      <dgm:t>
        <a:bodyPr/>
        <a:lstStyle/>
        <a:p>
          <a:r>
            <a:rPr lang="fr-FR" sz="2000" b="1" noProof="0" dirty="0">
              <a:solidFill>
                <a:schemeClr val="tx1"/>
              </a:solidFill>
              <a:latin typeface="+mn-lt"/>
            </a:rPr>
            <a:t>Compiler, analyser</a:t>
          </a:r>
        </a:p>
      </dgm:t>
    </dgm:pt>
    <dgm:pt modelId="{BE914DF7-8329-4ABF-A71E-F5D40D6578C3}" type="parTrans" cxnId="{BC2F50EA-991E-4C55-A67A-F74585DC2A48}">
      <dgm:prSet/>
      <dgm:spPr/>
      <dgm:t>
        <a:bodyPr/>
        <a:lstStyle/>
        <a:p>
          <a:endParaRPr lang="fr-FR" noProof="0" dirty="0"/>
        </a:p>
      </dgm:t>
    </dgm:pt>
    <dgm:pt modelId="{CF168877-46ED-4EF8-A595-769BD9638DF0}" type="sibTrans" cxnId="{BC2F50EA-991E-4C55-A67A-F74585DC2A48}">
      <dgm:prSet/>
      <dgm:spPr/>
      <dgm:t>
        <a:bodyPr/>
        <a:lstStyle/>
        <a:p>
          <a:endParaRPr lang="fr-FR" noProof="0" dirty="0"/>
        </a:p>
      </dgm:t>
    </dgm:pt>
    <dgm:pt modelId="{E92DDBA3-7A28-46DA-913C-765734FDD153}">
      <dgm:prSet phldrT="[Text]" custT="1"/>
      <dgm:spPr>
        <a:solidFill>
          <a:schemeClr val="bg1"/>
        </a:solidFill>
        <a:ln w="28575">
          <a:solidFill>
            <a:schemeClr val="tx1"/>
          </a:solidFill>
        </a:ln>
      </dgm:spPr>
      <dgm:t>
        <a:bodyPr/>
        <a:lstStyle/>
        <a:p>
          <a:r>
            <a:rPr lang="fr-FR" sz="2000" b="1" noProof="0" dirty="0">
              <a:solidFill>
                <a:schemeClr val="tx1"/>
              </a:solidFill>
              <a:latin typeface="+mn-lt"/>
            </a:rPr>
            <a:t>Interpréter</a:t>
          </a:r>
        </a:p>
      </dgm:t>
    </dgm:pt>
    <dgm:pt modelId="{2B45E9E5-D7FF-4F92-8BFA-4D32B0F2927B}" type="parTrans" cxnId="{C950ED09-DF7C-4709-9E02-15921BEDBFF3}">
      <dgm:prSet/>
      <dgm:spPr/>
      <dgm:t>
        <a:bodyPr/>
        <a:lstStyle/>
        <a:p>
          <a:endParaRPr lang="fr-FR" noProof="0" dirty="0"/>
        </a:p>
      </dgm:t>
    </dgm:pt>
    <dgm:pt modelId="{6068EEB7-7E6E-427F-9467-3C9735AE205D}" type="sibTrans" cxnId="{C950ED09-DF7C-4709-9E02-15921BEDBFF3}">
      <dgm:prSet/>
      <dgm:spPr/>
      <dgm:t>
        <a:bodyPr/>
        <a:lstStyle/>
        <a:p>
          <a:endParaRPr lang="fr-FR" noProof="0" dirty="0"/>
        </a:p>
      </dgm:t>
    </dgm:pt>
    <dgm:pt modelId="{C7EE9216-F411-4BAB-897B-D2E3D4AA3C70}">
      <dgm:prSet phldrT="[Text]" custT="1"/>
      <dgm:spPr>
        <a:solidFill>
          <a:schemeClr val="bg1"/>
        </a:solidFill>
        <a:ln w="28575">
          <a:solidFill>
            <a:schemeClr val="tx1"/>
          </a:solidFill>
        </a:ln>
      </dgm:spPr>
      <dgm:t>
        <a:bodyPr/>
        <a:lstStyle/>
        <a:p>
          <a:r>
            <a:rPr lang="fr-FR" sz="2000" b="1" noProof="0" dirty="0">
              <a:solidFill>
                <a:schemeClr val="tx1"/>
              </a:solidFill>
              <a:latin typeface="+mn-lt"/>
            </a:rPr>
            <a:t>Agir</a:t>
          </a:r>
        </a:p>
      </dgm:t>
    </dgm:pt>
    <dgm:pt modelId="{FA231D2B-1989-4D30-A8FE-ABEC0F278957}" type="parTrans" cxnId="{963EB135-48FB-451D-BE53-FAEEEF4F717B}">
      <dgm:prSet/>
      <dgm:spPr/>
      <dgm:t>
        <a:bodyPr/>
        <a:lstStyle/>
        <a:p>
          <a:endParaRPr lang="fr-FR" noProof="0" dirty="0"/>
        </a:p>
      </dgm:t>
    </dgm:pt>
    <dgm:pt modelId="{BE80A37D-3C75-4FC8-9768-AAD4ADC8664A}" type="sibTrans" cxnId="{963EB135-48FB-451D-BE53-FAEEEF4F717B}">
      <dgm:prSet/>
      <dgm:spPr/>
      <dgm:t>
        <a:bodyPr/>
        <a:lstStyle/>
        <a:p>
          <a:endParaRPr lang="fr-FR" noProof="0" dirty="0"/>
        </a:p>
      </dgm:t>
    </dgm:pt>
    <dgm:pt modelId="{26DB14CD-EFE5-45C5-BA9B-0741D9AB0491}">
      <dgm:prSet phldrT="[Text]" custT="1"/>
      <dgm:spPr>
        <a:solidFill>
          <a:schemeClr val="bg1"/>
        </a:solidFill>
        <a:ln w="28575">
          <a:solidFill>
            <a:schemeClr val="tx1"/>
          </a:solidFill>
        </a:ln>
      </dgm:spPr>
      <dgm:t>
        <a:bodyPr/>
        <a:lstStyle/>
        <a:p>
          <a:r>
            <a:rPr lang="fr-FR" sz="2000" b="1" noProof="0" dirty="0">
              <a:solidFill>
                <a:schemeClr val="tx1"/>
              </a:solidFill>
              <a:latin typeface="+mn-lt"/>
            </a:rPr>
            <a:t>Communiquer</a:t>
          </a:r>
        </a:p>
      </dgm:t>
    </dgm:pt>
    <dgm:pt modelId="{12DAC2CD-BDDF-46C6-B789-4ADD0ABFB623}" type="parTrans" cxnId="{CAE0F8CE-9B0D-443D-A2DE-F50A01F0FBEC}">
      <dgm:prSet/>
      <dgm:spPr/>
      <dgm:t>
        <a:bodyPr/>
        <a:lstStyle/>
        <a:p>
          <a:endParaRPr lang="fr-FR" noProof="0" dirty="0"/>
        </a:p>
      </dgm:t>
    </dgm:pt>
    <dgm:pt modelId="{D2B9AB04-9D0E-4FE8-BD3C-D4052D46AA6F}" type="sibTrans" cxnId="{CAE0F8CE-9B0D-443D-A2DE-F50A01F0FBEC}">
      <dgm:prSet/>
      <dgm:spPr/>
      <dgm:t>
        <a:bodyPr/>
        <a:lstStyle/>
        <a:p>
          <a:endParaRPr lang="fr-FR" noProof="0" dirty="0"/>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29397" custRadScaleRad="94434" custRadScaleInc="-7722">
        <dgm:presLayoutVars>
          <dgm:bulletEnabled val="1"/>
        </dgm:presLayoutVars>
      </dgm:prSet>
      <dgm:spPr/>
    </dgm:pt>
    <dgm:pt modelId="{EB0FECD4-874C-476B-A915-884DFE3F2D91}" type="pres">
      <dgm:prSet presAssocID="{9EFDDFF1-2279-486B-9F12-EA5F590C8C00}" presName="sibTransFirstNode" presStyleLbl="bgShp" presStyleIdx="0" presStyleCnt="1" custScaleX="151996" custLinFactNeighborX="-1236"/>
      <dgm:spPr/>
    </dgm:pt>
    <dgm:pt modelId="{1695DC22-9A36-4B48-AEFF-7E4FDFC1713F}" type="pres">
      <dgm:prSet presAssocID="{C93BFA43-C0F0-4D8C-8530-4A21A2D3204E}" presName="nodeFollowingNodes" presStyleLbl="node1" presStyleIdx="1" presStyleCnt="6" custScaleX="104634" custRadScaleRad="145564" custRadScaleInc="21181">
        <dgm:presLayoutVars>
          <dgm:bulletEnabled val="1"/>
        </dgm:presLayoutVars>
      </dgm:prSet>
      <dgm:spPr/>
    </dgm:pt>
    <dgm:pt modelId="{07166AA7-B419-46BE-8707-58768C01B0F0}" type="pres">
      <dgm:prSet presAssocID="{FA237A2E-C526-4388-8C57-CACFFBE14482}" presName="nodeFollowingNodes" presStyleLbl="node1" presStyleIdx="2" presStyleCnt="6" custScaleX="104634" custRadScaleRad="145549" custRadScaleInc="-14632">
        <dgm:presLayoutVars>
          <dgm:bulletEnabled val="1"/>
        </dgm:presLayoutVars>
      </dgm:prSet>
      <dgm:spPr/>
    </dgm:pt>
    <dgm:pt modelId="{03ED3239-7976-43C1-9470-0A426C83A8ED}" type="pres">
      <dgm:prSet presAssocID="{E92DDBA3-7A28-46DA-913C-765734FDD153}" presName="nodeFollowingNodes" presStyleLbl="node1" presStyleIdx="3" presStyleCnt="6" custScaleX="104634" custRadScaleRad="105916" custRadScaleInc="3366">
        <dgm:presLayoutVars>
          <dgm:bulletEnabled val="1"/>
        </dgm:presLayoutVars>
      </dgm:prSet>
      <dgm:spPr/>
    </dgm:pt>
    <dgm:pt modelId="{CB7BE2BC-AC16-42C7-9D95-B7BD321D88D7}" type="pres">
      <dgm:prSet presAssocID="{26DB14CD-EFE5-45C5-BA9B-0741D9AB0491}" presName="nodeFollowingNodes" presStyleLbl="node1" presStyleIdx="4" presStyleCnt="6" custScaleX="151138" custRadScaleRad="166446" custRadScaleInc="18837">
        <dgm:presLayoutVars>
          <dgm:bulletEnabled val="1"/>
        </dgm:presLayoutVars>
      </dgm:prSet>
      <dgm:spPr/>
    </dgm:pt>
    <dgm:pt modelId="{74BED3F0-1F3F-4B93-9710-4F13C5417E70}" type="pres">
      <dgm:prSet presAssocID="{C7EE9216-F411-4BAB-897B-D2E3D4AA3C70}" presName="nodeFollowingNodes" presStyleLbl="node1" presStyleIdx="5" presStyleCnt="6" custScaleX="116260" custRadScaleRad="178399" custRadScaleInc="-28212">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40933" y="-100911"/>
          <a:ext cx="7267426" cy="4909295"/>
        </a:xfrm>
        <a:prstGeom prst="circularArrow">
          <a:avLst>
            <a:gd name="adj1" fmla="val 5274"/>
            <a:gd name="adj2" fmla="val 312630"/>
            <a:gd name="adj3" fmla="val 13859409"/>
            <a:gd name="adj4" fmla="val 17346269"/>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950901" y="1619"/>
          <a:ext cx="2247491"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Detect, Diagnose</a:t>
          </a:r>
        </a:p>
      </dsp:txBody>
      <dsp:txXfrm>
        <a:off x="3996937" y="47655"/>
        <a:ext cx="2155419" cy="850976"/>
      </dsp:txXfrm>
    </dsp:sp>
    <dsp:sp modelId="{1695DC22-9A36-4B48-AEFF-7E4FDFC1713F}">
      <dsp:nvSpPr>
        <dsp:cNvPr id="0" name=""/>
        <dsp:cNvSpPr/>
      </dsp:nvSpPr>
      <dsp:spPr>
        <a:xfrm>
          <a:off x="7001195" y="928908"/>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Collect</a:t>
          </a:r>
        </a:p>
      </dsp:txBody>
      <dsp:txXfrm>
        <a:off x="7047231" y="974944"/>
        <a:ext cx="1794024" cy="850976"/>
      </dsp:txXfrm>
    </dsp:sp>
    <dsp:sp modelId="{07166AA7-B419-46BE-8707-58768C01B0F0}">
      <dsp:nvSpPr>
        <dsp:cNvPr id="0" name=""/>
        <dsp:cNvSpPr/>
      </dsp:nvSpPr>
      <dsp:spPr>
        <a:xfrm>
          <a:off x="6940446" y="2986004"/>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Compile, Analyze</a:t>
          </a:r>
        </a:p>
      </dsp:txBody>
      <dsp:txXfrm>
        <a:off x="6986482" y="3032040"/>
        <a:ext cx="1794024" cy="850976"/>
      </dsp:txXfrm>
    </dsp:sp>
    <dsp:sp modelId="{03ED3239-7976-43C1-9470-0A426C83A8ED}">
      <dsp:nvSpPr>
        <dsp:cNvPr id="0" name=""/>
        <dsp:cNvSpPr/>
      </dsp:nvSpPr>
      <dsp:spPr>
        <a:xfrm>
          <a:off x="4202138" y="3986440"/>
          <a:ext cx="1878080"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a:solidFill>
                <a:schemeClr val="tx1"/>
              </a:solidFill>
              <a:latin typeface="+mn-lt"/>
            </a:rPr>
            <a:t>Interpret</a:t>
          </a:r>
          <a:endParaRPr lang="en-US" sz="2800" b="1" kern="1200" dirty="0">
            <a:solidFill>
              <a:schemeClr val="tx1"/>
            </a:solidFill>
            <a:latin typeface="+mn-lt"/>
          </a:endParaRPr>
        </a:p>
      </dsp:txBody>
      <dsp:txXfrm>
        <a:off x="4248174" y="4032476"/>
        <a:ext cx="1786008" cy="850976"/>
      </dsp:txXfrm>
    </dsp:sp>
    <dsp:sp modelId="{CB7BE2BC-AC16-42C7-9D95-B7BD321D88D7}">
      <dsp:nvSpPr>
        <dsp:cNvPr id="0" name=""/>
        <dsp:cNvSpPr/>
      </dsp:nvSpPr>
      <dsp:spPr>
        <a:xfrm>
          <a:off x="733556" y="3028598"/>
          <a:ext cx="2725107"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Communicate</a:t>
          </a:r>
        </a:p>
      </dsp:txBody>
      <dsp:txXfrm>
        <a:off x="779592" y="3074634"/>
        <a:ext cx="2633035" cy="850976"/>
      </dsp:txXfrm>
    </dsp:sp>
    <dsp:sp modelId="{74BED3F0-1F3F-4B93-9710-4F13C5417E70}">
      <dsp:nvSpPr>
        <dsp:cNvPr id="0" name=""/>
        <dsp:cNvSpPr/>
      </dsp:nvSpPr>
      <dsp:spPr>
        <a:xfrm>
          <a:off x="671196" y="928910"/>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Take Action</a:t>
          </a:r>
        </a:p>
      </dsp:txBody>
      <dsp:txXfrm>
        <a:off x="717232" y="974946"/>
        <a:ext cx="2127486" cy="8509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07898" y="-214617"/>
          <a:ext cx="7267426" cy="4909295"/>
        </a:xfrm>
        <a:prstGeom prst="circularArrow">
          <a:avLst>
            <a:gd name="adj1" fmla="val 5274"/>
            <a:gd name="adj2" fmla="val 312630"/>
            <a:gd name="adj3" fmla="val 13509548"/>
            <a:gd name="adj4" fmla="val 17561606"/>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746410" y="1619"/>
          <a:ext cx="2590402"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Détecter, diagnostique</a:t>
          </a:r>
        </a:p>
      </dsp:txBody>
      <dsp:txXfrm>
        <a:off x="3792446" y="47655"/>
        <a:ext cx="2498330" cy="850976"/>
      </dsp:txXfrm>
    </dsp:sp>
    <dsp:sp modelId="{1695DC22-9A36-4B48-AEFF-7E4FDFC1713F}">
      <dsp:nvSpPr>
        <dsp:cNvPr id="0" name=""/>
        <dsp:cNvSpPr/>
      </dsp:nvSpPr>
      <dsp:spPr>
        <a:xfrm>
          <a:off x="6968160" y="928908"/>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Collecter</a:t>
          </a:r>
        </a:p>
      </dsp:txBody>
      <dsp:txXfrm>
        <a:off x="7014196" y="974944"/>
        <a:ext cx="1794024" cy="850976"/>
      </dsp:txXfrm>
    </dsp:sp>
    <dsp:sp modelId="{07166AA7-B419-46BE-8707-58768C01B0F0}">
      <dsp:nvSpPr>
        <dsp:cNvPr id="0" name=""/>
        <dsp:cNvSpPr/>
      </dsp:nvSpPr>
      <dsp:spPr>
        <a:xfrm>
          <a:off x="6841342" y="2986004"/>
          <a:ext cx="201823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Compiler, analyser</a:t>
          </a:r>
        </a:p>
      </dsp:txBody>
      <dsp:txXfrm>
        <a:off x="6887378" y="3032040"/>
        <a:ext cx="1926164" cy="850976"/>
      </dsp:txXfrm>
    </dsp:sp>
    <dsp:sp modelId="{03ED3239-7976-43C1-9470-0A426C83A8ED}">
      <dsp:nvSpPr>
        <dsp:cNvPr id="0" name=""/>
        <dsp:cNvSpPr/>
      </dsp:nvSpPr>
      <dsp:spPr>
        <a:xfrm>
          <a:off x="4042386" y="3986440"/>
          <a:ext cx="2131515"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Interpréter</a:t>
          </a:r>
        </a:p>
      </dsp:txBody>
      <dsp:txXfrm>
        <a:off x="4088422" y="4032476"/>
        <a:ext cx="2039443" cy="850976"/>
      </dsp:txXfrm>
    </dsp:sp>
    <dsp:sp modelId="{CB7BE2BC-AC16-42C7-9D95-B7BD321D88D7}">
      <dsp:nvSpPr>
        <dsp:cNvPr id="0" name=""/>
        <dsp:cNvSpPr/>
      </dsp:nvSpPr>
      <dsp:spPr>
        <a:xfrm>
          <a:off x="700521" y="3028598"/>
          <a:ext cx="2725107"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Communiquer</a:t>
          </a:r>
        </a:p>
      </dsp:txBody>
      <dsp:txXfrm>
        <a:off x="746557" y="3074634"/>
        <a:ext cx="2633035" cy="850976"/>
      </dsp:txXfrm>
    </dsp:sp>
    <dsp:sp modelId="{74BED3F0-1F3F-4B93-9710-4F13C5417E70}">
      <dsp:nvSpPr>
        <dsp:cNvPr id="0" name=""/>
        <dsp:cNvSpPr/>
      </dsp:nvSpPr>
      <dsp:spPr>
        <a:xfrm>
          <a:off x="638161" y="928910"/>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Agir</a:t>
          </a:r>
        </a:p>
      </dsp:txBody>
      <dsp:txXfrm>
        <a:off x="684197" y="974946"/>
        <a:ext cx="2127486" cy="85097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40933" y="-100911"/>
          <a:ext cx="7267426" cy="4909295"/>
        </a:xfrm>
        <a:prstGeom prst="circularArrow">
          <a:avLst>
            <a:gd name="adj1" fmla="val 5274"/>
            <a:gd name="adj2" fmla="val 312630"/>
            <a:gd name="adj3" fmla="val 13859409"/>
            <a:gd name="adj4" fmla="val 17346269"/>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950901" y="1619"/>
          <a:ext cx="2247491"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Detect, Diagnose</a:t>
          </a:r>
        </a:p>
      </dsp:txBody>
      <dsp:txXfrm>
        <a:off x="3996937" y="47655"/>
        <a:ext cx="2155419" cy="850976"/>
      </dsp:txXfrm>
    </dsp:sp>
    <dsp:sp modelId="{1695DC22-9A36-4B48-AEFF-7E4FDFC1713F}">
      <dsp:nvSpPr>
        <dsp:cNvPr id="0" name=""/>
        <dsp:cNvSpPr/>
      </dsp:nvSpPr>
      <dsp:spPr>
        <a:xfrm>
          <a:off x="7001195" y="928908"/>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Collect</a:t>
          </a:r>
        </a:p>
      </dsp:txBody>
      <dsp:txXfrm>
        <a:off x="7047231" y="974944"/>
        <a:ext cx="1794024" cy="850976"/>
      </dsp:txXfrm>
    </dsp:sp>
    <dsp:sp modelId="{07166AA7-B419-46BE-8707-58768C01B0F0}">
      <dsp:nvSpPr>
        <dsp:cNvPr id="0" name=""/>
        <dsp:cNvSpPr/>
      </dsp:nvSpPr>
      <dsp:spPr>
        <a:xfrm>
          <a:off x="6940446" y="2986004"/>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Compile, Analyze</a:t>
          </a:r>
        </a:p>
      </dsp:txBody>
      <dsp:txXfrm>
        <a:off x="6986482" y="3032040"/>
        <a:ext cx="1794024" cy="850976"/>
      </dsp:txXfrm>
    </dsp:sp>
    <dsp:sp modelId="{03ED3239-7976-43C1-9470-0A426C83A8ED}">
      <dsp:nvSpPr>
        <dsp:cNvPr id="0" name=""/>
        <dsp:cNvSpPr/>
      </dsp:nvSpPr>
      <dsp:spPr>
        <a:xfrm>
          <a:off x="4202138" y="3986440"/>
          <a:ext cx="1878080"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a:solidFill>
                <a:schemeClr val="tx1"/>
              </a:solidFill>
              <a:latin typeface="+mn-lt"/>
            </a:rPr>
            <a:t>Interpret</a:t>
          </a:r>
          <a:endParaRPr lang="en-US" sz="2800" b="1" kern="1200" dirty="0">
            <a:solidFill>
              <a:schemeClr val="tx1"/>
            </a:solidFill>
            <a:latin typeface="+mn-lt"/>
          </a:endParaRPr>
        </a:p>
      </dsp:txBody>
      <dsp:txXfrm>
        <a:off x="4248174" y="4032476"/>
        <a:ext cx="1786008" cy="850976"/>
      </dsp:txXfrm>
    </dsp:sp>
    <dsp:sp modelId="{CB7BE2BC-AC16-42C7-9D95-B7BD321D88D7}">
      <dsp:nvSpPr>
        <dsp:cNvPr id="0" name=""/>
        <dsp:cNvSpPr/>
      </dsp:nvSpPr>
      <dsp:spPr>
        <a:xfrm>
          <a:off x="733556" y="3028598"/>
          <a:ext cx="2725107"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Communicate</a:t>
          </a:r>
        </a:p>
      </dsp:txBody>
      <dsp:txXfrm>
        <a:off x="779592" y="3074634"/>
        <a:ext cx="2633035" cy="850976"/>
      </dsp:txXfrm>
    </dsp:sp>
    <dsp:sp modelId="{74BED3F0-1F3F-4B93-9710-4F13C5417E70}">
      <dsp:nvSpPr>
        <dsp:cNvPr id="0" name=""/>
        <dsp:cNvSpPr/>
      </dsp:nvSpPr>
      <dsp:spPr>
        <a:xfrm>
          <a:off x="671196" y="928910"/>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Take Action</a:t>
          </a:r>
        </a:p>
      </dsp:txBody>
      <dsp:txXfrm>
        <a:off x="717232" y="974946"/>
        <a:ext cx="2127486" cy="85097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35981" y="-109977"/>
          <a:ext cx="7267426" cy="4909295"/>
        </a:xfrm>
        <a:prstGeom prst="circularArrow">
          <a:avLst>
            <a:gd name="adj1" fmla="val 5274"/>
            <a:gd name="adj2" fmla="val 312630"/>
            <a:gd name="adj3" fmla="val 13427230"/>
            <a:gd name="adj4" fmla="val 17613439"/>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744230" y="76792"/>
          <a:ext cx="2668109"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Détecter, diagnostique</a:t>
          </a:r>
          <a:endParaRPr lang="en-US" sz="2800" b="1" kern="1200" dirty="0">
            <a:solidFill>
              <a:schemeClr val="tx1"/>
            </a:solidFill>
            <a:latin typeface="+mn-lt"/>
          </a:endParaRPr>
        </a:p>
      </dsp:txBody>
      <dsp:txXfrm>
        <a:off x="3790266" y="122828"/>
        <a:ext cx="2576037" cy="850976"/>
      </dsp:txXfrm>
    </dsp:sp>
    <dsp:sp modelId="{1695DC22-9A36-4B48-AEFF-7E4FDFC1713F}">
      <dsp:nvSpPr>
        <dsp:cNvPr id="0" name=""/>
        <dsp:cNvSpPr/>
      </dsp:nvSpPr>
      <dsp:spPr>
        <a:xfrm>
          <a:off x="7023310" y="928908"/>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Collecter</a:t>
          </a:r>
          <a:endParaRPr lang="en-US" sz="2800" b="1" kern="1200" dirty="0">
            <a:solidFill>
              <a:schemeClr val="tx1"/>
            </a:solidFill>
            <a:latin typeface="+mn-lt"/>
          </a:endParaRPr>
        </a:p>
      </dsp:txBody>
      <dsp:txXfrm>
        <a:off x="7069346" y="974944"/>
        <a:ext cx="1794024" cy="850976"/>
      </dsp:txXfrm>
    </dsp:sp>
    <dsp:sp modelId="{07166AA7-B419-46BE-8707-58768C01B0F0}">
      <dsp:nvSpPr>
        <dsp:cNvPr id="0" name=""/>
        <dsp:cNvSpPr/>
      </dsp:nvSpPr>
      <dsp:spPr>
        <a:xfrm>
          <a:off x="6912542" y="2986004"/>
          <a:ext cx="1986135"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Compiler, analyser</a:t>
          </a:r>
          <a:endParaRPr lang="en-US" sz="2800" b="1" kern="1200" dirty="0">
            <a:solidFill>
              <a:schemeClr val="tx1"/>
            </a:solidFill>
            <a:latin typeface="+mn-lt"/>
          </a:endParaRPr>
        </a:p>
      </dsp:txBody>
      <dsp:txXfrm>
        <a:off x="6958578" y="3032040"/>
        <a:ext cx="1894063" cy="850976"/>
      </dsp:txXfrm>
    </dsp:sp>
    <dsp:sp modelId="{03ED3239-7976-43C1-9470-0A426C83A8ED}">
      <dsp:nvSpPr>
        <dsp:cNvPr id="0" name=""/>
        <dsp:cNvSpPr/>
      </dsp:nvSpPr>
      <dsp:spPr>
        <a:xfrm>
          <a:off x="4095612" y="3986440"/>
          <a:ext cx="2135363"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Interpréter</a:t>
          </a:r>
          <a:endParaRPr lang="en-US" sz="2800" b="1" kern="1200" dirty="0">
            <a:solidFill>
              <a:schemeClr val="tx1"/>
            </a:solidFill>
            <a:latin typeface="+mn-lt"/>
          </a:endParaRPr>
        </a:p>
      </dsp:txBody>
      <dsp:txXfrm>
        <a:off x="4141648" y="4032476"/>
        <a:ext cx="2043291" cy="850976"/>
      </dsp:txXfrm>
    </dsp:sp>
    <dsp:sp modelId="{CB7BE2BC-AC16-42C7-9D95-B7BD321D88D7}">
      <dsp:nvSpPr>
        <dsp:cNvPr id="0" name=""/>
        <dsp:cNvSpPr/>
      </dsp:nvSpPr>
      <dsp:spPr>
        <a:xfrm>
          <a:off x="661423" y="3028598"/>
          <a:ext cx="2913604"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Communiquer</a:t>
          </a:r>
          <a:endParaRPr lang="en-US" sz="2800" b="1" kern="1200" dirty="0">
            <a:solidFill>
              <a:schemeClr val="tx1"/>
            </a:solidFill>
            <a:latin typeface="+mn-lt"/>
          </a:endParaRPr>
        </a:p>
      </dsp:txBody>
      <dsp:txXfrm>
        <a:off x="707459" y="3074634"/>
        <a:ext cx="2821532" cy="850976"/>
      </dsp:txXfrm>
    </dsp:sp>
    <dsp:sp modelId="{74BED3F0-1F3F-4B93-9710-4F13C5417E70}">
      <dsp:nvSpPr>
        <dsp:cNvPr id="0" name=""/>
        <dsp:cNvSpPr/>
      </dsp:nvSpPr>
      <dsp:spPr>
        <a:xfrm>
          <a:off x="693310" y="928910"/>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Agir</a:t>
          </a:r>
          <a:endParaRPr lang="en-US" sz="2800" b="1" kern="1200" dirty="0">
            <a:solidFill>
              <a:schemeClr val="tx1"/>
            </a:solidFill>
            <a:latin typeface="+mn-lt"/>
          </a:endParaRPr>
        </a:p>
      </dsp:txBody>
      <dsp:txXfrm>
        <a:off x="739346" y="974946"/>
        <a:ext cx="2127486" cy="85097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40933" y="-100911"/>
          <a:ext cx="7267426" cy="4909295"/>
        </a:xfrm>
        <a:prstGeom prst="circularArrow">
          <a:avLst>
            <a:gd name="adj1" fmla="val 5274"/>
            <a:gd name="adj2" fmla="val 312630"/>
            <a:gd name="adj3" fmla="val 13859409"/>
            <a:gd name="adj4" fmla="val 17346269"/>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950901" y="1619"/>
          <a:ext cx="2247491"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a:solidFill>
                <a:schemeClr val="tx1"/>
              </a:solidFill>
              <a:latin typeface="+mn-lt"/>
            </a:rPr>
            <a:t>Détecter, diagnostiquer</a:t>
          </a:r>
        </a:p>
      </dsp:txBody>
      <dsp:txXfrm>
        <a:off x="3996937" y="47655"/>
        <a:ext cx="2155419" cy="850976"/>
      </dsp:txXfrm>
    </dsp:sp>
    <dsp:sp modelId="{1695DC22-9A36-4B48-AEFF-7E4FDFC1713F}">
      <dsp:nvSpPr>
        <dsp:cNvPr id="0" name=""/>
        <dsp:cNvSpPr/>
      </dsp:nvSpPr>
      <dsp:spPr>
        <a:xfrm>
          <a:off x="7001195" y="928908"/>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a:solidFill>
                <a:schemeClr val="tx1"/>
              </a:solidFill>
              <a:latin typeface="+mn-lt"/>
            </a:rPr>
            <a:t>Collecter</a:t>
          </a:r>
        </a:p>
      </dsp:txBody>
      <dsp:txXfrm>
        <a:off x="7047231" y="974944"/>
        <a:ext cx="1794024" cy="850976"/>
      </dsp:txXfrm>
    </dsp:sp>
    <dsp:sp modelId="{07166AA7-B419-46BE-8707-58768C01B0F0}">
      <dsp:nvSpPr>
        <dsp:cNvPr id="0" name=""/>
        <dsp:cNvSpPr/>
      </dsp:nvSpPr>
      <dsp:spPr>
        <a:xfrm>
          <a:off x="6940446" y="2986004"/>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a:solidFill>
                <a:schemeClr val="tx1"/>
              </a:solidFill>
              <a:latin typeface="+mn-lt"/>
            </a:rPr>
            <a:t>Compiler, analyser</a:t>
          </a:r>
        </a:p>
      </dsp:txBody>
      <dsp:txXfrm>
        <a:off x="6986482" y="3032040"/>
        <a:ext cx="1794024" cy="850976"/>
      </dsp:txXfrm>
    </dsp:sp>
    <dsp:sp modelId="{03ED3239-7976-43C1-9470-0A426C83A8ED}">
      <dsp:nvSpPr>
        <dsp:cNvPr id="0" name=""/>
        <dsp:cNvSpPr/>
      </dsp:nvSpPr>
      <dsp:spPr>
        <a:xfrm>
          <a:off x="4202138" y="3986440"/>
          <a:ext cx="1878080"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a:solidFill>
                <a:schemeClr val="tx1"/>
              </a:solidFill>
              <a:latin typeface="+mn-lt"/>
            </a:rPr>
            <a:t>Interpréter</a:t>
          </a:r>
        </a:p>
      </dsp:txBody>
      <dsp:txXfrm>
        <a:off x="4248174" y="4032476"/>
        <a:ext cx="1786008" cy="850976"/>
      </dsp:txXfrm>
    </dsp:sp>
    <dsp:sp modelId="{CB7BE2BC-AC16-42C7-9D95-B7BD321D88D7}">
      <dsp:nvSpPr>
        <dsp:cNvPr id="0" name=""/>
        <dsp:cNvSpPr/>
      </dsp:nvSpPr>
      <dsp:spPr>
        <a:xfrm>
          <a:off x="733556" y="3028598"/>
          <a:ext cx="2725107"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a:solidFill>
                <a:schemeClr val="tx1"/>
              </a:solidFill>
              <a:latin typeface="+mn-lt"/>
            </a:rPr>
            <a:t>Communiquer</a:t>
          </a:r>
        </a:p>
      </dsp:txBody>
      <dsp:txXfrm>
        <a:off x="779592" y="3074634"/>
        <a:ext cx="2633035" cy="850976"/>
      </dsp:txXfrm>
    </dsp:sp>
    <dsp:sp modelId="{74BED3F0-1F3F-4B93-9710-4F13C5417E70}">
      <dsp:nvSpPr>
        <dsp:cNvPr id="0" name=""/>
        <dsp:cNvSpPr/>
      </dsp:nvSpPr>
      <dsp:spPr>
        <a:xfrm>
          <a:off x="671196" y="928910"/>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a:solidFill>
                <a:schemeClr val="tx1"/>
              </a:solidFill>
              <a:latin typeface="+mn-lt"/>
            </a:rPr>
            <a:t>Agir</a:t>
          </a:r>
        </a:p>
      </dsp:txBody>
      <dsp:txXfrm>
        <a:off x="717232" y="974946"/>
        <a:ext cx="2127486" cy="85097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333187" y="-37822"/>
          <a:ext cx="6254145" cy="4114677"/>
        </a:xfrm>
        <a:prstGeom prst="circularArrow">
          <a:avLst>
            <a:gd name="adj1" fmla="val 5274"/>
            <a:gd name="adj2" fmla="val 312630"/>
            <a:gd name="adj3" fmla="val 13677214"/>
            <a:gd name="adj4" fmla="val 17457442"/>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493392" y="97947"/>
          <a:ext cx="2035449" cy="786513"/>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b="1" kern="1200" noProof="0" dirty="0">
              <a:solidFill>
                <a:schemeClr val="tx1"/>
              </a:solidFill>
              <a:latin typeface="+mn-lt"/>
            </a:rPr>
            <a:t>Détecter, diagnostiquer</a:t>
          </a:r>
        </a:p>
      </dsp:txBody>
      <dsp:txXfrm>
        <a:off x="3531786" y="136341"/>
        <a:ext cx="1958661" cy="709725"/>
      </dsp:txXfrm>
    </dsp:sp>
    <dsp:sp modelId="{1695DC22-9A36-4B48-AEFF-7E4FDFC1713F}">
      <dsp:nvSpPr>
        <dsp:cNvPr id="0" name=""/>
        <dsp:cNvSpPr/>
      </dsp:nvSpPr>
      <dsp:spPr>
        <a:xfrm>
          <a:off x="6093282" y="875137"/>
          <a:ext cx="1645921" cy="786513"/>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b="1" kern="1200" noProof="0" dirty="0">
              <a:solidFill>
                <a:schemeClr val="tx1"/>
              </a:solidFill>
              <a:latin typeface="+mn-lt"/>
            </a:rPr>
            <a:t>Collecter</a:t>
          </a:r>
        </a:p>
      </dsp:txBody>
      <dsp:txXfrm>
        <a:off x="6131676" y="913531"/>
        <a:ext cx="1569133" cy="709725"/>
      </dsp:txXfrm>
    </dsp:sp>
    <dsp:sp modelId="{07166AA7-B419-46BE-8707-58768C01B0F0}">
      <dsp:nvSpPr>
        <dsp:cNvPr id="0" name=""/>
        <dsp:cNvSpPr/>
      </dsp:nvSpPr>
      <dsp:spPr>
        <a:xfrm>
          <a:off x="6042358" y="2599266"/>
          <a:ext cx="1645921" cy="786513"/>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b="1" kern="1200" noProof="0" dirty="0">
              <a:solidFill>
                <a:schemeClr val="tx1"/>
              </a:solidFill>
              <a:latin typeface="+mn-lt"/>
            </a:rPr>
            <a:t>Compiler, analyser</a:t>
          </a:r>
        </a:p>
      </dsp:txBody>
      <dsp:txXfrm>
        <a:off x="6080752" y="2637660"/>
        <a:ext cx="1569133" cy="709725"/>
      </dsp:txXfrm>
    </dsp:sp>
    <dsp:sp modelId="{03ED3239-7976-43C1-9470-0A426C83A8ED}">
      <dsp:nvSpPr>
        <dsp:cNvPr id="0" name=""/>
        <dsp:cNvSpPr/>
      </dsp:nvSpPr>
      <dsp:spPr>
        <a:xfrm>
          <a:off x="3743920" y="3340986"/>
          <a:ext cx="1645921" cy="786513"/>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b="1" kern="1200" noProof="0" dirty="0">
              <a:solidFill>
                <a:schemeClr val="tx1"/>
              </a:solidFill>
              <a:latin typeface="+mn-lt"/>
            </a:rPr>
            <a:t>Interpréter</a:t>
          </a:r>
        </a:p>
      </dsp:txBody>
      <dsp:txXfrm>
        <a:off x="3782314" y="3379380"/>
        <a:ext cx="1569133" cy="709725"/>
      </dsp:txXfrm>
    </dsp:sp>
    <dsp:sp modelId="{CB7BE2BC-AC16-42C7-9D95-B7BD321D88D7}">
      <dsp:nvSpPr>
        <dsp:cNvPr id="0" name=""/>
        <dsp:cNvSpPr/>
      </dsp:nvSpPr>
      <dsp:spPr>
        <a:xfrm>
          <a:off x="825961" y="2634977"/>
          <a:ext cx="2377441" cy="786513"/>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b="1" kern="1200" noProof="0" dirty="0">
              <a:solidFill>
                <a:schemeClr val="tx1"/>
              </a:solidFill>
              <a:latin typeface="+mn-lt"/>
            </a:rPr>
            <a:t>Communiquer</a:t>
          </a:r>
        </a:p>
      </dsp:txBody>
      <dsp:txXfrm>
        <a:off x="864355" y="2673371"/>
        <a:ext cx="2300653" cy="709725"/>
      </dsp:txXfrm>
    </dsp:sp>
    <dsp:sp modelId="{74BED3F0-1F3F-4B93-9710-4F13C5417E70}">
      <dsp:nvSpPr>
        <dsp:cNvPr id="0" name=""/>
        <dsp:cNvSpPr/>
      </dsp:nvSpPr>
      <dsp:spPr>
        <a:xfrm>
          <a:off x="836160" y="875134"/>
          <a:ext cx="1828801" cy="786513"/>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b="1" kern="1200" noProof="0" dirty="0">
              <a:solidFill>
                <a:schemeClr val="tx1"/>
              </a:solidFill>
              <a:latin typeface="+mn-lt"/>
            </a:rPr>
            <a:t>Agir</a:t>
          </a:r>
        </a:p>
      </dsp:txBody>
      <dsp:txXfrm>
        <a:off x="874554" y="913528"/>
        <a:ext cx="1752013" cy="70972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333187" y="-37822"/>
          <a:ext cx="6254145" cy="4114677"/>
        </a:xfrm>
        <a:prstGeom prst="circularArrow">
          <a:avLst>
            <a:gd name="adj1" fmla="val 5274"/>
            <a:gd name="adj2" fmla="val 312630"/>
            <a:gd name="adj3" fmla="val 13677214"/>
            <a:gd name="adj4" fmla="val 17457442"/>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493392" y="97947"/>
          <a:ext cx="2035449" cy="786513"/>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b="1" kern="1200" noProof="0" dirty="0">
              <a:solidFill>
                <a:schemeClr val="tx1"/>
              </a:solidFill>
              <a:latin typeface="+mn-lt"/>
            </a:rPr>
            <a:t>Détecter, diagnostiquer</a:t>
          </a:r>
        </a:p>
      </dsp:txBody>
      <dsp:txXfrm>
        <a:off x="3531786" y="136341"/>
        <a:ext cx="1958661" cy="709725"/>
      </dsp:txXfrm>
    </dsp:sp>
    <dsp:sp modelId="{1695DC22-9A36-4B48-AEFF-7E4FDFC1713F}">
      <dsp:nvSpPr>
        <dsp:cNvPr id="0" name=""/>
        <dsp:cNvSpPr/>
      </dsp:nvSpPr>
      <dsp:spPr>
        <a:xfrm>
          <a:off x="6093282" y="875137"/>
          <a:ext cx="1645921" cy="786513"/>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b="1" kern="1200" noProof="0" dirty="0">
              <a:solidFill>
                <a:schemeClr val="tx1"/>
              </a:solidFill>
              <a:latin typeface="+mn-lt"/>
            </a:rPr>
            <a:t>Collecter</a:t>
          </a:r>
        </a:p>
      </dsp:txBody>
      <dsp:txXfrm>
        <a:off x="6131676" y="913531"/>
        <a:ext cx="1569133" cy="709725"/>
      </dsp:txXfrm>
    </dsp:sp>
    <dsp:sp modelId="{07166AA7-B419-46BE-8707-58768C01B0F0}">
      <dsp:nvSpPr>
        <dsp:cNvPr id="0" name=""/>
        <dsp:cNvSpPr/>
      </dsp:nvSpPr>
      <dsp:spPr>
        <a:xfrm>
          <a:off x="6042358" y="2599266"/>
          <a:ext cx="1645921" cy="786513"/>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b="1" kern="1200" noProof="0" dirty="0">
              <a:solidFill>
                <a:schemeClr val="tx1"/>
              </a:solidFill>
              <a:latin typeface="+mn-lt"/>
            </a:rPr>
            <a:t>Compiler, analyser</a:t>
          </a:r>
        </a:p>
      </dsp:txBody>
      <dsp:txXfrm>
        <a:off x="6080752" y="2637660"/>
        <a:ext cx="1569133" cy="709725"/>
      </dsp:txXfrm>
    </dsp:sp>
    <dsp:sp modelId="{03ED3239-7976-43C1-9470-0A426C83A8ED}">
      <dsp:nvSpPr>
        <dsp:cNvPr id="0" name=""/>
        <dsp:cNvSpPr/>
      </dsp:nvSpPr>
      <dsp:spPr>
        <a:xfrm>
          <a:off x="3743920" y="3340986"/>
          <a:ext cx="1645921" cy="786513"/>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b="1" kern="1200" noProof="0" dirty="0">
              <a:solidFill>
                <a:schemeClr val="tx1"/>
              </a:solidFill>
              <a:latin typeface="+mn-lt"/>
            </a:rPr>
            <a:t>Interpréter</a:t>
          </a:r>
        </a:p>
      </dsp:txBody>
      <dsp:txXfrm>
        <a:off x="3782314" y="3379380"/>
        <a:ext cx="1569133" cy="709725"/>
      </dsp:txXfrm>
    </dsp:sp>
    <dsp:sp modelId="{CB7BE2BC-AC16-42C7-9D95-B7BD321D88D7}">
      <dsp:nvSpPr>
        <dsp:cNvPr id="0" name=""/>
        <dsp:cNvSpPr/>
      </dsp:nvSpPr>
      <dsp:spPr>
        <a:xfrm>
          <a:off x="825961" y="2634977"/>
          <a:ext cx="2377441" cy="786513"/>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b="1" kern="1200" noProof="0" dirty="0">
              <a:solidFill>
                <a:schemeClr val="tx1"/>
              </a:solidFill>
              <a:latin typeface="+mn-lt"/>
            </a:rPr>
            <a:t>Communiquer</a:t>
          </a:r>
        </a:p>
      </dsp:txBody>
      <dsp:txXfrm>
        <a:off x="864355" y="2673371"/>
        <a:ext cx="2300653" cy="709725"/>
      </dsp:txXfrm>
    </dsp:sp>
    <dsp:sp modelId="{74BED3F0-1F3F-4B93-9710-4F13C5417E70}">
      <dsp:nvSpPr>
        <dsp:cNvPr id="0" name=""/>
        <dsp:cNvSpPr/>
      </dsp:nvSpPr>
      <dsp:spPr>
        <a:xfrm>
          <a:off x="836160" y="875134"/>
          <a:ext cx="1828801" cy="786513"/>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r-FR" sz="2000" b="1" kern="1200" noProof="0" dirty="0">
              <a:solidFill>
                <a:schemeClr val="tx1"/>
              </a:solidFill>
              <a:latin typeface="+mn-lt"/>
            </a:rPr>
            <a:t>Agir</a:t>
          </a:r>
        </a:p>
      </dsp:txBody>
      <dsp:txXfrm>
        <a:off x="874554" y="913528"/>
        <a:ext cx="1752013" cy="709725"/>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5.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6.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7.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drawing3.xml.rels><?xml version="1.0" encoding="UTF-8" standalone="yes"?>
<Relationships xmlns="http://schemas.openxmlformats.org/package/2006/relationships"><Relationship Id="rId1" Type="http://schemas.openxmlformats.org/officeDocument/2006/relationships/image" Target="../media/image15.png"/></Relationships>
</file>

<file path=ppt/drawings/drawing1.xml><?xml version="1.0" encoding="utf-8"?>
<c:userShapes xmlns:c="http://schemas.openxmlformats.org/drawingml/2006/chart">
  <cdr:relSizeAnchor xmlns:cdr="http://schemas.openxmlformats.org/drawingml/2006/chartDrawing">
    <cdr:from>
      <cdr:x>0.84321</cdr:x>
      <cdr:y>0.06701</cdr:y>
    </cdr:from>
    <cdr:to>
      <cdr:x>0.97376</cdr:x>
      <cdr:y>0.13878</cdr:y>
    </cdr:to>
    <cdr:sp macro="" textlink="">
      <cdr:nvSpPr>
        <cdr:cNvPr id="2" name="TextBox 1">
          <a:extLst xmlns:a="http://schemas.openxmlformats.org/drawingml/2006/main">
            <a:ext uri="{FF2B5EF4-FFF2-40B4-BE49-F238E27FC236}">
              <a16:creationId xmlns:a16="http://schemas.microsoft.com/office/drawing/2014/main" id="{0214A2E1-E618-E3ED-F862-1879E4783A8D}"/>
            </a:ext>
          </a:extLst>
        </cdr:cNvPr>
        <cdr:cNvSpPr txBox="1"/>
      </cdr:nvSpPr>
      <cdr:spPr>
        <a:xfrm xmlns:a="http://schemas.openxmlformats.org/drawingml/2006/main">
          <a:off x="9358041" y="354802"/>
          <a:ext cx="1448789" cy="38001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600" b="1" dirty="0">
              <a:solidFill>
                <a:srgbClr val="FF0000"/>
              </a:solidFill>
            </a:rPr>
            <a:t>Province B</a:t>
          </a:r>
        </a:p>
      </cdr:txBody>
    </cdr:sp>
  </cdr:relSizeAnchor>
  <cdr:relSizeAnchor xmlns:cdr="http://schemas.openxmlformats.org/drawingml/2006/chartDrawing">
    <cdr:from>
      <cdr:x>0.84321</cdr:x>
      <cdr:y>0.28742</cdr:y>
    </cdr:from>
    <cdr:to>
      <cdr:x>0.97376</cdr:x>
      <cdr:y>0.35919</cdr:y>
    </cdr:to>
    <cdr:sp macro="" textlink="">
      <cdr:nvSpPr>
        <cdr:cNvPr id="3" name="TextBox 1">
          <a:extLst xmlns:a="http://schemas.openxmlformats.org/drawingml/2006/main">
            <a:ext uri="{FF2B5EF4-FFF2-40B4-BE49-F238E27FC236}">
              <a16:creationId xmlns:a16="http://schemas.microsoft.com/office/drawing/2014/main" id="{D9D22953-D833-A4BF-49B1-1736473D9428}"/>
            </a:ext>
          </a:extLst>
        </cdr:cNvPr>
        <cdr:cNvSpPr txBox="1"/>
      </cdr:nvSpPr>
      <cdr:spPr>
        <a:xfrm xmlns:a="http://schemas.openxmlformats.org/drawingml/2006/main">
          <a:off x="9358041" y="1521883"/>
          <a:ext cx="1448789" cy="38001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b="1" dirty="0">
              <a:solidFill>
                <a:srgbClr val="7030A0"/>
              </a:solidFill>
            </a:rPr>
            <a:t>Province D</a:t>
          </a:r>
        </a:p>
      </cdr:txBody>
    </cdr:sp>
  </cdr:relSizeAnchor>
  <cdr:relSizeAnchor xmlns:cdr="http://schemas.openxmlformats.org/drawingml/2006/chartDrawing">
    <cdr:from>
      <cdr:x>0.84321</cdr:x>
      <cdr:y>0.40018</cdr:y>
    </cdr:from>
    <cdr:to>
      <cdr:x>0.97376</cdr:x>
      <cdr:y>0.47195</cdr:y>
    </cdr:to>
    <cdr:sp macro="" textlink="">
      <cdr:nvSpPr>
        <cdr:cNvPr id="4" name="TextBox 1">
          <a:extLst xmlns:a="http://schemas.openxmlformats.org/drawingml/2006/main">
            <a:ext uri="{FF2B5EF4-FFF2-40B4-BE49-F238E27FC236}">
              <a16:creationId xmlns:a16="http://schemas.microsoft.com/office/drawing/2014/main" id="{8B6E6E26-E4F2-08E7-B695-8AE74E64C2FA}"/>
            </a:ext>
          </a:extLst>
        </cdr:cNvPr>
        <cdr:cNvSpPr txBox="1"/>
      </cdr:nvSpPr>
      <cdr:spPr>
        <a:xfrm xmlns:a="http://schemas.openxmlformats.org/drawingml/2006/main">
          <a:off x="9358041" y="2118948"/>
          <a:ext cx="1448789" cy="38001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b="1" dirty="0">
              <a:solidFill>
                <a:srgbClr val="00953A"/>
              </a:solidFill>
            </a:rPr>
            <a:t>Province C</a:t>
          </a:r>
        </a:p>
      </cdr:txBody>
    </cdr:sp>
  </cdr:relSizeAnchor>
  <cdr:relSizeAnchor xmlns:cdr="http://schemas.openxmlformats.org/drawingml/2006/chartDrawing">
    <cdr:from>
      <cdr:x>0.84321</cdr:x>
      <cdr:y>0.46412</cdr:y>
    </cdr:from>
    <cdr:to>
      <cdr:x>0.97376</cdr:x>
      <cdr:y>0.53588</cdr:y>
    </cdr:to>
    <cdr:sp macro="" textlink="">
      <cdr:nvSpPr>
        <cdr:cNvPr id="5" name="TextBox 1">
          <a:extLst xmlns:a="http://schemas.openxmlformats.org/drawingml/2006/main">
            <a:ext uri="{FF2B5EF4-FFF2-40B4-BE49-F238E27FC236}">
              <a16:creationId xmlns:a16="http://schemas.microsoft.com/office/drawing/2014/main" id="{95098E36-E5DE-11B3-B488-D9D0D7A98A97}"/>
            </a:ext>
          </a:extLst>
        </cdr:cNvPr>
        <cdr:cNvSpPr txBox="1"/>
      </cdr:nvSpPr>
      <cdr:spPr>
        <a:xfrm xmlns:a="http://schemas.openxmlformats.org/drawingml/2006/main">
          <a:off x="9358041" y="2457463"/>
          <a:ext cx="1448789" cy="38001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b="1" dirty="0">
              <a:solidFill>
                <a:srgbClr val="C00000"/>
              </a:solidFill>
            </a:rPr>
            <a:t>Province F</a:t>
          </a:r>
        </a:p>
      </cdr:txBody>
    </cdr:sp>
  </cdr:relSizeAnchor>
  <cdr:relSizeAnchor xmlns:cdr="http://schemas.openxmlformats.org/drawingml/2006/chartDrawing">
    <cdr:from>
      <cdr:x>0.84321</cdr:x>
      <cdr:y>0.55221</cdr:y>
    </cdr:from>
    <cdr:to>
      <cdr:x>0.97376</cdr:x>
      <cdr:y>0.62398</cdr:y>
    </cdr:to>
    <cdr:sp macro="" textlink="">
      <cdr:nvSpPr>
        <cdr:cNvPr id="6" name="TextBox 1">
          <a:extLst xmlns:a="http://schemas.openxmlformats.org/drawingml/2006/main">
            <a:ext uri="{FF2B5EF4-FFF2-40B4-BE49-F238E27FC236}">
              <a16:creationId xmlns:a16="http://schemas.microsoft.com/office/drawing/2014/main" id="{DC114935-8A89-B2A1-C25D-176CDCD822F0}"/>
            </a:ext>
          </a:extLst>
        </cdr:cNvPr>
        <cdr:cNvSpPr txBox="1"/>
      </cdr:nvSpPr>
      <cdr:spPr>
        <a:xfrm xmlns:a="http://schemas.openxmlformats.org/drawingml/2006/main">
          <a:off x="9358041" y="2923899"/>
          <a:ext cx="1448789" cy="38001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b="1" dirty="0"/>
            <a:t>Province A</a:t>
          </a:r>
        </a:p>
      </cdr:txBody>
    </cdr:sp>
  </cdr:relSizeAnchor>
  <cdr:relSizeAnchor xmlns:cdr="http://schemas.openxmlformats.org/drawingml/2006/chartDrawing">
    <cdr:from>
      <cdr:x>0.84321</cdr:x>
      <cdr:y>0.61563</cdr:y>
    </cdr:from>
    <cdr:to>
      <cdr:x>0.97376</cdr:x>
      <cdr:y>0.6874</cdr:y>
    </cdr:to>
    <cdr:sp macro="" textlink="">
      <cdr:nvSpPr>
        <cdr:cNvPr id="7" name="TextBox 1">
          <a:extLst xmlns:a="http://schemas.openxmlformats.org/drawingml/2006/main">
            <a:ext uri="{FF2B5EF4-FFF2-40B4-BE49-F238E27FC236}">
              <a16:creationId xmlns:a16="http://schemas.microsoft.com/office/drawing/2014/main" id="{F50622AE-DC0B-466A-8C9E-2EA2F4B8717E}"/>
            </a:ext>
          </a:extLst>
        </cdr:cNvPr>
        <cdr:cNvSpPr txBox="1"/>
      </cdr:nvSpPr>
      <cdr:spPr>
        <a:xfrm xmlns:a="http://schemas.openxmlformats.org/drawingml/2006/main">
          <a:off x="9358041" y="3259707"/>
          <a:ext cx="1448789" cy="38001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b="1" dirty="0">
              <a:solidFill>
                <a:srgbClr val="6699FF"/>
              </a:solidFill>
            </a:rPr>
            <a:t>Province G</a:t>
          </a:r>
        </a:p>
      </cdr:txBody>
    </cdr:sp>
  </cdr:relSizeAnchor>
  <cdr:relSizeAnchor xmlns:cdr="http://schemas.openxmlformats.org/drawingml/2006/chartDrawing">
    <cdr:from>
      <cdr:x>0.84321</cdr:x>
      <cdr:y>0.67232</cdr:y>
    </cdr:from>
    <cdr:to>
      <cdr:x>0.97376</cdr:x>
      <cdr:y>0.74409</cdr:y>
    </cdr:to>
    <cdr:sp macro="" textlink="">
      <cdr:nvSpPr>
        <cdr:cNvPr id="8" name="TextBox 1">
          <a:extLst xmlns:a="http://schemas.openxmlformats.org/drawingml/2006/main">
            <a:ext uri="{FF2B5EF4-FFF2-40B4-BE49-F238E27FC236}">
              <a16:creationId xmlns:a16="http://schemas.microsoft.com/office/drawing/2014/main" id="{71434771-9375-6D99-9CF1-D36D278C8550}"/>
            </a:ext>
          </a:extLst>
        </cdr:cNvPr>
        <cdr:cNvSpPr txBox="1"/>
      </cdr:nvSpPr>
      <cdr:spPr>
        <a:xfrm xmlns:a="http://schemas.openxmlformats.org/drawingml/2006/main">
          <a:off x="9358041" y="3559889"/>
          <a:ext cx="1448789" cy="38001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b="1" dirty="0">
              <a:solidFill>
                <a:srgbClr val="3C16FA"/>
              </a:solidFill>
            </a:rPr>
            <a:t>Province E</a:t>
          </a:r>
        </a:p>
      </cdr:txBody>
    </cdr:sp>
  </cdr:relSizeAnchor>
</c:userShapes>
</file>

<file path=ppt/drawings/drawing2.xml><?xml version="1.0" encoding="utf-8"?>
<c:userShapes xmlns:c="http://schemas.openxmlformats.org/drawingml/2006/chart">
  <cdr:relSizeAnchor xmlns:cdr="http://schemas.openxmlformats.org/drawingml/2006/chartDrawing">
    <cdr:from>
      <cdr:x>0.84321</cdr:x>
      <cdr:y>0.06701</cdr:y>
    </cdr:from>
    <cdr:to>
      <cdr:x>0.97376</cdr:x>
      <cdr:y>0.13878</cdr:y>
    </cdr:to>
    <cdr:sp macro="" textlink="">
      <cdr:nvSpPr>
        <cdr:cNvPr id="2" name="TextBox 1">
          <a:extLst xmlns:a="http://schemas.openxmlformats.org/drawingml/2006/main">
            <a:ext uri="{FF2B5EF4-FFF2-40B4-BE49-F238E27FC236}">
              <a16:creationId xmlns:a16="http://schemas.microsoft.com/office/drawing/2014/main" id="{0214A2E1-E618-E3ED-F862-1879E4783A8D}"/>
            </a:ext>
          </a:extLst>
        </cdr:cNvPr>
        <cdr:cNvSpPr txBox="1"/>
      </cdr:nvSpPr>
      <cdr:spPr>
        <a:xfrm xmlns:a="http://schemas.openxmlformats.org/drawingml/2006/main">
          <a:off x="9358041" y="354802"/>
          <a:ext cx="1448789" cy="38001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600" b="1" dirty="0">
              <a:solidFill>
                <a:srgbClr val="FF0000"/>
              </a:solidFill>
            </a:rPr>
            <a:t>Province B</a:t>
          </a:r>
        </a:p>
      </cdr:txBody>
    </cdr:sp>
  </cdr:relSizeAnchor>
  <cdr:relSizeAnchor xmlns:cdr="http://schemas.openxmlformats.org/drawingml/2006/chartDrawing">
    <cdr:from>
      <cdr:x>0.84321</cdr:x>
      <cdr:y>0.28742</cdr:y>
    </cdr:from>
    <cdr:to>
      <cdr:x>0.97376</cdr:x>
      <cdr:y>0.35919</cdr:y>
    </cdr:to>
    <cdr:sp macro="" textlink="">
      <cdr:nvSpPr>
        <cdr:cNvPr id="3" name="TextBox 1">
          <a:extLst xmlns:a="http://schemas.openxmlformats.org/drawingml/2006/main">
            <a:ext uri="{FF2B5EF4-FFF2-40B4-BE49-F238E27FC236}">
              <a16:creationId xmlns:a16="http://schemas.microsoft.com/office/drawing/2014/main" id="{D9D22953-D833-A4BF-49B1-1736473D9428}"/>
            </a:ext>
          </a:extLst>
        </cdr:cNvPr>
        <cdr:cNvSpPr txBox="1"/>
      </cdr:nvSpPr>
      <cdr:spPr>
        <a:xfrm xmlns:a="http://schemas.openxmlformats.org/drawingml/2006/main">
          <a:off x="9358041" y="1521883"/>
          <a:ext cx="1448789" cy="38001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b="1" dirty="0">
              <a:solidFill>
                <a:srgbClr val="7030A0"/>
              </a:solidFill>
            </a:rPr>
            <a:t>Province D</a:t>
          </a:r>
        </a:p>
      </cdr:txBody>
    </cdr:sp>
  </cdr:relSizeAnchor>
  <cdr:relSizeAnchor xmlns:cdr="http://schemas.openxmlformats.org/drawingml/2006/chartDrawing">
    <cdr:from>
      <cdr:x>0.84321</cdr:x>
      <cdr:y>0.40018</cdr:y>
    </cdr:from>
    <cdr:to>
      <cdr:x>0.97376</cdr:x>
      <cdr:y>0.47195</cdr:y>
    </cdr:to>
    <cdr:sp macro="" textlink="">
      <cdr:nvSpPr>
        <cdr:cNvPr id="4" name="TextBox 1">
          <a:extLst xmlns:a="http://schemas.openxmlformats.org/drawingml/2006/main">
            <a:ext uri="{FF2B5EF4-FFF2-40B4-BE49-F238E27FC236}">
              <a16:creationId xmlns:a16="http://schemas.microsoft.com/office/drawing/2014/main" id="{8B6E6E26-E4F2-08E7-B695-8AE74E64C2FA}"/>
            </a:ext>
          </a:extLst>
        </cdr:cNvPr>
        <cdr:cNvSpPr txBox="1"/>
      </cdr:nvSpPr>
      <cdr:spPr>
        <a:xfrm xmlns:a="http://schemas.openxmlformats.org/drawingml/2006/main">
          <a:off x="9358041" y="2118948"/>
          <a:ext cx="1448789" cy="38001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b="1" dirty="0">
              <a:solidFill>
                <a:srgbClr val="00953A"/>
              </a:solidFill>
            </a:rPr>
            <a:t>Province C</a:t>
          </a:r>
        </a:p>
      </cdr:txBody>
    </cdr:sp>
  </cdr:relSizeAnchor>
  <cdr:relSizeAnchor xmlns:cdr="http://schemas.openxmlformats.org/drawingml/2006/chartDrawing">
    <cdr:from>
      <cdr:x>0.84321</cdr:x>
      <cdr:y>0.46412</cdr:y>
    </cdr:from>
    <cdr:to>
      <cdr:x>0.97376</cdr:x>
      <cdr:y>0.53588</cdr:y>
    </cdr:to>
    <cdr:sp macro="" textlink="">
      <cdr:nvSpPr>
        <cdr:cNvPr id="5" name="TextBox 1">
          <a:extLst xmlns:a="http://schemas.openxmlformats.org/drawingml/2006/main">
            <a:ext uri="{FF2B5EF4-FFF2-40B4-BE49-F238E27FC236}">
              <a16:creationId xmlns:a16="http://schemas.microsoft.com/office/drawing/2014/main" id="{95098E36-E5DE-11B3-B488-D9D0D7A98A97}"/>
            </a:ext>
          </a:extLst>
        </cdr:cNvPr>
        <cdr:cNvSpPr txBox="1"/>
      </cdr:nvSpPr>
      <cdr:spPr>
        <a:xfrm xmlns:a="http://schemas.openxmlformats.org/drawingml/2006/main">
          <a:off x="9358041" y="2457463"/>
          <a:ext cx="1448789" cy="38001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b="1" dirty="0">
              <a:solidFill>
                <a:srgbClr val="C00000"/>
              </a:solidFill>
            </a:rPr>
            <a:t>Province F</a:t>
          </a:r>
        </a:p>
      </cdr:txBody>
    </cdr:sp>
  </cdr:relSizeAnchor>
  <cdr:relSizeAnchor xmlns:cdr="http://schemas.openxmlformats.org/drawingml/2006/chartDrawing">
    <cdr:from>
      <cdr:x>0.84321</cdr:x>
      <cdr:y>0.55221</cdr:y>
    </cdr:from>
    <cdr:to>
      <cdr:x>0.97376</cdr:x>
      <cdr:y>0.62398</cdr:y>
    </cdr:to>
    <cdr:sp macro="" textlink="">
      <cdr:nvSpPr>
        <cdr:cNvPr id="6" name="TextBox 1">
          <a:extLst xmlns:a="http://schemas.openxmlformats.org/drawingml/2006/main">
            <a:ext uri="{FF2B5EF4-FFF2-40B4-BE49-F238E27FC236}">
              <a16:creationId xmlns:a16="http://schemas.microsoft.com/office/drawing/2014/main" id="{DC114935-8A89-B2A1-C25D-176CDCD822F0}"/>
            </a:ext>
          </a:extLst>
        </cdr:cNvPr>
        <cdr:cNvSpPr txBox="1"/>
      </cdr:nvSpPr>
      <cdr:spPr>
        <a:xfrm xmlns:a="http://schemas.openxmlformats.org/drawingml/2006/main">
          <a:off x="9358041" y="2923899"/>
          <a:ext cx="1448789" cy="38001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b="1" dirty="0"/>
            <a:t>Province A</a:t>
          </a:r>
        </a:p>
      </cdr:txBody>
    </cdr:sp>
  </cdr:relSizeAnchor>
  <cdr:relSizeAnchor xmlns:cdr="http://schemas.openxmlformats.org/drawingml/2006/chartDrawing">
    <cdr:from>
      <cdr:x>0.84321</cdr:x>
      <cdr:y>0.61563</cdr:y>
    </cdr:from>
    <cdr:to>
      <cdr:x>0.97376</cdr:x>
      <cdr:y>0.6874</cdr:y>
    </cdr:to>
    <cdr:sp macro="" textlink="">
      <cdr:nvSpPr>
        <cdr:cNvPr id="7" name="TextBox 1">
          <a:extLst xmlns:a="http://schemas.openxmlformats.org/drawingml/2006/main">
            <a:ext uri="{FF2B5EF4-FFF2-40B4-BE49-F238E27FC236}">
              <a16:creationId xmlns:a16="http://schemas.microsoft.com/office/drawing/2014/main" id="{F50622AE-DC0B-466A-8C9E-2EA2F4B8717E}"/>
            </a:ext>
          </a:extLst>
        </cdr:cNvPr>
        <cdr:cNvSpPr txBox="1"/>
      </cdr:nvSpPr>
      <cdr:spPr>
        <a:xfrm xmlns:a="http://schemas.openxmlformats.org/drawingml/2006/main">
          <a:off x="9358041" y="3259707"/>
          <a:ext cx="1448789" cy="38001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b="1" dirty="0">
              <a:solidFill>
                <a:srgbClr val="6699FF"/>
              </a:solidFill>
            </a:rPr>
            <a:t>Province G</a:t>
          </a:r>
        </a:p>
      </cdr:txBody>
    </cdr:sp>
  </cdr:relSizeAnchor>
  <cdr:relSizeAnchor xmlns:cdr="http://schemas.openxmlformats.org/drawingml/2006/chartDrawing">
    <cdr:from>
      <cdr:x>0.84321</cdr:x>
      <cdr:y>0.67232</cdr:y>
    </cdr:from>
    <cdr:to>
      <cdr:x>0.97376</cdr:x>
      <cdr:y>0.74409</cdr:y>
    </cdr:to>
    <cdr:sp macro="" textlink="">
      <cdr:nvSpPr>
        <cdr:cNvPr id="8" name="TextBox 1">
          <a:extLst xmlns:a="http://schemas.openxmlformats.org/drawingml/2006/main">
            <a:ext uri="{FF2B5EF4-FFF2-40B4-BE49-F238E27FC236}">
              <a16:creationId xmlns:a16="http://schemas.microsoft.com/office/drawing/2014/main" id="{71434771-9375-6D99-9CF1-D36D278C8550}"/>
            </a:ext>
          </a:extLst>
        </cdr:cNvPr>
        <cdr:cNvSpPr txBox="1"/>
      </cdr:nvSpPr>
      <cdr:spPr>
        <a:xfrm xmlns:a="http://schemas.openxmlformats.org/drawingml/2006/main">
          <a:off x="9358041" y="3559889"/>
          <a:ext cx="1448789" cy="38001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b="1" dirty="0">
              <a:solidFill>
                <a:srgbClr val="3C16FA"/>
              </a:solidFill>
            </a:rPr>
            <a:t>Province E</a:t>
          </a:r>
        </a:p>
      </cdr:txBody>
    </cdr:sp>
  </cdr:relSizeAnchor>
</c:userShapes>
</file>

<file path=ppt/drawings/drawing3.xml><?xml version="1.0" encoding="utf-8"?>
<c:userShapes xmlns:c="http://schemas.openxmlformats.org/drawingml/2006/chart">
  <cdr:relSizeAnchor xmlns:cdr="http://schemas.openxmlformats.org/drawingml/2006/chartDrawing">
    <cdr:from>
      <cdr:x>0.12378</cdr:x>
      <cdr:y>0.73138</cdr:y>
    </cdr:from>
    <cdr:to>
      <cdr:x>0.95395</cdr:x>
      <cdr:y>0.87899</cdr:y>
    </cdr:to>
    <cdr:pic>
      <cdr:nvPicPr>
        <cdr:cNvPr id="3" name="chart">
          <a:extLst xmlns:a="http://schemas.openxmlformats.org/drawingml/2006/main">
            <a:ext uri="{FF2B5EF4-FFF2-40B4-BE49-F238E27FC236}">
              <a16:creationId xmlns:a16="http://schemas.microsoft.com/office/drawing/2014/main" id="{14826E57-289D-A975-AE12-A904FEFE2B13}"/>
            </a:ext>
          </a:extLst>
        </cdr:cNvPr>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1132341" y="3491801"/>
          <a:ext cx="7594102" cy="704762"/>
        </a:xfrm>
        <a:prstGeom xmlns:a="http://schemas.openxmlformats.org/drawingml/2006/main" prst="rect">
          <a:avLst/>
        </a:prstGeom>
      </cdr:spPr>
    </cdr:pic>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9026"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69" tIns="46585" rIns="93169" bIns="46585" numCol="1" anchor="t" anchorCtr="0" compatLnSpc="1">
            <a:prstTxWarp prst="textNoShape">
              <a:avLst/>
            </a:prstTxWarp>
          </a:bodyPr>
          <a:lstStyle>
            <a:lvl1pPr defTabSz="931112" eaLnBrk="1" hangingPunct="1">
              <a:lnSpc>
                <a:spcPct val="100000"/>
              </a:lnSpc>
              <a:defRPr sz="1200">
                <a:latin typeface="Arial" charset="0"/>
                <a:cs typeface="Arial" charset="0"/>
              </a:defRPr>
            </a:lvl1pPr>
          </a:lstStyle>
          <a:p>
            <a:pPr>
              <a:defRPr/>
            </a:pPr>
            <a:endParaRPr lang="en-US"/>
          </a:p>
        </p:txBody>
      </p:sp>
      <p:sp>
        <p:nvSpPr>
          <p:cNvPr id="129027"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a:effectLst/>
        </p:spPr>
        <p:txBody>
          <a:bodyPr vert="horz" wrap="square" lIns="93169" tIns="46585" rIns="93169" bIns="46585" numCol="1" anchor="t" anchorCtr="0" compatLnSpc="1">
            <a:prstTxWarp prst="textNoShape">
              <a:avLst/>
            </a:prstTxWarp>
          </a:bodyPr>
          <a:lstStyle>
            <a:lvl1pPr algn="r" defTabSz="931112" eaLnBrk="1" hangingPunct="1">
              <a:lnSpc>
                <a:spcPct val="100000"/>
              </a:lnSpc>
              <a:defRPr sz="1200">
                <a:latin typeface="Arial" charset="0"/>
                <a:cs typeface="Arial" charset="0"/>
              </a:defRPr>
            </a:lvl1pPr>
          </a:lstStyle>
          <a:p>
            <a:pPr>
              <a:defRPr/>
            </a:pPr>
            <a:r>
              <a:rPr lang="en-US"/>
              <a:t>2/28/2020</a:t>
            </a:r>
          </a:p>
        </p:txBody>
      </p:sp>
      <p:sp>
        <p:nvSpPr>
          <p:cNvPr id="129028" name="Rectangle 4"/>
          <p:cNvSpPr>
            <a:spLocks noGrp="1" noChangeArrowheads="1"/>
          </p:cNvSpPr>
          <p:nvPr>
            <p:ph type="ftr" sz="quarter" idx="2"/>
          </p:nvPr>
        </p:nvSpPr>
        <p:spPr bwMode="auto">
          <a:xfrm>
            <a:off x="0" y="8829675"/>
            <a:ext cx="5334000" cy="465138"/>
          </a:xfrm>
          <a:prstGeom prst="rect">
            <a:avLst/>
          </a:prstGeom>
          <a:noFill/>
          <a:ln w="9525">
            <a:noFill/>
            <a:miter lim="800000"/>
            <a:headEnd/>
            <a:tailEnd/>
          </a:ln>
          <a:effectLst/>
        </p:spPr>
        <p:txBody>
          <a:bodyPr vert="horz" wrap="square" lIns="93169" tIns="46585" rIns="93169" bIns="46585" numCol="1" anchor="b" anchorCtr="0" compatLnSpc="1">
            <a:prstTxWarp prst="textNoShape">
              <a:avLst/>
            </a:prstTxWarp>
          </a:bodyPr>
          <a:lstStyle>
            <a:lvl1pPr defTabSz="931112" eaLnBrk="1" hangingPunct="1">
              <a:lnSpc>
                <a:spcPct val="100000"/>
              </a:lnSpc>
              <a:defRPr sz="1200">
                <a:latin typeface="Arial" charset="0"/>
                <a:cs typeface="Arial" charset="0"/>
              </a:defRPr>
            </a:lvl1pPr>
          </a:lstStyle>
          <a:p>
            <a:pPr>
              <a:defRPr/>
            </a:pPr>
            <a:r>
              <a:rPr lang="en-US" altLang="en-US"/>
              <a:t>FETPF2.0_f06_</a:t>
            </a:r>
            <a:r>
              <a:rPr lang="en-US"/>
              <a:t>Display</a:t>
            </a:r>
            <a:r>
              <a:rPr lang="en-US" altLang="en-US"/>
              <a:t>_PPT_2020-02.pptx</a:t>
            </a:r>
            <a:endParaRPr lang="en-US"/>
          </a:p>
        </p:txBody>
      </p:sp>
      <p:sp>
        <p:nvSpPr>
          <p:cNvPr id="129029" name="Rectangle 5"/>
          <p:cNvSpPr>
            <a:spLocks noGrp="1" noChangeArrowheads="1"/>
          </p:cNvSpPr>
          <p:nvPr>
            <p:ph type="sldNum" sz="quarter" idx="3"/>
          </p:nvPr>
        </p:nvSpPr>
        <p:spPr bwMode="auto">
          <a:xfrm>
            <a:off x="5715000" y="8829675"/>
            <a:ext cx="1293813" cy="465138"/>
          </a:xfrm>
          <a:prstGeom prst="rect">
            <a:avLst/>
          </a:prstGeom>
          <a:noFill/>
          <a:ln w="9525">
            <a:noFill/>
            <a:miter lim="800000"/>
            <a:headEnd/>
            <a:tailEnd/>
          </a:ln>
          <a:effectLst/>
        </p:spPr>
        <p:txBody>
          <a:bodyPr vert="horz" wrap="square" lIns="93169" tIns="46585" rIns="93169" bIns="46585" numCol="1" anchor="b" anchorCtr="0" compatLnSpc="1">
            <a:prstTxWarp prst="textNoShape">
              <a:avLst/>
            </a:prstTxWarp>
          </a:bodyPr>
          <a:lstStyle>
            <a:lvl1pPr algn="r" defTabSz="930275" eaLnBrk="1" hangingPunct="1">
              <a:lnSpc>
                <a:spcPct val="100000"/>
              </a:lnSpc>
              <a:defRPr sz="1200">
                <a:latin typeface="Arial" panose="020B0604020202020204" pitchFamily="34" charset="0"/>
              </a:defRPr>
            </a:lvl1pPr>
          </a:lstStyle>
          <a:p>
            <a:pPr>
              <a:defRPr/>
            </a:pPr>
            <a:fld id="{1E284C8D-8C70-4E28-9F82-97EE1B23B9F4}" type="slidenum">
              <a:rPr lang="en-US" altLang="en-US"/>
              <a:pPr>
                <a:defRPr/>
              </a:pPr>
              <a:t>‹#›</a:t>
            </a:fld>
            <a:endParaRPr lang="en-US" altLang="en-US"/>
          </a:p>
        </p:txBody>
      </p:sp>
    </p:spTree>
    <p:extLst>
      <p:ext uri="{BB962C8B-B14F-4D97-AF65-F5344CB8AC3E}">
        <p14:creationId xmlns:p14="http://schemas.microsoft.com/office/powerpoint/2010/main" val="41361927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69" tIns="46585" rIns="93169" bIns="46585" numCol="1" anchor="t" anchorCtr="0" compatLnSpc="1">
            <a:prstTxWarp prst="textNoShape">
              <a:avLst/>
            </a:prstTxWarp>
          </a:bodyPr>
          <a:lstStyle>
            <a:lvl1pPr defTabSz="931112" eaLnBrk="1" hangingPunct="1">
              <a:lnSpc>
                <a:spcPct val="100000"/>
              </a:lnSpc>
              <a:defRPr sz="1200">
                <a:latin typeface="Arial" charset="0"/>
                <a:cs typeface="Arial" charset="0"/>
              </a:defRPr>
            </a:lvl1pPr>
          </a:lstStyle>
          <a:p>
            <a:pPr>
              <a:defRPr/>
            </a:pPr>
            <a:endParaRPr lang="en-US"/>
          </a:p>
        </p:txBody>
      </p:sp>
      <p:sp>
        <p:nvSpPr>
          <p:cNvPr id="26627"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3169" tIns="46585" rIns="93169" bIns="46585" numCol="1" anchor="t" anchorCtr="0" compatLnSpc="1">
            <a:prstTxWarp prst="textNoShape">
              <a:avLst/>
            </a:prstTxWarp>
          </a:bodyPr>
          <a:lstStyle>
            <a:lvl1pPr algn="r" defTabSz="931112" eaLnBrk="1" hangingPunct="1">
              <a:lnSpc>
                <a:spcPct val="100000"/>
              </a:lnSpc>
              <a:defRPr sz="1200">
                <a:latin typeface="Arial" charset="0"/>
                <a:cs typeface="Arial" charset="0"/>
              </a:defRPr>
            </a:lvl1pPr>
          </a:lstStyle>
          <a:p>
            <a:pPr>
              <a:defRPr/>
            </a:pPr>
            <a:endParaRPr lang="en-US"/>
          </a:p>
        </p:txBody>
      </p:sp>
      <p:sp>
        <p:nvSpPr>
          <p:cNvPr id="18436" name="Rectangle 4"/>
          <p:cNvSpPr>
            <a:spLocks noGrp="1" noRot="1" noChangeAspect="1" noChangeArrowheads="1" noTextEdit="1"/>
          </p:cNvSpPr>
          <p:nvPr>
            <p:ph type="sldImg" idx="2"/>
          </p:nvPr>
        </p:nvSpPr>
        <p:spPr bwMode="auto">
          <a:xfrm>
            <a:off x="409575" y="698500"/>
            <a:ext cx="6192838" cy="3484563"/>
          </a:xfrm>
          <a:prstGeom prst="rect">
            <a:avLst/>
          </a:prstGeom>
          <a:noFill/>
          <a:ln w="9525">
            <a:solidFill>
              <a:srgbClr val="000000"/>
            </a:solidFill>
            <a:miter lim="800000"/>
            <a:headEnd/>
            <a:tailEnd/>
          </a:ln>
          <a:extLst>
            <a:ext uri="{909E8E84-426E-40dd-AFC4-6F175D3DCCD1}">
              <a14:hiddenFill xmlns:p14="http://schemas.microsoft.com/office/powerpoint/2010/main" xmlns:a14="http://schemas.microsoft.com/office/drawing/2010/main" xmlns="">
                <a:solidFill>
                  <a:srgbClr val="FFFFFF"/>
                </a:solidFill>
              </a14:hiddenFill>
            </a:ext>
          </a:extLst>
        </p:spPr>
      </p:sp>
      <p:sp>
        <p:nvSpPr>
          <p:cNvPr id="26629" name="Rectangle 5"/>
          <p:cNvSpPr>
            <a:spLocks noGrp="1" noChangeArrowheads="1"/>
          </p:cNvSpPr>
          <p:nvPr>
            <p:ph type="body" sz="quarter" idx="3"/>
          </p:nvPr>
        </p:nvSpPr>
        <p:spPr bwMode="auto">
          <a:xfrm>
            <a:off x="701675" y="4416425"/>
            <a:ext cx="5607050" cy="4181475"/>
          </a:xfrm>
          <a:prstGeom prst="rect">
            <a:avLst/>
          </a:prstGeom>
          <a:noFill/>
          <a:ln w="9525">
            <a:noFill/>
            <a:miter lim="800000"/>
            <a:headEnd/>
            <a:tailEnd/>
          </a:ln>
          <a:effectLst/>
        </p:spPr>
        <p:txBody>
          <a:bodyPr vert="horz" wrap="square" lIns="93169" tIns="46585" rIns="93169" bIns="46585" numCol="1" anchor="t" anchorCtr="0" compatLnSpc="1">
            <a:prstTxWarp prst="textNoShape">
              <a:avLst/>
            </a:prstTxWarp>
          </a:bodyPr>
          <a:lstStyle/>
          <a:p>
            <a:pPr lvl="0"/>
            <a:r>
              <a:rPr lang="en-US" noProof="0"/>
              <a:t>Cliquez sur pour modifier les styles du texte principal</a:t>
            </a:r>
          </a:p>
          <a:p>
            <a:pPr lvl="1"/>
            <a:r>
              <a:rPr lang="en-US" noProof="0"/>
              <a:t>Deuxième niveau</a:t>
            </a:r>
          </a:p>
          <a:p>
            <a:pPr lvl="2"/>
            <a:r>
              <a:rPr lang="en-US" noProof="0"/>
              <a:t>Troisième niveau</a:t>
            </a:r>
          </a:p>
          <a:p>
            <a:pPr lvl="3"/>
            <a:r>
              <a:rPr lang="en-US" noProof="0"/>
              <a:t>Quatrième niveau</a:t>
            </a:r>
          </a:p>
          <a:p>
            <a:pPr lvl="4"/>
            <a:r>
              <a:rPr lang="en-US" noProof="0"/>
              <a:t>Cinquième niveau</a:t>
            </a:r>
          </a:p>
        </p:txBody>
      </p:sp>
      <p:sp>
        <p:nvSpPr>
          <p:cNvPr id="26630"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3169" tIns="46585" rIns="93169" bIns="46585" numCol="1" anchor="b" anchorCtr="0" compatLnSpc="1">
            <a:prstTxWarp prst="textNoShape">
              <a:avLst/>
            </a:prstTxWarp>
          </a:bodyPr>
          <a:lstStyle>
            <a:lvl1pPr defTabSz="931112" eaLnBrk="1" hangingPunct="1">
              <a:lnSpc>
                <a:spcPct val="100000"/>
              </a:lnSpc>
              <a:defRPr sz="1200">
                <a:latin typeface="Arial" charset="0"/>
                <a:cs typeface="Arial" charset="0"/>
              </a:defRPr>
            </a:lvl1pPr>
          </a:lstStyle>
          <a:p>
            <a:pPr>
              <a:defRPr/>
            </a:pPr>
            <a:endParaRPr lang="en-US"/>
          </a:p>
        </p:txBody>
      </p:sp>
      <p:sp>
        <p:nvSpPr>
          <p:cNvPr id="26631"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3169" tIns="46585" rIns="93169" bIns="46585" numCol="1" anchor="b" anchorCtr="0" compatLnSpc="1">
            <a:prstTxWarp prst="textNoShape">
              <a:avLst/>
            </a:prstTxWarp>
          </a:bodyPr>
          <a:lstStyle>
            <a:lvl1pPr algn="r" defTabSz="930275" eaLnBrk="1" hangingPunct="1">
              <a:lnSpc>
                <a:spcPct val="100000"/>
              </a:lnSpc>
              <a:defRPr sz="1200">
                <a:latin typeface="Arial" panose="020B0604020202020204" pitchFamily="34" charset="0"/>
              </a:defRPr>
            </a:lvl1pPr>
          </a:lstStyle>
          <a:p>
            <a:pPr>
              <a:defRPr/>
            </a:pPr>
            <a:fld id="{F5F56037-6788-433A-A7B1-BC071E3268D5}" type="slidenum">
              <a:rPr lang="en-US" altLang="en-US"/>
              <a:t>‹#›</a:t>
            </a:fld>
            <a:endParaRPr lang="en-US" altLang="en-US"/>
          </a:p>
        </p:txBody>
      </p:sp>
    </p:spTree>
    <p:extLst>
      <p:ext uri="{BB962C8B-B14F-4D97-AF65-F5344CB8AC3E}">
        <p14:creationId xmlns:p14="http://schemas.microsoft.com/office/powerpoint/2010/main" val="11938324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8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8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8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8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8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xfrm>
            <a:off x="409575" y="698500"/>
            <a:ext cx="6192838" cy="3484563"/>
          </a:xfrm>
          <a:ln/>
        </p:spPr>
      </p:sp>
      <p:sp>
        <p:nvSpPr>
          <p:cNvPr id="2150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tLang="en-US" sz="1200" dirty="0">
              <a:latin typeface="Arial" panose="020B0604020202020204" pitchFamily="34" charset="0"/>
              <a:cs typeface="Arial" panose="020B0604020202020204" pitchFamily="34" charset="0"/>
            </a:endParaRPr>
          </a:p>
        </p:txBody>
      </p:sp>
      <p:sp>
        <p:nvSpPr>
          <p:cNvPr id="21508"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30275">
              <a:defRPr>
                <a:solidFill>
                  <a:schemeClr val="tx1"/>
                </a:solidFill>
                <a:latin typeface="Courier New" panose="02070309020205020404" pitchFamily="49" charset="0"/>
                <a:cs typeface="Arial" panose="020B0604020202020204" pitchFamily="34" charset="0"/>
              </a:defRPr>
            </a:lvl1pPr>
            <a:lvl2pPr marL="742950" indent="-285750" defTabSz="930275">
              <a:defRPr>
                <a:solidFill>
                  <a:schemeClr val="tx1"/>
                </a:solidFill>
                <a:latin typeface="Courier New" panose="02070309020205020404" pitchFamily="49" charset="0"/>
                <a:cs typeface="Arial" panose="020B0604020202020204" pitchFamily="34" charset="0"/>
              </a:defRPr>
            </a:lvl2pPr>
            <a:lvl3pPr marL="1143000" indent="-228600" defTabSz="930275">
              <a:defRPr>
                <a:solidFill>
                  <a:schemeClr val="tx1"/>
                </a:solidFill>
                <a:latin typeface="Courier New" panose="02070309020205020404" pitchFamily="49" charset="0"/>
                <a:cs typeface="Arial" panose="020B0604020202020204" pitchFamily="34" charset="0"/>
              </a:defRPr>
            </a:lvl3pPr>
            <a:lvl4pPr marL="1600200" indent="-228600" defTabSz="930275">
              <a:defRPr>
                <a:solidFill>
                  <a:schemeClr val="tx1"/>
                </a:solidFill>
                <a:latin typeface="Courier New" panose="02070309020205020404" pitchFamily="49" charset="0"/>
                <a:cs typeface="Arial" panose="020B0604020202020204" pitchFamily="34" charset="0"/>
              </a:defRPr>
            </a:lvl4pPr>
            <a:lvl5pPr marL="2057400" indent="-228600" defTabSz="930275">
              <a:defRPr>
                <a:solidFill>
                  <a:schemeClr val="tx1"/>
                </a:solidFill>
                <a:latin typeface="Courier New" panose="02070309020205020404" pitchFamily="49" charset="0"/>
                <a:cs typeface="Arial" panose="020B0604020202020204" pitchFamily="34" charset="0"/>
              </a:defRPr>
            </a:lvl5pPr>
            <a:lvl6pPr marL="2514600" indent="-228600" defTabSz="930275" eaLnBrk="0" fontAlgn="base" hangingPunct="0">
              <a:spcBef>
                <a:spcPct val="0"/>
              </a:spcBef>
              <a:spcAft>
                <a:spcPct val="0"/>
              </a:spcAft>
              <a:defRPr>
                <a:solidFill>
                  <a:schemeClr val="tx1"/>
                </a:solidFill>
                <a:latin typeface="Courier New" panose="02070309020205020404" pitchFamily="49" charset="0"/>
                <a:cs typeface="Arial" panose="020B0604020202020204" pitchFamily="34" charset="0"/>
              </a:defRPr>
            </a:lvl6pPr>
            <a:lvl7pPr marL="2971800" indent="-228600" defTabSz="930275" eaLnBrk="0" fontAlgn="base" hangingPunct="0">
              <a:spcBef>
                <a:spcPct val="0"/>
              </a:spcBef>
              <a:spcAft>
                <a:spcPct val="0"/>
              </a:spcAft>
              <a:defRPr>
                <a:solidFill>
                  <a:schemeClr val="tx1"/>
                </a:solidFill>
                <a:latin typeface="Courier New" panose="02070309020205020404" pitchFamily="49" charset="0"/>
                <a:cs typeface="Arial" panose="020B0604020202020204" pitchFamily="34" charset="0"/>
              </a:defRPr>
            </a:lvl7pPr>
            <a:lvl8pPr marL="3429000" indent="-228600" defTabSz="930275" eaLnBrk="0" fontAlgn="base" hangingPunct="0">
              <a:spcBef>
                <a:spcPct val="0"/>
              </a:spcBef>
              <a:spcAft>
                <a:spcPct val="0"/>
              </a:spcAft>
              <a:defRPr>
                <a:solidFill>
                  <a:schemeClr val="tx1"/>
                </a:solidFill>
                <a:latin typeface="Courier New" panose="02070309020205020404" pitchFamily="49" charset="0"/>
                <a:cs typeface="Arial" panose="020B0604020202020204" pitchFamily="34" charset="0"/>
              </a:defRPr>
            </a:lvl8pPr>
            <a:lvl9pPr marL="3886200" indent="-228600" defTabSz="930275" eaLnBrk="0" fontAlgn="base" hangingPunct="0">
              <a:spcBef>
                <a:spcPct val="0"/>
              </a:spcBef>
              <a:spcAft>
                <a:spcPct val="0"/>
              </a:spcAft>
              <a:defRPr>
                <a:solidFill>
                  <a:schemeClr val="tx1"/>
                </a:solidFill>
                <a:latin typeface="Courier New" panose="02070309020205020404" pitchFamily="49" charset="0"/>
                <a:cs typeface="Arial" panose="020B0604020202020204" pitchFamily="34" charset="0"/>
              </a:defRPr>
            </a:lvl9pPr>
          </a:lstStyle>
          <a:p>
            <a:fld id="{FE5D068E-CE07-488E-B00C-E6F3A5D4959C}" type="slidenum">
              <a:rPr lang="en-US" altLang="en-US" smtClean="0">
                <a:latin typeface="Arial" panose="020B0604020202020204" pitchFamily="34" charset="0"/>
              </a:rPr>
              <a:t>1</a:t>
            </a:fld>
            <a:endParaRPr lang="en-US" altLang="en-US">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1" dirty="0"/>
              <a:t>Notes de l'instructeur :</a:t>
            </a:r>
          </a:p>
          <a:p>
            <a:pPr marL="0" indent="0">
              <a:buClr>
                <a:schemeClr val="tx1"/>
              </a:buClr>
              <a:buNone/>
            </a:pPr>
            <a:endParaRPr lang="fr-FR" sz="1200" b="1" i="1" dirty="0"/>
          </a:p>
          <a:p>
            <a:pPr marL="171450" marR="0" lvl="0" indent="-171450" algn="l" defTabSz="914400" rtl="0" eaLnBrk="0" fontAlgn="base" latinLnBrk="0" hangingPunct="0">
              <a:lnSpc>
                <a:spcPct val="100000"/>
              </a:lnSpc>
              <a:spcBef>
                <a:spcPct val="30000"/>
              </a:spcBef>
              <a:spcAft>
                <a:spcPct val="0"/>
              </a:spcAft>
              <a:buClr>
                <a:schemeClr val="tx1"/>
              </a:buClr>
              <a:buSzTx/>
              <a:buFont typeface="Wingdings" panose="05000000000000000000" pitchFamily="2" charset="2"/>
              <a:buChar char="v"/>
              <a:tabLst/>
              <a:defRPr/>
            </a:pPr>
            <a:r>
              <a:rPr lang="fr-FR" sz="1200" b="1" i="1" dirty="0"/>
              <a:t>Cette diapositive répond à la question « b » de la diapositive 8 (c.-à-d., </a:t>
            </a:r>
            <a:r>
              <a:rPr lang="fr-FR" sz="1200" b="1" i="1" dirty="0">
                <a:solidFill>
                  <a:srgbClr val="000000"/>
                </a:solidFill>
                <a:effectLst/>
                <a:latin typeface="Arial" panose="020B0604020202020204" pitchFamily="34" charset="0"/>
              </a:rPr>
              <a:t>Pourquoi surveiller les populations animales et partager ces données de surveillance avec le secteur de la santé humaine ? </a:t>
            </a:r>
          </a:p>
          <a:p>
            <a:pPr marL="171450" marR="0" lvl="0" indent="-171450" algn="l" defTabSz="914400" rtl="0" eaLnBrk="0" fontAlgn="base" latinLnBrk="0" hangingPunct="0">
              <a:lnSpc>
                <a:spcPct val="100000"/>
              </a:lnSpc>
              <a:spcBef>
                <a:spcPct val="30000"/>
              </a:spcBef>
              <a:spcAft>
                <a:spcPct val="0"/>
              </a:spcAft>
              <a:buClr>
                <a:schemeClr val="tx1"/>
              </a:buClr>
              <a:buSzTx/>
              <a:buFont typeface="Wingdings" panose="05000000000000000000" pitchFamily="2" charset="2"/>
              <a:buChar char="v"/>
              <a:tabLst/>
              <a:defRPr/>
            </a:pPr>
            <a:endParaRPr lang="fr-FR" sz="1200" b="1" i="1" dirty="0">
              <a:solidFill>
                <a:srgbClr val="000000"/>
              </a:solidFill>
              <a:effectLst/>
              <a:latin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
                <a:schemeClr val="tx1"/>
              </a:buClr>
              <a:buSzTx/>
              <a:buFont typeface="Wingdings" panose="05000000000000000000" pitchFamily="2" charset="2"/>
              <a:buChar char="§"/>
              <a:tabLst/>
              <a:defRPr/>
            </a:pPr>
            <a:r>
              <a:rPr lang="fr-FR" sz="1200" b="1" i="0" u="sng" dirty="0"/>
              <a:t>Remerciez</a:t>
            </a:r>
            <a:r>
              <a:rPr lang="fr-FR" sz="1200" b="1" i="0" dirty="0"/>
              <a:t> </a:t>
            </a:r>
            <a:r>
              <a:rPr lang="fr-FR" sz="1200" b="0" i="0" dirty="0"/>
              <a:t>les participants pour leurs réponses.</a:t>
            </a:r>
          </a:p>
          <a:p>
            <a:pPr marL="171450" marR="0" lvl="0" indent="-171450" algn="l" defTabSz="914400" rtl="0" eaLnBrk="0" fontAlgn="base" latinLnBrk="0" hangingPunct="0">
              <a:lnSpc>
                <a:spcPct val="100000"/>
              </a:lnSpc>
              <a:spcBef>
                <a:spcPct val="30000"/>
              </a:spcBef>
              <a:spcAft>
                <a:spcPct val="0"/>
              </a:spcAft>
              <a:buClr>
                <a:schemeClr val="tx1"/>
              </a:buClr>
              <a:buSzTx/>
              <a:buFont typeface="Wingdings" panose="05000000000000000000" pitchFamily="2" charset="2"/>
              <a:buChar char="§"/>
              <a:tabLst/>
              <a:defRPr/>
            </a:pPr>
            <a:endParaRPr kumimoji="0" lang="fr-FR" sz="1200" b="1" i="1"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charset="0"/>
            </a:endParaRPr>
          </a:p>
          <a:p>
            <a:pPr marL="171450" marR="0" lvl="0" indent="-171450" algn="l" defTabSz="914400" rtl="0" eaLnBrk="0" fontAlgn="base" latinLnBrk="0" hangingPunct="0">
              <a:lnSpc>
                <a:spcPct val="100000"/>
              </a:lnSpc>
              <a:spcBef>
                <a:spcPct val="30000"/>
              </a:spcBef>
              <a:spcAft>
                <a:spcPct val="0"/>
              </a:spcAft>
              <a:buClr>
                <a:schemeClr val="tx1"/>
              </a:buClr>
              <a:buSzTx/>
              <a:buFont typeface="Wingdings" panose="05000000000000000000" pitchFamily="2" charset="2"/>
              <a:buChar char="§"/>
              <a:tabLst/>
              <a:defRPr/>
            </a:pPr>
            <a:r>
              <a:rPr kumimoji="0" lang="fr-FR" sz="1200" b="1" i="0" u="sng"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charset="0"/>
              </a:rPr>
              <a:t>Dites</a:t>
            </a:r>
            <a:r>
              <a:rPr kumimoji="0" lang="fr-FR" sz="1200" b="1"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charset="0"/>
              </a:rPr>
              <a:t> : </a:t>
            </a:r>
            <a:r>
              <a:rPr kumimoji="0" lang="fr-FR" sz="12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charset="0"/>
              </a:rPr>
              <a:t>Nous assurons le suivi de la population animale afin de surveiller l'apparition de maladies zoonotiques et de maladies d'intérêt économique ou écologique chez les animaux, de manière que des mesures puissent être prises pour protéger la santé humaine, la santé animale ou la biodiversité.</a:t>
            </a:r>
          </a:p>
          <a:p>
            <a:pPr marL="171450" marR="0" lvl="0" indent="-171450" algn="l" defTabSz="914400" rtl="0" eaLnBrk="0" fontAlgn="base" latinLnBrk="0" hangingPunct="0">
              <a:lnSpc>
                <a:spcPct val="100000"/>
              </a:lnSpc>
              <a:spcBef>
                <a:spcPct val="30000"/>
              </a:spcBef>
              <a:spcAft>
                <a:spcPct val="0"/>
              </a:spcAft>
              <a:buClr>
                <a:schemeClr val="tx1"/>
              </a:buClr>
              <a:buSzTx/>
              <a:buFont typeface="Wingdings" panose="05000000000000000000" pitchFamily="2" charset="2"/>
              <a:buChar char="§"/>
              <a:tabLst/>
              <a:defRPr/>
            </a:pPr>
            <a:endParaRPr kumimoji="0" lang="fr-FR" sz="1200" b="0" i="0" u="none" strike="noStrike" kern="1200" cap="none" spc="0" normalizeH="0" baseline="0" noProof="0" dirty="0">
              <a:ln>
                <a:noFill/>
              </a:ln>
              <a:solidFill>
                <a:srgbClr val="000000"/>
              </a:solidFill>
              <a:effectLst/>
              <a:uLnTx/>
              <a:uFillTx/>
              <a:latin typeface="Arial" panose="020B0604020202020204" pitchFamily="34" charset="0"/>
              <a:ea typeface="MS Mincho" panose="02020609040205080304" pitchFamily="49" charset="-128"/>
              <a:cs typeface="Arial" charset="0"/>
            </a:endParaRPr>
          </a:p>
          <a:p>
            <a:pPr marL="171450" marR="0" lvl="0" indent="-171450" algn="l" defTabSz="914400" rtl="0" eaLnBrk="0" fontAlgn="base" latinLnBrk="0" hangingPunct="0">
              <a:lnSpc>
                <a:spcPct val="100000"/>
              </a:lnSpc>
              <a:spcBef>
                <a:spcPct val="30000"/>
              </a:spcBef>
              <a:spcAft>
                <a:spcPct val="0"/>
              </a:spcAft>
              <a:buClr>
                <a:schemeClr val="tx1"/>
              </a:buClr>
              <a:buSzTx/>
              <a:buFont typeface="Wingdings" panose="05000000000000000000" pitchFamily="2" charset="2"/>
              <a:buChar char="§"/>
              <a:tabLst/>
              <a:defRPr/>
            </a:pPr>
            <a:r>
              <a:rPr kumimoji="0" lang="fr-FR" sz="1200" b="1" i="0" u="sng" strike="noStrike" kern="1200" cap="none" spc="0" normalizeH="0" baseline="0" noProof="0" dirty="0">
                <a:ln>
                  <a:noFill/>
                </a:ln>
                <a:solidFill>
                  <a:srgbClr val="000000"/>
                </a:solidFill>
                <a:effectLst/>
                <a:uLnTx/>
                <a:uFillTx/>
                <a:latin typeface="Arial" panose="020B0604020202020204" pitchFamily="34" charset="0"/>
                <a:ea typeface="MS Mincho" panose="02020609040205080304" pitchFamily="49" charset="-128"/>
                <a:cs typeface="Arial" charset="0"/>
              </a:rPr>
              <a:t>Dites</a:t>
            </a:r>
            <a:r>
              <a:rPr kumimoji="0" lang="fr-FR" sz="1200" b="1" i="0" u="none" strike="noStrike" kern="1200" cap="none" spc="0" normalizeH="0" baseline="0" noProof="0" dirty="0">
                <a:ln>
                  <a:noFill/>
                </a:ln>
                <a:solidFill>
                  <a:srgbClr val="000000"/>
                </a:solidFill>
                <a:effectLst/>
                <a:uLnTx/>
                <a:uFillTx/>
                <a:latin typeface="Arial" panose="020B0604020202020204" pitchFamily="34" charset="0"/>
                <a:ea typeface="MS Mincho" panose="02020609040205080304" pitchFamily="49" charset="-128"/>
                <a:cs typeface="Arial" charset="0"/>
              </a:rPr>
              <a:t> : </a:t>
            </a:r>
            <a:r>
              <a:rPr kumimoji="0" lang="fr-FR" sz="1200" b="0" i="0" u="none" strike="noStrike" kern="1200" cap="none" spc="0" normalizeH="0" baseline="0" noProof="0" dirty="0">
                <a:ln>
                  <a:noFill/>
                </a:ln>
                <a:solidFill>
                  <a:srgbClr val="000000"/>
                </a:solidFill>
                <a:effectLst/>
                <a:uLnTx/>
                <a:uFillTx/>
                <a:latin typeface="Arial" panose="020B0604020202020204" pitchFamily="34" charset="0"/>
                <a:ea typeface="MS Mincho" panose="02020609040205080304" pitchFamily="49" charset="-128"/>
                <a:cs typeface="Arial" charset="0"/>
              </a:rPr>
              <a:t>Il est également nécessaire de partager les données entre les secteurs, en particulier lorsqu'il s'agit d'une éventuelle maladie zoonotique. Cela permet de renforcer la surveillance et les mesures de prévention précoce.</a:t>
            </a:r>
            <a:endParaRPr kumimoji="0" lang="fr-FR" sz="1200" b="1" i="0" u="none" strike="noStrike" kern="1200" cap="none" spc="0" normalizeH="0" baseline="0" noProof="0" dirty="0">
              <a:ln>
                <a:noFill/>
              </a:ln>
              <a:solidFill>
                <a:srgbClr val="000000"/>
              </a:solidFill>
              <a:effectLst/>
              <a:uLnTx/>
              <a:uFillTx/>
              <a:latin typeface="Arial" charset="0"/>
              <a:ea typeface="+mn-ea"/>
              <a:cs typeface="Arial" charset="0"/>
            </a:endParaRPr>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10</a:t>
            </a:fld>
            <a:endParaRPr lang="en-US" altLang="en-US"/>
          </a:p>
        </p:txBody>
      </p:sp>
    </p:spTree>
    <p:extLst>
      <p:ext uri="{BB962C8B-B14F-4D97-AF65-F5344CB8AC3E}">
        <p14:creationId xmlns:p14="http://schemas.microsoft.com/office/powerpoint/2010/main" val="3965581533"/>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lvl="0"/>
            <a:endParaRPr lang="fr-FR" sz="1200" b="1" noProof="0" dirty="0"/>
          </a:p>
          <a:p>
            <a:pPr marL="171450" marR="0" indent="-171450">
              <a:spcBef>
                <a:spcPts val="0"/>
              </a:spcBef>
              <a:spcAft>
                <a:spcPts val="0"/>
              </a:spcAft>
              <a:buFont typeface="Wingdings" panose="05000000000000000000" pitchFamily="2" charset="2"/>
              <a:buChar char="§"/>
              <a:tabLst>
                <a:tab pos="2743200" algn="ctr"/>
                <a:tab pos="5486400" algn="r"/>
                <a:tab pos="788670" algn="l"/>
              </a:tabLst>
            </a:pPr>
            <a:r>
              <a:rPr lang="fr-FR" sz="1200" b="1" i="0" u="sng" noProof="0" dirty="0">
                <a:effectLst/>
                <a:latin typeface="Arial" panose="020B0604020202020204" pitchFamily="34" charset="0"/>
                <a:ea typeface="Times New Roman" panose="02020603050405020304" pitchFamily="18" charset="0"/>
              </a:rPr>
              <a:t>Dites</a:t>
            </a:r>
            <a:r>
              <a:rPr lang="fr-FR" sz="1200" b="1" i="0" u="none" noProof="0" dirty="0">
                <a:effectLst/>
                <a:latin typeface="Arial" panose="020B0604020202020204" pitchFamily="34" charset="0"/>
                <a:ea typeface="Times New Roman" panose="02020603050405020304" pitchFamily="18" charset="0"/>
              </a:rPr>
              <a:t> : </a:t>
            </a:r>
            <a:r>
              <a:rPr lang="fr-FR" sz="1200" i="0" noProof="0" dirty="0">
                <a:effectLst/>
                <a:latin typeface="Arial" panose="020B0604020202020204" pitchFamily="34" charset="0"/>
                <a:ea typeface="Times New Roman" panose="02020603050405020304" pitchFamily="18" charset="0"/>
              </a:rPr>
              <a:t>taux d'incidence = 44 / 85.000 x 100.000 = 51,8 cas pour 100.000 personnes sur la période de 11 mois.</a:t>
            </a:r>
            <a:endParaRPr lang="fr-FR" sz="1200" i="0" noProof="0" dirty="0">
              <a:effectLst/>
              <a:latin typeface="Arial" panose="020B0604020202020204" pitchFamily="34" charset="0"/>
              <a:ea typeface="MS Mincho" panose="02020609040205080304" pitchFamily="49" charset="-128"/>
            </a:endParaRPr>
          </a:p>
          <a:p>
            <a:pPr lvl="0"/>
            <a:endParaRPr lang="en-US" sz="1800" b="1" dirty="0"/>
          </a:p>
        </p:txBody>
      </p:sp>
      <p:sp>
        <p:nvSpPr>
          <p:cNvPr id="4" name="Slide Number Placeholder 3"/>
          <p:cNvSpPr>
            <a:spLocks noGrp="1"/>
          </p:cNvSpPr>
          <p:nvPr>
            <p:ph type="sldNum" sz="quarter" idx="5"/>
          </p:nvPr>
        </p:nvSpPr>
        <p:spPr/>
        <p:txBody>
          <a:bodyPr/>
          <a:lstStyle/>
          <a:p>
            <a:pPr marL="0" marR="0" lvl="0" indent="0" algn="r" defTabSz="930275" rtl="0" eaLnBrk="1" fontAlgn="base" latinLnBrk="0" hangingPunct="1">
              <a:lnSpc>
                <a:spcPct val="100000"/>
              </a:lnSpc>
              <a:spcBef>
                <a:spcPct val="0"/>
              </a:spcBef>
              <a:spcAft>
                <a:spcPct val="0"/>
              </a:spcAft>
              <a:buClrTx/>
              <a:buSzTx/>
              <a:buFontTx/>
              <a:buNone/>
              <a:tabLst/>
              <a:defRPr/>
            </a:pPr>
            <a:fld id="{F5F56037-6788-433A-A7B1-BC071E3268D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t>100</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465721851"/>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fr-FR" sz="1200" b="1" noProof="0" dirty="0"/>
              <a:t>Notes de l'instructeur :</a:t>
            </a:r>
          </a:p>
          <a:p>
            <a:endParaRPr lang="fr-FR" sz="1200" b="1" noProof="0" dirty="0"/>
          </a:p>
          <a:p>
            <a:pPr marL="171450" indent="-171450">
              <a:buFont typeface="Wingdings" panose="05000000000000000000" pitchFamily="2" charset="2"/>
              <a:buChar char="§"/>
            </a:pPr>
            <a:r>
              <a:rPr lang="fr-FR" sz="1200" b="1" i="0" u="sng" noProof="0" dirty="0"/>
              <a:t>Demandez</a:t>
            </a:r>
            <a:r>
              <a:rPr lang="fr-FR" sz="1200" b="0" i="0" u="none" noProof="0" dirty="0"/>
              <a:t> à </a:t>
            </a:r>
            <a:r>
              <a:rPr lang="fr-FR" sz="1200" b="0" i="0" noProof="0" dirty="0"/>
              <a:t>un volontaire de lire la diapositive.</a:t>
            </a:r>
          </a:p>
          <a:p>
            <a:endParaRPr lang="en-US" sz="1800" b="1" dirty="0"/>
          </a:p>
          <a:p>
            <a:endParaRPr lang="en-US" sz="18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101</a:t>
            </a:fld>
            <a:endParaRPr lang="en-US" altLang="en-US"/>
          </a:p>
        </p:txBody>
      </p:sp>
    </p:spTree>
    <p:extLst>
      <p:ext uri="{BB962C8B-B14F-4D97-AF65-F5344CB8AC3E}">
        <p14:creationId xmlns:p14="http://schemas.microsoft.com/office/powerpoint/2010/main" val="2462589059"/>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fr-FR" sz="1200" b="1" noProof="0" dirty="0"/>
              <a:t>Notes de l'instructeur :</a:t>
            </a:r>
          </a:p>
          <a:p>
            <a:endParaRPr lang="fr-FR" sz="1200" b="1"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t>Demandez</a:t>
            </a:r>
            <a:r>
              <a:rPr lang="fr-FR" sz="1200" b="0" i="0" u="none" noProof="0" dirty="0"/>
              <a:t> à </a:t>
            </a:r>
            <a:r>
              <a:rPr lang="fr-FR" sz="1200" b="0" i="0" noProof="0" dirty="0"/>
              <a:t>un volontaire de lire la diapositive.</a:t>
            </a:r>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102</a:t>
            </a:fld>
            <a:endParaRPr lang="en-US" altLang="en-US"/>
          </a:p>
        </p:txBody>
      </p:sp>
    </p:spTree>
    <p:extLst>
      <p:ext uri="{BB962C8B-B14F-4D97-AF65-F5344CB8AC3E}">
        <p14:creationId xmlns:p14="http://schemas.microsoft.com/office/powerpoint/2010/main" val="926676782"/>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fr-FR" sz="1200" b="1" noProof="0" dirty="0"/>
              <a:t>Notes de l'instructeur :</a:t>
            </a:r>
          </a:p>
          <a:p>
            <a:endParaRPr lang="fr-FR" sz="1200" b="1"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t>Demandez</a:t>
            </a:r>
            <a:r>
              <a:rPr lang="fr-FR" sz="1200" b="0" i="0" u="none" noProof="0" dirty="0"/>
              <a:t> à </a:t>
            </a:r>
            <a:r>
              <a:rPr lang="fr-FR" sz="1200" b="0" i="0" noProof="0" dirty="0"/>
              <a:t>un volontaire de lire la diapositive.</a:t>
            </a:r>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103</a:t>
            </a:fld>
            <a:endParaRPr lang="en-US" altLang="en-US"/>
          </a:p>
        </p:txBody>
      </p:sp>
    </p:spTree>
    <p:extLst>
      <p:ext uri="{BB962C8B-B14F-4D97-AF65-F5344CB8AC3E}">
        <p14:creationId xmlns:p14="http://schemas.microsoft.com/office/powerpoint/2010/main" val="4148732448"/>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fr-FR" sz="1200" b="1" noProof="0" dirty="0"/>
              <a:t>Notes de l'instructeur :</a:t>
            </a:r>
          </a:p>
          <a:p>
            <a:endParaRPr lang="fr-FR" sz="1200" b="1"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t>Demandez</a:t>
            </a:r>
            <a:r>
              <a:rPr lang="fr-FR" sz="1200" b="0" i="0" u="none" noProof="0" dirty="0"/>
              <a:t> à </a:t>
            </a:r>
            <a:r>
              <a:rPr lang="fr-FR" sz="1200" b="0" i="0" noProof="0" dirty="0"/>
              <a:t>un volontaire de lire la diapositive.</a:t>
            </a:r>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104</a:t>
            </a:fld>
            <a:endParaRPr lang="en-US" altLang="en-US"/>
          </a:p>
        </p:txBody>
      </p:sp>
    </p:spTree>
    <p:extLst>
      <p:ext uri="{BB962C8B-B14F-4D97-AF65-F5344CB8AC3E}">
        <p14:creationId xmlns:p14="http://schemas.microsoft.com/office/powerpoint/2010/main" val="2871788386"/>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fr-FR" sz="1200" b="1" noProof="0" dirty="0"/>
              <a:t>Notes de l'instructeur :</a:t>
            </a:r>
          </a:p>
          <a:p>
            <a:endParaRPr lang="fr-FR" sz="1200" b="1"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t>Demandez</a:t>
            </a:r>
            <a:r>
              <a:rPr lang="fr-FR" sz="1200" b="0" i="0" u="none" noProof="0" dirty="0"/>
              <a:t> à </a:t>
            </a:r>
            <a:r>
              <a:rPr lang="fr-FR" sz="1200" b="0" i="0" noProof="0" dirty="0"/>
              <a:t>un volontaire de lire la diapositive.</a:t>
            </a:r>
          </a:p>
          <a:p>
            <a:endParaRPr lang="en-US" sz="1200" b="0" i="1" dirty="0"/>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105</a:t>
            </a:fld>
            <a:endParaRPr lang="en-US" altLang="en-US"/>
          </a:p>
        </p:txBody>
      </p:sp>
    </p:spTree>
    <p:extLst>
      <p:ext uri="{BB962C8B-B14F-4D97-AF65-F5344CB8AC3E}">
        <p14:creationId xmlns:p14="http://schemas.microsoft.com/office/powerpoint/2010/main" val="2634351274"/>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fr-FR" sz="1200" b="1" noProof="0" dirty="0"/>
              <a:t>Notes de l'instructeur :</a:t>
            </a:r>
          </a:p>
          <a:p>
            <a:endParaRPr lang="fr-FR" sz="1200" b="1"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t>Demandez</a:t>
            </a:r>
            <a:r>
              <a:rPr lang="fr-FR" sz="1200" b="0" i="0" u="none" noProof="0" dirty="0"/>
              <a:t> à </a:t>
            </a:r>
            <a:r>
              <a:rPr lang="fr-FR" sz="1200" b="0" i="0" noProof="0" dirty="0"/>
              <a:t>un volontaire de lire la diapositive.</a:t>
            </a:r>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106</a:t>
            </a:fld>
            <a:endParaRPr lang="en-US" altLang="en-US"/>
          </a:p>
        </p:txBody>
      </p:sp>
    </p:spTree>
    <p:extLst>
      <p:ext uri="{BB962C8B-B14F-4D97-AF65-F5344CB8AC3E}">
        <p14:creationId xmlns:p14="http://schemas.microsoft.com/office/powerpoint/2010/main" val="3714155340"/>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noProof="0" dirty="0"/>
              <a:t>Notes de l'instructeur :</a:t>
            </a:r>
          </a:p>
          <a:p>
            <a:endParaRPr lang="fr-FR" sz="1200" b="1"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t>Demandez</a:t>
            </a:r>
            <a:r>
              <a:rPr lang="fr-FR" sz="1200" b="0" i="0" u="none" noProof="0" dirty="0"/>
              <a:t> à </a:t>
            </a:r>
            <a:r>
              <a:rPr lang="fr-FR" sz="1200" b="0" i="0" noProof="0" dirty="0"/>
              <a:t>un volontaire de lire la diapositive.</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fr-FR" sz="1200" b="1" i="1"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v"/>
              <a:tabLst/>
              <a:defRPr/>
            </a:pPr>
            <a:r>
              <a:rPr lang="fr-FR" sz="1200" b="1" i="1" noProof="0" dirty="0"/>
              <a:t>Remerciez tous les volontaires d'avoir lu la partie F.</a:t>
            </a:r>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107</a:t>
            </a:fld>
            <a:endParaRPr lang="en-US" altLang="en-US"/>
          </a:p>
        </p:txBody>
      </p:sp>
    </p:spTree>
    <p:extLst>
      <p:ext uri="{BB962C8B-B14F-4D97-AF65-F5344CB8AC3E}">
        <p14:creationId xmlns:p14="http://schemas.microsoft.com/office/powerpoint/2010/main" val="3839288249"/>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1" noProof="0" dirty="0"/>
              <a:t>Notes de l'instructeur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fr-FR" sz="1200" b="1" noProof="0" dirty="0"/>
          </a:p>
          <a:p>
            <a:pPr marL="171450" indent="-171450">
              <a:spcBef>
                <a:spcPts val="0"/>
              </a:spcBef>
              <a:buFont typeface="Wingdings" panose="05000000000000000000" pitchFamily="2" charset="2"/>
              <a:buChar char="§"/>
            </a:pPr>
            <a:r>
              <a:rPr lang="fr-FR" sz="1200" b="1" i="0" u="sng" noProof="0" dirty="0">
                <a:solidFill>
                  <a:schemeClr val="accent5"/>
                </a:solidFill>
                <a:latin typeface="Arial  "/>
              </a:rPr>
              <a:t>Dites</a:t>
            </a:r>
            <a:r>
              <a:rPr lang="fr-FR" sz="1200" b="1" i="0" u="none" noProof="0" dirty="0">
                <a:solidFill>
                  <a:schemeClr val="accent5"/>
                </a:solidFill>
                <a:latin typeface="Arial  "/>
              </a:rPr>
              <a:t> : </a:t>
            </a:r>
            <a:r>
              <a:rPr lang="fr-FR" sz="1200" noProof="0" dirty="0">
                <a:solidFill>
                  <a:schemeClr val="accent5"/>
                </a:solidFill>
                <a:latin typeface="Arial  "/>
              </a:rPr>
              <a:t>La figure 3 montre la séroprévalence des anticorps H5 chez les canards </a:t>
            </a:r>
            <a:r>
              <a:rPr lang="fr-FR" sz="1200" b="1" noProof="0" dirty="0">
                <a:solidFill>
                  <a:schemeClr val="accent5"/>
                </a:solidFill>
                <a:latin typeface="Arial  "/>
              </a:rPr>
              <a:t>non vaccinés </a:t>
            </a:r>
            <a:r>
              <a:rPr lang="fr-FR" sz="1200" noProof="0" dirty="0">
                <a:solidFill>
                  <a:schemeClr val="accent5"/>
                </a:solidFill>
                <a:latin typeface="Arial  "/>
              </a:rPr>
              <a:t>(</a:t>
            </a:r>
            <a:r>
              <a:rPr lang="fr-FR" sz="1200" i="1" noProof="0" dirty="0">
                <a:solidFill>
                  <a:schemeClr val="accent5"/>
                </a:solidFill>
                <a:effectLst/>
                <a:latin typeface="Arial  "/>
              </a:rPr>
              <a:t>ligne orange</a:t>
            </a:r>
            <a:r>
              <a:rPr lang="fr-FR" sz="1200" noProof="0" dirty="0">
                <a:solidFill>
                  <a:schemeClr val="accent5"/>
                </a:solidFill>
                <a:latin typeface="Arial  "/>
              </a:rPr>
              <a:t>) et les poulets domestiques (</a:t>
            </a:r>
            <a:r>
              <a:rPr lang="fr-FR" sz="1200" i="1" noProof="0" dirty="0">
                <a:solidFill>
                  <a:schemeClr val="accent5"/>
                </a:solidFill>
                <a:effectLst/>
                <a:latin typeface="Arial  "/>
              </a:rPr>
              <a:t>ligne bleue</a:t>
            </a:r>
            <a:r>
              <a:rPr lang="fr-FR" sz="1200" i="0" noProof="0" dirty="0">
                <a:solidFill>
                  <a:schemeClr val="accent5"/>
                </a:solidFill>
                <a:effectLst/>
                <a:latin typeface="Arial  "/>
              </a:rPr>
              <a:t>) </a:t>
            </a:r>
            <a:r>
              <a:rPr lang="fr-FR" sz="1200" noProof="0" dirty="0">
                <a:solidFill>
                  <a:schemeClr val="accent5"/>
                </a:solidFill>
                <a:latin typeface="Arial  "/>
              </a:rPr>
              <a:t>de mai 2021 à mai 2022. La prévalence au cours de la période d'étude était de 42 % (</a:t>
            </a:r>
            <a:r>
              <a:rPr lang="fr-FR" sz="1200" i="1" noProof="0" dirty="0">
                <a:solidFill>
                  <a:schemeClr val="accent5"/>
                </a:solidFill>
                <a:latin typeface="Arial  "/>
              </a:rPr>
              <a:t>IC 95 % : 38, 47</a:t>
            </a:r>
            <a:r>
              <a:rPr lang="fr-FR" sz="1200" noProof="0" dirty="0">
                <a:solidFill>
                  <a:schemeClr val="accent5"/>
                </a:solidFill>
                <a:latin typeface="Arial  "/>
              </a:rPr>
              <a:t>) pour les canards et de 19,0 % (</a:t>
            </a:r>
            <a:r>
              <a:rPr lang="fr-FR" sz="1200" i="1" noProof="0" dirty="0">
                <a:solidFill>
                  <a:schemeClr val="accent5"/>
                </a:solidFill>
                <a:latin typeface="Arial  "/>
              </a:rPr>
              <a:t>IC 95 % : 14, 47</a:t>
            </a:r>
            <a:r>
              <a:rPr lang="fr-FR" sz="1200" noProof="0" dirty="0">
                <a:solidFill>
                  <a:schemeClr val="accent5"/>
                </a:solidFill>
                <a:latin typeface="Arial  "/>
              </a:rPr>
              <a:t>) pour les poulets.</a:t>
            </a:r>
            <a:endParaRPr lang="fr-FR" sz="1200" b="1" noProof="0" dirty="0"/>
          </a:p>
          <a:p>
            <a:pPr lvl="2"/>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108</a:t>
            </a:fld>
            <a:endParaRPr lang="en-US" altLang="en-US"/>
          </a:p>
        </p:txBody>
      </p:sp>
    </p:spTree>
    <p:extLst>
      <p:ext uri="{BB962C8B-B14F-4D97-AF65-F5344CB8AC3E}">
        <p14:creationId xmlns:p14="http://schemas.microsoft.com/office/powerpoint/2010/main" val="2774900195"/>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1" noProof="0" dirty="0"/>
              <a:t>Notes de l'instructeur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fr-FR" sz="1200" b="1" noProof="0" dirty="0"/>
          </a:p>
          <a:p>
            <a:pPr marL="171450" marR="0" indent="-171450">
              <a:spcBef>
                <a:spcPts val="0"/>
              </a:spcBef>
              <a:spcAft>
                <a:spcPts val="0"/>
              </a:spcAft>
              <a:buFont typeface="Wingdings" panose="05000000000000000000" pitchFamily="2" charset="2"/>
              <a:buChar char="§"/>
            </a:pPr>
            <a:r>
              <a:rPr lang="fr-FR" sz="1200" b="1" u="sng" noProof="0" dirty="0">
                <a:effectLst/>
                <a:latin typeface="Arial" panose="020B0604020202020204" pitchFamily="34" charset="0"/>
                <a:ea typeface="MS Mincho" panose="02020609040205080304" pitchFamily="49" charset="-128"/>
              </a:rPr>
              <a:t>Posez la question</a:t>
            </a:r>
            <a:r>
              <a:rPr lang="fr-FR" sz="1200" b="1" u="none" noProof="0" dirty="0">
                <a:effectLst/>
                <a:latin typeface="Arial" panose="020B0604020202020204" pitchFamily="34" charset="0"/>
                <a:ea typeface="MS Mincho" panose="02020609040205080304" pitchFamily="49" charset="-128"/>
              </a:rPr>
              <a:t> :</a:t>
            </a:r>
            <a:r>
              <a:rPr lang="fr-FR" sz="1200" u="none" noProof="0" dirty="0">
                <a:effectLst/>
                <a:latin typeface="Arial" panose="020B0604020202020204" pitchFamily="34" charset="0"/>
                <a:ea typeface="MS Mincho" panose="02020609040205080304" pitchFamily="49" charset="-128"/>
              </a:rPr>
              <a:t> </a:t>
            </a:r>
            <a:r>
              <a:rPr lang="fr-FR" sz="1200" noProof="0" dirty="0">
                <a:effectLst/>
                <a:latin typeface="Arial" panose="020B0604020202020204" pitchFamily="34" charset="0"/>
                <a:ea typeface="MS Mincho" panose="02020609040205080304" pitchFamily="49" charset="-128"/>
              </a:rPr>
              <a:t>Au cours de quels mois la prévalence des anticorps a-t-elle été la plus élevée chez les canards ? Chez les poulets ?  Quelle était la prévalence au cours de ces mois ?</a:t>
            </a:r>
          </a:p>
          <a:p>
            <a:pPr marL="171450" marR="0" indent="-171450">
              <a:spcBef>
                <a:spcPts val="0"/>
              </a:spcBef>
              <a:spcAft>
                <a:spcPts val="0"/>
              </a:spcAft>
              <a:buFont typeface="Wingdings" panose="05000000000000000000" pitchFamily="2" charset="2"/>
              <a:buChar char="§"/>
            </a:pPr>
            <a:endParaRPr lang="fr-FR" sz="1200" noProof="0" dirty="0">
              <a:effectLst/>
              <a:latin typeface="Arial" panose="020B0604020202020204" pitchFamily="34" charset="0"/>
              <a:ea typeface="MS Mincho" panose="02020609040205080304" pitchFamily="49" charset="-128"/>
            </a:endParaRPr>
          </a:p>
          <a:p>
            <a:pPr marL="171450" marR="0" indent="-171450">
              <a:spcBef>
                <a:spcPts val="0"/>
              </a:spcBef>
              <a:spcAft>
                <a:spcPts val="0"/>
              </a:spcAft>
              <a:buFont typeface="Wingdings" panose="05000000000000000000" pitchFamily="2" charset="2"/>
              <a:buChar char="§"/>
            </a:pPr>
            <a:r>
              <a:rPr lang="fr-FR" sz="1200" b="1" u="sng" noProof="0" dirty="0">
                <a:effectLst/>
                <a:latin typeface="Arial" panose="020B0604020202020204" pitchFamily="34" charset="0"/>
                <a:ea typeface="MS Mincho" panose="02020609040205080304" pitchFamily="49" charset="-128"/>
              </a:rPr>
              <a:t>Remerciez</a:t>
            </a:r>
            <a:r>
              <a:rPr lang="fr-FR" sz="1200" b="0" u="none" noProof="0" dirty="0">
                <a:effectLst/>
                <a:latin typeface="Arial" panose="020B0604020202020204" pitchFamily="34" charset="0"/>
                <a:ea typeface="MS Mincho" panose="02020609040205080304" pitchFamily="49" charset="-128"/>
              </a:rPr>
              <a:t> les participants pour leurs </a:t>
            </a:r>
            <a:r>
              <a:rPr lang="fr-FR" sz="1200" noProof="0" dirty="0">
                <a:effectLst/>
                <a:latin typeface="Arial" panose="020B0604020202020204" pitchFamily="34" charset="0"/>
                <a:ea typeface="MS Mincho" panose="02020609040205080304" pitchFamily="49" charset="-128"/>
              </a:rPr>
              <a:t>réponses. </a:t>
            </a:r>
            <a:r>
              <a:rPr lang="fr-FR" sz="1200" b="1" noProof="0" dirty="0">
                <a:effectLst/>
                <a:latin typeface="Arial" panose="020B0604020202020204" pitchFamily="34" charset="0"/>
                <a:ea typeface="MS Mincho" panose="02020609040205080304" pitchFamily="49" charset="-128"/>
              </a:rPr>
              <a:t>&lt;CLIQUER&gt; </a:t>
            </a:r>
            <a:r>
              <a:rPr lang="fr-FR" sz="1200" noProof="0" dirty="0">
                <a:effectLst/>
                <a:latin typeface="Arial" panose="020B0604020202020204" pitchFamily="34" charset="0"/>
                <a:ea typeface="MS Mincho" panose="02020609040205080304" pitchFamily="49" charset="-128"/>
              </a:rPr>
              <a:t>à la diapositive suivante pour la réponse.</a:t>
            </a:r>
          </a:p>
          <a:p>
            <a:pPr marL="0" marR="0">
              <a:spcBef>
                <a:spcPts val="0"/>
              </a:spcBef>
              <a:spcAft>
                <a:spcPts val="0"/>
              </a:spcAft>
            </a:pPr>
            <a:r>
              <a:rPr lang="en-US" sz="1200" dirty="0">
                <a:effectLst/>
                <a:latin typeface="Arial" panose="020B0604020202020204" pitchFamily="34" charset="0"/>
                <a:ea typeface="MS Mincho" panose="02020609040205080304" pitchFamily="49" charset="-128"/>
              </a:rPr>
              <a:t>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1" dirty="0"/>
          </a:p>
          <a:p>
            <a:pPr lvl="2"/>
            <a:endParaRPr lang="en-US" dirty="0"/>
          </a:p>
        </p:txBody>
      </p:sp>
      <p:sp>
        <p:nvSpPr>
          <p:cNvPr id="4" name="Slide Number Placeholder 3"/>
          <p:cNvSpPr>
            <a:spLocks noGrp="1"/>
          </p:cNvSpPr>
          <p:nvPr>
            <p:ph type="sldNum" sz="quarter" idx="5"/>
          </p:nvPr>
        </p:nvSpPr>
        <p:spPr/>
        <p:txBody>
          <a:bodyPr/>
          <a:lstStyle/>
          <a:p>
            <a:pPr marL="0" marR="0" lvl="0" indent="0" algn="r" defTabSz="930275" rtl="0" eaLnBrk="1" fontAlgn="base" latinLnBrk="0" hangingPunct="1">
              <a:lnSpc>
                <a:spcPct val="100000"/>
              </a:lnSpc>
              <a:spcBef>
                <a:spcPct val="0"/>
              </a:spcBef>
              <a:spcAft>
                <a:spcPct val="0"/>
              </a:spcAft>
              <a:buClrTx/>
              <a:buSzTx/>
              <a:buFontTx/>
              <a:buNone/>
              <a:tabLst/>
              <a:defRPr/>
            </a:pPr>
            <a:fld id="{F5F56037-6788-433A-A7B1-BC071E3268D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t>109</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4625576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lvl="0"/>
            <a:endParaRPr lang="fr-FR" sz="1200" b="1" noProof="0" dirty="0"/>
          </a:p>
          <a:p>
            <a:pPr marL="171450" marR="0" indent="-171450">
              <a:spcBef>
                <a:spcPts val="0"/>
              </a:spcBef>
              <a:spcAft>
                <a:spcPts val="0"/>
              </a:spcAft>
              <a:buFont typeface="Wingdings" panose="05000000000000000000" pitchFamily="2" charset="2"/>
              <a:buChar char="§"/>
              <a:tabLst>
                <a:tab pos="841375" algn="l"/>
              </a:tabLst>
            </a:pPr>
            <a:r>
              <a:rPr lang="fr-FR" sz="1200" b="1" u="sng" noProof="0" dirty="0">
                <a:effectLst/>
                <a:latin typeface="Arial" panose="020B0604020202020204" pitchFamily="34" charset="0"/>
                <a:ea typeface="MS Mincho" panose="02020609040205080304" pitchFamily="49" charset="-128"/>
              </a:rPr>
              <a:t>Lisez</a:t>
            </a:r>
            <a:r>
              <a:rPr lang="fr-FR" sz="1200" b="0" u="none" noProof="0" dirty="0">
                <a:effectLst/>
                <a:latin typeface="Arial" panose="020B0604020202020204" pitchFamily="34" charset="0"/>
                <a:ea typeface="MS Mincho" panose="02020609040205080304" pitchFamily="49" charset="-128"/>
              </a:rPr>
              <a:t> la question n°3 de la diapositive aux participants (c</a:t>
            </a:r>
            <a:r>
              <a:rPr lang="fr-FR" sz="1200" b="0" i="1" u="none" noProof="0" dirty="0">
                <a:effectLst/>
                <a:latin typeface="Arial" panose="020B0604020202020204" pitchFamily="34" charset="0"/>
                <a:ea typeface="MS Mincho" panose="02020609040205080304" pitchFamily="49" charset="-128"/>
              </a:rPr>
              <a:t>.-à-d. </a:t>
            </a:r>
            <a:r>
              <a:rPr lang="fr-FR" sz="1200" i="1" noProof="0" dirty="0">
                <a:effectLst/>
                <a:latin typeface="Arial" panose="020B0604020202020204" pitchFamily="34" charset="0"/>
                <a:ea typeface="MS Mincho" panose="02020609040205080304" pitchFamily="49" charset="-128"/>
              </a:rPr>
              <a:t>Quelles sont les étapes du cycle de surveillance qui doivent être réalisées au niveau du district ?)</a:t>
            </a:r>
            <a:endParaRPr lang="fr-FR" sz="1200" b="0" i="1" u="none" noProof="0" dirty="0">
              <a:effectLst/>
              <a:latin typeface="Arial" panose="020B0604020202020204" pitchFamily="34" charset="0"/>
              <a:ea typeface="MS Mincho" panose="02020609040205080304" pitchFamily="49" charset="-128"/>
            </a:endParaRPr>
          </a:p>
          <a:p>
            <a:pPr marL="171450" marR="0" indent="-171450">
              <a:spcBef>
                <a:spcPts val="0"/>
              </a:spcBef>
              <a:spcAft>
                <a:spcPts val="0"/>
              </a:spcAft>
              <a:buFont typeface="Wingdings" panose="05000000000000000000" pitchFamily="2" charset="2"/>
              <a:buChar char="§"/>
              <a:tabLst>
                <a:tab pos="841375" algn="l"/>
              </a:tabLst>
            </a:pPr>
            <a:endParaRPr lang="fr-FR" sz="1200" b="0" u="none" noProof="0" dirty="0">
              <a:effectLst/>
              <a:latin typeface="Arial" panose="020B0604020202020204" pitchFamily="34" charset="0"/>
              <a:ea typeface="MS Mincho" panose="02020609040205080304" pitchFamily="49" charset="-128"/>
            </a:endParaRPr>
          </a:p>
          <a:p>
            <a:pPr marL="171450" marR="0" lvl="0" indent="-171450" algn="l" defTabSz="914400" rtl="0" eaLnBrk="0" fontAlgn="base" latinLnBrk="0" hangingPunct="0">
              <a:lnSpc>
                <a:spcPct val="100000"/>
              </a:lnSpc>
              <a:spcBef>
                <a:spcPts val="0"/>
              </a:spcBef>
              <a:spcAft>
                <a:spcPts val="0"/>
              </a:spcAft>
              <a:buClrTx/>
              <a:buSzTx/>
              <a:buFont typeface="Wingdings" panose="05000000000000000000" pitchFamily="2" charset="2"/>
              <a:buChar char="§"/>
              <a:tabLst>
                <a:tab pos="841375" algn="l"/>
              </a:tabLst>
              <a:defRPr/>
            </a:pPr>
            <a:r>
              <a:rPr lang="fr-FR" sz="1200" b="1" u="sng" noProof="0" dirty="0">
                <a:effectLst/>
                <a:latin typeface="Arial" panose="020B0604020202020204" pitchFamily="34" charset="0"/>
                <a:ea typeface="MS Mincho" panose="02020609040205080304" pitchFamily="49" charset="-128"/>
              </a:rPr>
              <a:t>Remerciez</a:t>
            </a:r>
            <a:r>
              <a:rPr lang="fr-FR" sz="1200" b="1" u="none" noProof="0" dirty="0">
                <a:effectLst/>
                <a:latin typeface="Arial" panose="020B0604020202020204" pitchFamily="34" charset="0"/>
                <a:ea typeface="MS Mincho" panose="02020609040205080304" pitchFamily="49" charset="-128"/>
              </a:rPr>
              <a:t> </a:t>
            </a:r>
            <a:r>
              <a:rPr lang="fr-FR" sz="1200" b="0" u="none" noProof="0" dirty="0">
                <a:effectLst/>
                <a:latin typeface="Arial" panose="020B0604020202020204" pitchFamily="34" charset="0"/>
                <a:ea typeface="MS Mincho" panose="02020609040205080304" pitchFamily="49" charset="-128"/>
              </a:rPr>
              <a:t>pour les réponses. </a:t>
            </a:r>
            <a:r>
              <a:rPr lang="fr-FR" sz="1200" b="1" u="none" noProof="0" dirty="0">
                <a:effectLst/>
                <a:latin typeface="Arial" panose="020B0604020202020204" pitchFamily="34" charset="0"/>
                <a:ea typeface="MS Mincho" panose="02020609040205080304" pitchFamily="49" charset="-128"/>
              </a:rPr>
              <a:t>&lt;CLIQUER&gt; </a:t>
            </a:r>
            <a:r>
              <a:rPr lang="fr-FR" sz="1200" b="0" u="none" noProof="0" dirty="0">
                <a:effectLst/>
                <a:latin typeface="Arial" panose="020B0604020202020204" pitchFamily="34" charset="0"/>
                <a:ea typeface="MS Mincho" panose="02020609040205080304" pitchFamily="49" charset="-128"/>
              </a:rPr>
              <a:t>à la diapositive suivante avec la réponse.</a:t>
            </a:r>
          </a:p>
          <a:p>
            <a:pPr marL="171450" marR="0" lvl="0" indent="-171450" algn="l" defTabSz="914400" rtl="0" eaLnBrk="0" fontAlgn="base" latinLnBrk="0" hangingPunct="0">
              <a:lnSpc>
                <a:spcPct val="100000"/>
              </a:lnSpc>
              <a:spcBef>
                <a:spcPts val="0"/>
              </a:spcBef>
              <a:spcAft>
                <a:spcPts val="0"/>
              </a:spcAft>
              <a:buClrTx/>
              <a:buSzTx/>
              <a:buFont typeface="Wingdings" panose="05000000000000000000" pitchFamily="2" charset="2"/>
              <a:buChar char="§"/>
              <a:tabLst>
                <a:tab pos="841375" algn="l"/>
              </a:tabLst>
              <a:defRPr/>
            </a:pPr>
            <a:endParaRPr lang="en-US" sz="1200" b="1" u="none" dirty="0">
              <a:effectLst/>
              <a:latin typeface="Arial" panose="020B0604020202020204" pitchFamily="34" charset="0"/>
              <a:ea typeface="MS Mincho" panose="02020609040205080304" pitchFamily="49" charset="-128"/>
            </a:endParaRPr>
          </a:p>
          <a:p>
            <a:pPr marL="0" marR="0" indent="0">
              <a:spcBef>
                <a:spcPts val="0"/>
              </a:spcBef>
              <a:spcAft>
                <a:spcPts val="0"/>
              </a:spcAft>
              <a:buFont typeface="Wingdings" panose="05000000000000000000" pitchFamily="2" charset="2"/>
              <a:buNone/>
              <a:tabLst>
                <a:tab pos="841375" algn="l"/>
              </a:tabLst>
            </a:pPr>
            <a:endParaRPr lang="en-US" sz="1200" b="0" i="1" u="none" dirty="0">
              <a:effectLst/>
              <a:latin typeface="Arial" panose="020B0604020202020204" pitchFamily="34" charset="0"/>
              <a:ea typeface="MS Mincho" panose="02020609040205080304" pitchFamily="49" charset="-128"/>
            </a:endParaRPr>
          </a:p>
          <a:p>
            <a:pPr lvl="0"/>
            <a:endParaRPr lang="en-US" sz="12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11</a:t>
            </a:fld>
            <a:endParaRPr lang="en-US" altLang="en-US"/>
          </a:p>
        </p:txBody>
      </p:sp>
    </p:spTree>
    <p:extLst>
      <p:ext uri="{BB962C8B-B14F-4D97-AF65-F5344CB8AC3E}">
        <p14:creationId xmlns:p14="http://schemas.microsoft.com/office/powerpoint/2010/main" val="512241945"/>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1" noProof="0" dirty="0"/>
              <a:t>Notes de l'instructeur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fr-FR" sz="1200" b="1" noProof="0" dirty="0"/>
          </a:p>
          <a:p>
            <a:pPr marL="171450" marR="0" indent="-171450">
              <a:spcBef>
                <a:spcPts val="0"/>
              </a:spcBef>
              <a:spcAft>
                <a:spcPts val="0"/>
              </a:spcAft>
              <a:buFont typeface="Wingdings" panose="05000000000000000000" pitchFamily="2" charset="2"/>
              <a:buChar char="§"/>
            </a:pPr>
            <a:r>
              <a:rPr lang="fr-FR" sz="1200" b="1" u="none" noProof="0" dirty="0">
                <a:effectLst/>
                <a:latin typeface="Arial" panose="020B0604020202020204" pitchFamily="34" charset="0"/>
                <a:ea typeface="MS Mincho" panose="02020609040205080304" pitchFamily="49" charset="-128"/>
              </a:rPr>
              <a:t>&lt;CLIQUER&gt; </a:t>
            </a:r>
          </a:p>
          <a:p>
            <a:pPr marL="171450" marR="0" indent="-171450">
              <a:spcBef>
                <a:spcPts val="0"/>
              </a:spcBef>
              <a:spcAft>
                <a:spcPts val="0"/>
              </a:spcAft>
              <a:buFont typeface="Wingdings" panose="05000000000000000000" pitchFamily="2" charset="2"/>
              <a:buChar char="§"/>
            </a:pPr>
            <a:endParaRPr lang="fr-FR" sz="1200" b="1" u="none" noProof="0" dirty="0">
              <a:effectLst/>
              <a:latin typeface="Arial" panose="020B0604020202020204" pitchFamily="34" charset="0"/>
              <a:ea typeface="MS Mincho" panose="02020609040205080304" pitchFamily="49" charset="-128"/>
            </a:endParaRPr>
          </a:p>
          <a:p>
            <a:pPr marL="171450" marR="0" indent="-171450">
              <a:spcBef>
                <a:spcPts val="0"/>
              </a:spcBef>
              <a:spcAft>
                <a:spcPts val="0"/>
              </a:spcAft>
              <a:buFont typeface="Wingdings" panose="05000000000000000000" pitchFamily="2" charset="2"/>
              <a:buChar char="§"/>
            </a:pPr>
            <a:r>
              <a:rPr lang="fr-FR" sz="1200" b="1" i="0" u="sng" noProof="0" dirty="0">
                <a:effectLst/>
                <a:latin typeface="Arial" panose="020B0604020202020204" pitchFamily="34" charset="0"/>
                <a:ea typeface="MS Mincho" panose="02020609040205080304" pitchFamily="49" charset="-128"/>
              </a:rPr>
              <a:t>Dites</a:t>
            </a:r>
            <a:r>
              <a:rPr lang="fr-FR" sz="1200" b="1" i="0" u="none" noProof="0" dirty="0">
                <a:effectLst/>
                <a:latin typeface="Arial" panose="020B0604020202020204" pitchFamily="34" charset="0"/>
                <a:ea typeface="MS Mincho" panose="02020609040205080304" pitchFamily="49" charset="-128"/>
              </a:rPr>
              <a:t> : </a:t>
            </a:r>
            <a:r>
              <a:rPr lang="fr-FR" sz="1200" i="0" noProof="0" dirty="0">
                <a:effectLst/>
                <a:latin typeface="Arial" panose="020B0604020202020204" pitchFamily="34" charset="0"/>
                <a:ea typeface="MS Mincho" panose="02020609040205080304" pitchFamily="49" charset="-128"/>
              </a:rPr>
              <a:t>janvier et mai pour les deux. </a:t>
            </a:r>
          </a:p>
          <a:p>
            <a:pPr marL="0" marR="0">
              <a:spcBef>
                <a:spcPts val="0"/>
              </a:spcBef>
              <a:spcAft>
                <a:spcPts val="0"/>
              </a:spcAft>
            </a:pPr>
            <a:endParaRPr lang="fr-FR" sz="1200" noProof="0" dirty="0">
              <a:effectLst/>
              <a:latin typeface="Arial" panose="020B0604020202020204" pitchFamily="34" charset="0"/>
              <a:ea typeface="MS Mincho" panose="02020609040205080304" pitchFamily="49" charset="-128"/>
            </a:endParaRPr>
          </a:p>
          <a:p>
            <a:pPr marL="171450" marR="0" lvl="0" indent="-171450" algn="l" defTabSz="914400" rtl="0" eaLnBrk="0" fontAlgn="base" latinLnBrk="0" hangingPunct="0">
              <a:lnSpc>
                <a:spcPct val="100000"/>
              </a:lnSpc>
              <a:spcBef>
                <a:spcPts val="0"/>
              </a:spcBef>
              <a:spcAft>
                <a:spcPts val="0"/>
              </a:spcAft>
              <a:buClrTx/>
              <a:buSzTx/>
              <a:buFont typeface="Wingdings" panose="05000000000000000000" pitchFamily="2" charset="2"/>
              <a:buChar char="§"/>
              <a:tabLst/>
              <a:defRPr/>
            </a:pPr>
            <a:r>
              <a:rPr lang="fr-FR" sz="1200" b="1" u="none" noProof="0" dirty="0">
                <a:effectLst/>
                <a:latin typeface="Arial" panose="020B0604020202020204" pitchFamily="34" charset="0"/>
                <a:ea typeface="MS Mincho" panose="02020609040205080304" pitchFamily="49" charset="-128"/>
              </a:rPr>
              <a:t>&lt;CLIQUER&gt; </a:t>
            </a:r>
          </a:p>
          <a:p>
            <a:pPr marL="171450" marR="0" lvl="0" indent="-171450" algn="l" defTabSz="914400" rtl="0" eaLnBrk="0" fontAlgn="base" latinLnBrk="0" hangingPunct="0">
              <a:lnSpc>
                <a:spcPct val="100000"/>
              </a:lnSpc>
              <a:spcBef>
                <a:spcPts val="0"/>
              </a:spcBef>
              <a:spcAft>
                <a:spcPts val="0"/>
              </a:spcAft>
              <a:buClrTx/>
              <a:buSzTx/>
              <a:buFont typeface="Wingdings" panose="05000000000000000000" pitchFamily="2" charset="2"/>
              <a:buChar char="§"/>
              <a:tabLst/>
              <a:defRPr/>
            </a:pPr>
            <a:endParaRPr lang="fr-FR" sz="1200" b="1" u="none" noProof="0" dirty="0">
              <a:effectLst/>
              <a:latin typeface="Arial" panose="020B0604020202020204" pitchFamily="34" charset="0"/>
              <a:ea typeface="MS Mincho" panose="02020609040205080304" pitchFamily="49" charset="-128"/>
            </a:endParaRPr>
          </a:p>
          <a:p>
            <a:pPr marL="171450" marR="0" lvl="0" indent="-171450" algn="l" defTabSz="914400" rtl="0" eaLnBrk="0" fontAlgn="base" latinLnBrk="0" hangingPunct="0">
              <a:lnSpc>
                <a:spcPct val="100000"/>
              </a:lnSpc>
              <a:spcBef>
                <a:spcPts val="0"/>
              </a:spcBef>
              <a:spcAft>
                <a:spcPts val="0"/>
              </a:spcAft>
              <a:buClrTx/>
              <a:buSzTx/>
              <a:buFont typeface="Wingdings" panose="05000000000000000000" pitchFamily="2" charset="2"/>
              <a:buChar char="§"/>
              <a:tabLst/>
              <a:defRPr/>
            </a:pPr>
            <a:r>
              <a:rPr lang="fr-FR" sz="1200" b="1" i="0" u="sng" noProof="0" dirty="0">
                <a:effectLst/>
                <a:latin typeface="Arial" panose="020B0604020202020204" pitchFamily="34" charset="0"/>
                <a:ea typeface="MS Mincho" panose="02020609040205080304" pitchFamily="49" charset="-128"/>
              </a:rPr>
              <a:t>Dites</a:t>
            </a:r>
            <a:r>
              <a:rPr lang="fr-FR" sz="1200" b="1" i="0" u="none" noProof="0" dirty="0">
                <a:effectLst/>
                <a:latin typeface="Arial" panose="020B0604020202020204" pitchFamily="34" charset="0"/>
                <a:ea typeface="MS Mincho" panose="02020609040205080304" pitchFamily="49" charset="-128"/>
              </a:rPr>
              <a:t> : </a:t>
            </a:r>
            <a:r>
              <a:rPr lang="fr-FR" sz="1200" i="0" kern="1200" noProof="0" dirty="0">
                <a:effectLst/>
                <a:latin typeface="Arial" panose="020B0604020202020204" pitchFamily="34" charset="0"/>
                <a:ea typeface="Yu Mincho" panose="02020400000000000000" pitchFamily="18" charset="-128"/>
              </a:rPr>
              <a:t>Canards - janvier 2022 (~68%) et mai 2022 - (~61%</a:t>
            </a:r>
            <a:r>
              <a:rPr lang="fr-FR" sz="1200" i="0" noProof="0" dirty="0">
                <a:effectLst/>
                <a:latin typeface="Times New Roman" panose="02020603050405020304" pitchFamily="18" charset="0"/>
                <a:ea typeface="Times New Roman" panose="02020603050405020304" pitchFamily="18" charset="0"/>
              </a:rPr>
              <a:t>). </a:t>
            </a:r>
            <a:r>
              <a:rPr lang="fr-FR" sz="1200" i="0" kern="1200" noProof="0" dirty="0">
                <a:effectLst/>
                <a:latin typeface="Arial" panose="020B0604020202020204" pitchFamily="34" charset="0"/>
                <a:ea typeface="Yu Mincho" panose="02020400000000000000" pitchFamily="18" charset="-128"/>
              </a:rPr>
              <a:t>Poulets - janvier 2022 (29%) et mai 2022 (~32%).</a:t>
            </a:r>
            <a:endParaRPr lang="fr-FR" sz="1200" i="0" noProof="0" dirty="0">
              <a:effectLst/>
              <a:latin typeface="Arial" panose="020B0604020202020204" pitchFamily="34" charset="0"/>
              <a:ea typeface="MS Mincho" panose="02020609040205080304" pitchFamily="49" charset="-128"/>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1" dirty="0"/>
          </a:p>
          <a:p>
            <a:pPr lvl="2"/>
            <a:endParaRPr lang="en-US" dirty="0"/>
          </a:p>
        </p:txBody>
      </p:sp>
      <p:sp>
        <p:nvSpPr>
          <p:cNvPr id="4" name="Slide Number Placeholder 3"/>
          <p:cNvSpPr>
            <a:spLocks noGrp="1"/>
          </p:cNvSpPr>
          <p:nvPr>
            <p:ph type="sldNum" sz="quarter" idx="5"/>
          </p:nvPr>
        </p:nvSpPr>
        <p:spPr/>
        <p:txBody>
          <a:bodyPr/>
          <a:lstStyle/>
          <a:p>
            <a:pPr marL="0" marR="0" lvl="0" indent="0" algn="r" defTabSz="930275" rtl="0" eaLnBrk="1" fontAlgn="base" latinLnBrk="0" hangingPunct="1">
              <a:lnSpc>
                <a:spcPct val="100000"/>
              </a:lnSpc>
              <a:spcBef>
                <a:spcPct val="0"/>
              </a:spcBef>
              <a:spcAft>
                <a:spcPct val="0"/>
              </a:spcAft>
              <a:buClrTx/>
              <a:buSzTx/>
              <a:buFontTx/>
              <a:buNone/>
              <a:tabLst/>
              <a:defRPr/>
            </a:pPr>
            <a:fld id="{F5F56037-6788-433A-A7B1-BC071E3268D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t>110</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195938167"/>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1" noProof="0" dirty="0"/>
              <a:t>Notes de l'instructeur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fr-FR" sz="1200" b="1" noProof="0" dirty="0"/>
          </a:p>
          <a:p>
            <a:pPr marL="171450" marR="0" indent="-171450">
              <a:spcBef>
                <a:spcPts val="0"/>
              </a:spcBef>
              <a:spcAft>
                <a:spcPts val="0"/>
              </a:spcAft>
              <a:buFont typeface="Wingdings" panose="05000000000000000000" pitchFamily="2" charset="2"/>
              <a:buChar char="§"/>
            </a:pPr>
            <a:r>
              <a:rPr lang="fr-FR" sz="1200" b="1" u="sng" noProof="0" dirty="0">
                <a:effectLst/>
                <a:latin typeface="Arial" panose="020B0604020202020204" pitchFamily="34" charset="0"/>
                <a:ea typeface="MS Mincho" panose="02020609040205080304" pitchFamily="49" charset="-128"/>
              </a:rPr>
              <a:t>Posez la question</a:t>
            </a:r>
            <a:r>
              <a:rPr lang="fr-FR" sz="1200" b="1" u="none" noProof="0" dirty="0">
                <a:effectLst/>
                <a:latin typeface="Arial" panose="020B0604020202020204" pitchFamily="34" charset="0"/>
                <a:ea typeface="MS Mincho" panose="02020609040205080304" pitchFamily="49" charset="-128"/>
              </a:rPr>
              <a:t> :</a:t>
            </a:r>
            <a:r>
              <a:rPr lang="fr-FR" sz="1200" u="none" noProof="0" dirty="0">
                <a:effectLst/>
                <a:latin typeface="Arial" panose="020B0604020202020204" pitchFamily="34" charset="0"/>
                <a:ea typeface="MS Mincho" panose="02020609040205080304" pitchFamily="49" charset="-128"/>
              </a:rPr>
              <a:t> </a:t>
            </a:r>
            <a:r>
              <a:rPr lang="fr-FR" sz="1200" noProof="0" dirty="0">
                <a:effectLst/>
                <a:latin typeface="Arial" panose="020B0604020202020204" pitchFamily="34" charset="0"/>
                <a:ea typeface="MS Mincho" panose="02020609040205080304" pitchFamily="49" charset="-128"/>
              </a:rPr>
              <a:t>Pourquoi y a-t-il une différence entre la séroprévalence chez les canards et les poulets ?</a:t>
            </a:r>
          </a:p>
          <a:p>
            <a:pPr marL="171450" marR="0" indent="-171450">
              <a:spcBef>
                <a:spcPts val="0"/>
              </a:spcBef>
              <a:spcAft>
                <a:spcPts val="0"/>
              </a:spcAft>
              <a:buFont typeface="Wingdings" panose="05000000000000000000" pitchFamily="2" charset="2"/>
              <a:buChar char="§"/>
            </a:pPr>
            <a:endParaRPr lang="fr-FR" sz="1200" noProof="0" dirty="0">
              <a:effectLst/>
              <a:latin typeface="Arial" panose="020B0604020202020204" pitchFamily="34" charset="0"/>
              <a:ea typeface="MS Mincho" panose="02020609040205080304" pitchFamily="49" charset="-128"/>
            </a:endParaRPr>
          </a:p>
          <a:p>
            <a:pPr marL="171450" marR="0" lvl="0" indent="-171450" algn="l" defTabSz="914400" rtl="0" eaLnBrk="0" fontAlgn="base" latinLnBrk="0" hangingPunct="0">
              <a:lnSpc>
                <a:spcPct val="100000"/>
              </a:lnSpc>
              <a:spcBef>
                <a:spcPts val="0"/>
              </a:spcBef>
              <a:spcAft>
                <a:spcPts val="0"/>
              </a:spcAft>
              <a:buClrTx/>
              <a:buSzTx/>
              <a:buFont typeface="Wingdings" panose="05000000000000000000" pitchFamily="2" charset="2"/>
              <a:buChar char="§"/>
              <a:tabLst/>
              <a:defRPr/>
            </a:pPr>
            <a:r>
              <a:rPr lang="fr-FR" sz="1200" b="1" u="sng" noProof="0" dirty="0">
                <a:effectLst/>
                <a:latin typeface="Arial" panose="020B0604020202020204" pitchFamily="34" charset="0"/>
                <a:ea typeface="MS Mincho" panose="02020609040205080304" pitchFamily="49" charset="-128"/>
              </a:rPr>
              <a:t>Remerciez</a:t>
            </a:r>
            <a:r>
              <a:rPr lang="fr-FR" sz="1200" b="1" u="none" noProof="0" dirty="0">
                <a:effectLst/>
                <a:latin typeface="Arial" panose="020B0604020202020204" pitchFamily="34" charset="0"/>
                <a:ea typeface="MS Mincho" panose="02020609040205080304" pitchFamily="49" charset="-128"/>
              </a:rPr>
              <a:t> </a:t>
            </a:r>
            <a:r>
              <a:rPr lang="fr-FR" sz="1200" b="0" u="none" noProof="0" dirty="0">
                <a:effectLst/>
                <a:latin typeface="Arial" panose="020B0604020202020204" pitchFamily="34" charset="0"/>
                <a:ea typeface="MS Mincho" panose="02020609040205080304" pitchFamily="49" charset="-128"/>
              </a:rPr>
              <a:t>les participants pour leurs réponses. </a:t>
            </a:r>
            <a:r>
              <a:rPr lang="fr-FR" sz="1200" b="1" noProof="0" dirty="0">
                <a:effectLst/>
                <a:latin typeface="Arial" panose="020B0604020202020204" pitchFamily="34" charset="0"/>
                <a:ea typeface="MS Mincho" panose="02020609040205080304" pitchFamily="49" charset="-128"/>
              </a:rPr>
              <a:t>&lt;CLIQUER&gt; </a:t>
            </a:r>
            <a:r>
              <a:rPr lang="fr-FR" sz="1200" noProof="0" dirty="0">
                <a:effectLst/>
                <a:latin typeface="Arial" panose="020B0604020202020204" pitchFamily="34" charset="0"/>
                <a:ea typeface="MS Mincho" panose="02020609040205080304" pitchFamily="49" charset="-128"/>
              </a:rPr>
              <a:t>à la diapositive suivante.</a:t>
            </a:r>
          </a:p>
          <a:p>
            <a:pPr marL="171450" marR="0" indent="-171450">
              <a:spcBef>
                <a:spcPts val="0"/>
              </a:spcBef>
              <a:spcAft>
                <a:spcPts val="0"/>
              </a:spcAft>
              <a:buFont typeface="Wingdings" panose="05000000000000000000" pitchFamily="2" charset="2"/>
              <a:buChar char="§"/>
            </a:pPr>
            <a:endParaRPr lang="en-US" sz="1200" dirty="0">
              <a:effectLst/>
              <a:latin typeface="Arial" panose="020B0604020202020204" pitchFamily="34" charset="0"/>
              <a:ea typeface="MS Mincho" panose="02020609040205080304" pitchFamily="49" charset="-128"/>
            </a:endParaRPr>
          </a:p>
        </p:txBody>
      </p:sp>
      <p:sp>
        <p:nvSpPr>
          <p:cNvPr id="4" name="Slide Number Placeholder 3"/>
          <p:cNvSpPr>
            <a:spLocks noGrp="1"/>
          </p:cNvSpPr>
          <p:nvPr>
            <p:ph type="sldNum" sz="quarter" idx="5"/>
          </p:nvPr>
        </p:nvSpPr>
        <p:spPr/>
        <p:txBody>
          <a:bodyPr/>
          <a:lstStyle/>
          <a:p>
            <a:pPr marL="0" marR="0" lvl="0" indent="0" algn="r" defTabSz="930275" rtl="0" eaLnBrk="1" fontAlgn="base" latinLnBrk="0" hangingPunct="1">
              <a:lnSpc>
                <a:spcPct val="100000"/>
              </a:lnSpc>
              <a:spcBef>
                <a:spcPct val="0"/>
              </a:spcBef>
              <a:spcAft>
                <a:spcPct val="0"/>
              </a:spcAft>
              <a:buClrTx/>
              <a:buSzTx/>
              <a:buFontTx/>
              <a:buNone/>
              <a:tabLst/>
              <a:defRPr/>
            </a:pPr>
            <a:fld id="{F5F56037-6788-433A-A7B1-BC071E3268D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t>111</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432650006"/>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1" noProof="0" dirty="0"/>
              <a:t>Notes de l'instructeur :</a:t>
            </a:r>
          </a:p>
          <a:p>
            <a:pPr marL="0" marR="0">
              <a:spcBef>
                <a:spcPts val="0"/>
              </a:spcBef>
              <a:spcAft>
                <a:spcPts val="0"/>
              </a:spcAft>
            </a:pPr>
            <a:endParaRPr lang="fr-FR" sz="1200" b="1" u="sng" noProof="0" dirty="0">
              <a:effectLst/>
              <a:latin typeface="Arial" charset="0"/>
              <a:ea typeface="+mn-ea"/>
              <a:cs typeface="Arial" charset="0"/>
            </a:endParaRPr>
          </a:p>
          <a:p>
            <a:pPr marL="171450" marR="0" indent="-171450">
              <a:spcBef>
                <a:spcPts val="0"/>
              </a:spcBef>
              <a:spcAft>
                <a:spcPts val="0"/>
              </a:spcAft>
              <a:buFont typeface="Wingdings" panose="05000000000000000000" pitchFamily="2" charset="2"/>
              <a:buChar char="§"/>
            </a:pPr>
            <a:r>
              <a:rPr lang="fr-FR" sz="1200" b="1" u="sng" noProof="0" dirty="0">
                <a:effectLst/>
                <a:latin typeface="Arial" charset="0"/>
                <a:ea typeface="+mn-ea"/>
                <a:cs typeface="Arial" charset="0"/>
              </a:rPr>
              <a:t>Dites</a:t>
            </a:r>
            <a:r>
              <a:rPr lang="fr-FR" sz="1200" b="1" u="none" noProof="0" dirty="0">
                <a:effectLst/>
                <a:latin typeface="Arial" charset="0"/>
                <a:ea typeface="+mn-ea"/>
                <a:cs typeface="Arial" charset="0"/>
              </a:rPr>
              <a:t> : </a:t>
            </a:r>
            <a:r>
              <a:rPr lang="fr-FR" sz="1200" b="0" u="none" noProof="0" dirty="0">
                <a:effectLst/>
                <a:latin typeface="Arial" charset="0"/>
                <a:ea typeface="+mn-ea"/>
                <a:cs typeface="Arial" charset="0"/>
              </a:rPr>
              <a:t>En ce qui concerne l'environnement, les canards peuvent être </a:t>
            </a:r>
            <a:r>
              <a:rPr lang="fr-FR" sz="1200" kern="1200" noProof="0" dirty="0">
                <a:effectLst/>
                <a:latin typeface="Arial" panose="020B0604020202020204" pitchFamily="34" charset="0"/>
                <a:ea typeface="Yu Mincho" panose="02020400000000000000" pitchFamily="18" charset="-128"/>
                <a:cs typeface="Arial" panose="020B0604020202020204" pitchFamily="34" charset="0"/>
              </a:rPr>
              <a:t>plus exposés aux oiseaux sauvages puisqu'ils ont accès à l'extérieur.  En ce qui concerne le laboratoire, la réponse immunitaire varie selon l'espèce et selon l'âge au moment de l'échantillonnage.</a:t>
            </a:r>
          </a:p>
          <a:p>
            <a:pPr marL="171450" marR="0" indent="-171450">
              <a:spcBef>
                <a:spcPts val="0"/>
              </a:spcBef>
              <a:spcAft>
                <a:spcPts val="0"/>
              </a:spcAft>
              <a:buFont typeface="Wingdings" panose="05000000000000000000" pitchFamily="2" charset="2"/>
              <a:buChar char="§"/>
            </a:pPr>
            <a:endParaRPr lang="fr-FR" sz="1200" kern="1200" noProof="0" dirty="0">
              <a:effectLst/>
              <a:latin typeface="Arial" panose="020B0604020202020204" pitchFamily="34" charset="0"/>
              <a:ea typeface="Yu Mincho" panose="02020400000000000000" pitchFamily="18" charset="-128"/>
              <a:cs typeface="Arial" panose="020B0604020202020204" pitchFamily="34" charset="0"/>
            </a:endParaRPr>
          </a:p>
          <a:p>
            <a:pPr marL="171450" marR="0" indent="-171450">
              <a:spcBef>
                <a:spcPts val="0"/>
              </a:spcBef>
              <a:spcAft>
                <a:spcPts val="0"/>
              </a:spcAft>
              <a:buFont typeface="Wingdings" panose="05000000000000000000" pitchFamily="2" charset="2"/>
              <a:buChar char="§"/>
            </a:pPr>
            <a:r>
              <a:rPr lang="fr-FR" sz="1200" b="1" u="sng" kern="1200" noProof="0" dirty="0">
                <a:effectLst/>
                <a:latin typeface="Arial" panose="020B0604020202020204" pitchFamily="34" charset="0"/>
                <a:ea typeface="Yu Mincho" panose="02020400000000000000" pitchFamily="18" charset="-128"/>
                <a:cs typeface="Arial" panose="020B0604020202020204" pitchFamily="34" charset="0"/>
              </a:rPr>
              <a:t>Dites</a:t>
            </a:r>
            <a:r>
              <a:rPr lang="fr-FR" sz="1200" b="1" u="none" kern="1200" noProof="0" dirty="0">
                <a:effectLst/>
                <a:latin typeface="Arial" panose="020B0604020202020204" pitchFamily="34" charset="0"/>
                <a:ea typeface="Yu Mincho" panose="02020400000000000000" pitchFamily="18" charset="-128"/>
                <a:cs typeface="Arial" panose="020B0604020202020204" pitchFamily="34" charset="0"/>
              </a:rPr>
              <a:t> : </a:t>
            </a:r>
            <a:r>
              <a:rPr lang="fr-FR" sz="1200" kern="1200" noProof="0" dirty="0">
                <a:effectLst/>
                <a:latin typeface="Arial" panose="020B0604020202020204" pitchFamily="34" charset="0"/>
                <a:ea typeface="Yu Mincho" panose="02020400000000000000" pitchFamily="18" charset="-128"/>
                <a:cs typeface="Arial" panose="020B0604020202020204" pitchFamily="34" charset="0"/>
              </a:rPr>
              <a:t>Quelqu'un peut-il identifier d'autres raisons ? L'âge de l'oiseau peut être un facteur. Par exemple, les poulets de moins de 18 semaines sont moins séropositifs que les poulets adultes. Les conditions de vie peuvent également être un facteur.  Les poulets élevés dans des systèmes de récupération des déchets ont une séroprévalence plus élevée pour certaines maladies respiratoires.</a:t>
            </a:r>
          </a:p>
          <a:p>
            <a:pPr marL="0" marR="0" indent="0">
              <a:spcBef>
                <a:spcPts val="0"/>
              </a:spcBef>
              <a:spcAft>
                <a:spcPts val="0"/>
              </a:spcAft>
              <a:buFont typeface="Wingdings" panose="05000000000000000000" pitchFamily="2" charset="2"/>
              <a:buNone/>
            </a:pPr>
            <a:endParaRPr lang="en-US" sz="1200" dirty="0">
              <a:effectLst/>
              <a:latin typeface="Arial" panose="020B0604020202020204" pitchFamily="34" charset="0"/>
              <a:ea typeface="MS Mincho" panose="02020609040205080304" pitchFamily="49" charset="-128"/>
              <a:cs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1"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1"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1"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1" dirty="0"/>
          </a:p>
          <a:p>
            <a:pPr lvl="2"/>
            <a:endParaRPr lang="en-US" sz="1200" dirty="0"/>
          </a:p>
        </p:txBody>
      </p:sp>
      <p:sp>
        <p:nvSpPr>
          <p:cNvPr id="4" name="Slide Number Placeholder 3"/>
          <p:cNvSpPr>
            <a:spLocks noGrp="1"/>
          </p:cNvSpPr>
          <p:nvPr>
            <p:ph type="sldNum" sz="quarter" idx="5"/>
          </p:nvPr>
        </p:nvSpPr>
        <p:spPr/>
        <p:txBody>
          <a:bodyPr/>
          <a:lstStyle/>
          <a:p>
            <a:pPr marL="0" marR="0" lvl="0" indent="0" algn="r" defTabSz="930275" rtl="0" eaLnBrk="1" fontAlgn="base" latinLnBrk="0" hangingPunct="1">
              <a:lnSpc>
                <a:spcPct val="100000"/>
              </a:lnSpc>
              <a:spcBef>
                <a:spcPct val="0"/>
              </a:spcBef>
              <a:spcAft>
                <a:spcPct val="0"/>
              </a:spcAft>
              <a:buClrTx/>
              <a:buSzTx/>
              <a:buFontTx/>
              <a:buNone/>
              <a:tabLst/>
              <a:defRPr/>
            </a:pPr>
            <a:fld id="{F5F56037-6788-433A-A7B1-BC071E3268D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t>112</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632498567"/>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1" noProof="0" dirty="0"/>
              <a:t>Notes de l'instructeur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fr-FR" sz="1200" b="1" noProof="0" dirty="0"/>
          </a:p>
          <a:p>
            <a:pPr marL="171450" marR="0" indent="-171450">
              <a:spcBef>
                <a:spcPts val="0"/>
              </a:spcBef>
              <a:spcAft>
                <a:spcPts val="0"/>
              </a:spcAft>
              <a:buFont typeface="Wingdings" panose="05000000000000000000" pitchFamily="2" charset="2"/>
              <a:buChar char="§"/>
            </a:pPr>
            <a:r>
              <a:rPr lang="fr-FR" sz="1200" b="1" u="sng" noProof="0" dirty="0">
                <a:effectLst/>
                <a:latin typeface="Arial" panose="020B0604020202020204" pitchFamily="34" charset="0"/>
                <a:ea typeface="MS Mincho" panose="02020609040205080304" pitchFamily="49" charset="-128"/>
                <a:cs typeface="Arial" panose="020B0604020202020204" pitchFamily="34" charset="0"/>
              </a:rPr>
              <a:t>Dites</a:t>
            </a:r>
            <a:r>
              <a:rPr lang="fr-FR" sz="1200" b="1" u="none" noProof="0" dirty="0">
                <a:effectLst/>
                <a:latin typeface="Arial" panose="020B0604020202020204" pitchFamily="34" charset="0"/>
                <a:ea typeface="MS Mincho" panose="02020609040205080304" pitchFamily="49" charset="-128"/>
                <a:cs typeface="Arial" panose="020B0604020202020204" pitchFamily="34" charset="0"/>
              </a:rPr>
              <a:t> : </a:t>
            </a:r>
            <a:r>
              <a:rPr lang="fr-FR" sz="1200" noProof="0" dirty="0">
                <a:effectLst/>
                <a:latin typeface="Arial" panose="020B0604020202020204" pitchFamily="34" charset="0"/>
                <a:ea typeface="MS Mincho" panose="02020609040205080304" pitchFamily="49" charset="-128"/>
                <a:cs typeface="Arial" panose="020B0604020202020204" pitchFamily="34" charset="0"/>
              </a:rPr>
              <a:t>Quelle pourrait être la cause des pics de janvier et de mai ?</a:t>
            </a:r>
          </a:p>
          <a:p>
            <a:pPr marL="171450" marR="0" indent="-171450">
              <a:spcBef>
                <a:spcPts val="0"/>
              </a:spcBef>
              <a:spcAft>
                <a:spcPts val="0"/>
              </a:spcAft>
              <a:buFont typeface="Wingdings" panose="05000000000000000000" pitchFamily="2" charset="2"/>
              <a:buChar char="§"/>
            </a:pPr>
            <a:endParaRPr lang="fr-FR" sz="1200" b="1" noProof="0" dirty="0">
              <a:effectLst/>
              <a:latin typeface="Arial" panose="020B0604020202020204" pitchFamily="34" charset="0"/>
              <a:ea typeface="MS Mincho" panose="02020609040205080304" pitchFamily="49" charset="-128"/>
              <a:cs typeface="Arial" panose="020B0604020202020204" pitchFamily="34" charset="0"/>
            </a:endParaRPr>
          </a:p>
          <a:p>
            <a:pPr marL="171450" marR="0" lvl="0" indent="-171450" algn="l" defTabSz="914400" rtl="0" eaLnBrk="0" fontAlgn="base" latinLnBrk="0" hangingPunct="0">
              <a:lnSpc>
                <a:spcPct val="100000"/>
              </a:lnSpc>
              <a:spcBef>
                <a:spcPts val="0"/>
              </a:spcBef>
              <a:spcAft>
                <a:spcPts val="0"/>
              </a:spcAft>
              <a:buClrTx/>
              <a:buSzTx/>
              <a:buFont typeface="Wingdings" panose="05000000000000000000" pitchFamily="2" charset="2"/>
              <a:buChar char="§"/>
              <a:tabLst/>
              <a:defRPr/>
            </a:pPr>
            <a:r>
              <a:rPr lang="fr-FR" sz="1200" b="1" u="sng" noProof="0" dirty="0">
                <a:effectLst/>
                <a:latin typeface="Arial" panose="020B0604020202020204" pitchFamily="34" charset="0"/>
                <a:ea typeface="MS Mincho" panose="02020609040205080304" pitchFamily="49" charset="-128"/>
                <a:cs typeface="Arial" panose="020B0604020202020204" pitchFamily="34" charset="0"/>
              </a:rPr>
              <a:t>Remerciez</a:t>
            </a:r>
            <a:r>
              <a:rPr lang="fr-FR" sz="1200" b="1" u="none" noProof="0" dirty="0">
                <a:effectLst/>
                <a:latin typeface="Arial" panose="020B0604020202020204" pitchFamily="34" charset="0"/>
                <a:ea typeface="MS Mincho" panose="02020609040205080304" pitchFamily="49" charset="-128"/>
                <a:cs typeface="Arial" panose="020B0604020202020204" pitchFamily="34" charset="0"/>
              </a:rPr>
              <a:t> </a:t>
            </a:r>
            <a:r>
              <a:rPr lang="fr-FR" sz="1200" b="0" u="none" noProof="0" dirty="0">
                <a:effectLst/>
                <a:latin typeface="Arial" panose="020B0604020202020204" pitchFamily="34" charset="0"/>
                <a:ea typeface="MS Mincho" panose="02020609040205080304" pitchFamily="49" charset="-128"/>
              </a:rPr>
              <a:t>les participants pour leurs réponses</a:t>
            </a:r>
            <a:r>
              <a:rPr lang="fr-FR" sz="1200" b="0" u="none" noProof="0" dirty="0">
                <a:effectLst/>
                <a:latin typeface="Arial" panose="020B0604020202020204" pitchFamily="34" charset="0"/>
                <a:ea typeface="MS Mincho" panose="02020609040205080304" pitchFamily="49" charset="-128"/>
                <a:cs typeface="Arial" panose="020B0604020202020204" pitchFamily="34" charset="0"/>
              </a:rPr>
              <a:t>. </a:t>
            </a:r>
            <a:r>
              <a:rPr lang="fr-FR" sz="1200" b="1" noProof="0" dirty="0">
                <a:effectLst/>
                <a:latin typeface="Arial" panose="020B0604020202020204" pitchFamily="34" charset="0"/>
                <a:ea typeface="MS Mincho" panose="02020609040205080304" pitchFamily="49" charset="-128"/>
              </a:rPr>
              <a:t>&lt;CLIQUER&gt; </a:t>
            </a:r>
            <a:r>
              <a:rPr lang="fr-FR" sz="1200" noProof="0" dirty="0">
                <a:effectLst/>
                <a:latin typeface="Arial" panose="020B0604020202020204" pitchFamily="34" charset="0"/>
                <a:ea typeface="MS Mincho" panose="02020609040205080304" pitchFamily="49" charset="-128"/>
              </a:rPr>
              <a:t>à la diapositive suivante pour la réponse.</a:t>
            </a:r>
          </a:p>
          <a:p>
            <a:pPr marL="171450" marR="0" indent="-171450">
              <a:spcBef>
                <a:spcPts val="0"/>
              </a:spcBef>
              <a:spcAft>
                <a:spcPts val="0"/>
              </a:spcAft>
              <a:buFont typeface="Wingdings" panose="05000000000000000000" pitchFamily="2" charset="2"/>
              <a:buChar char="§"/>
            </a:pPr>
            <a:endParaRPr lang="en-US" sz="1200" b="0"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b="1" dirty="0"/>
          </a:p>
          <a:p>
            <a:pPr lvl="2"/>
            <a:endParaRPr lang="en-US" dirty="0"/>
          </a:p>
        </p:txBody>
      </p:sp>
      <p:sp>
        <p:nvSpPr>
          <p:cNvPr id="4" name="Slide Number Placeholder 3"/>
          <p:cNvSpPr>
            <a:spLocks noGrp="1"/>
          </p:cNvSpPr>
          <p:nvPr>
            <p:ph type="sldNum" sz="quarter" idx="5"/>
          </p:nvPr>
        </p:nvSpPr>
        <p:spPr/>
        <p:txBody>
          <a:bodyPr/>
          <a:lstStyle/>
          <a:p>
            <a:pPr marL="0" marR="0" lvl="0" indent="0" algn="r" defTabSz="930275" rtl="0" eaLnBrk="1" fontAlgn="base" latinLnBrk="0" hangingPunct="1">
              <a:lnSpc>
                <a:spcPct val="100000"/>
              </a:lnSpc>
              <a:spcBef>
                <a:spcPct val="0"/>
              </a:spcBef>
              <a:spcAft>
                <a:spcPct val="0"/>
              </a:spcAft>
              <a:buClrTx/>
              <a:buSzTx/>
              <a:buFontTx/>
              <a:buNone/>
              <a:tabLst/>
              <a:defRPr/>
            </a:pPr>
            <a:fld id="{F5F56037-6788-433A-A7B1-BC071E3268D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t>113</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877718741"/>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1" i="0" noProof="0" dirty="0"/>
              <a:t>Notes de l'instructeur :</a:t>
            </a:r>
          </a:p>
          <a:p>
            <a:pPr marL="0" marR="0" lvl="0" indent="0">
              <a:spcBef>
                <a:spcPts val="0"/>
              </a:spcBef>
              <a:spcAft>
                <a:spcPts val="0"/>
              </a:spcAft>
              <a:buFont typeface="Symbol" panose="05050102010706020507" pitchFamily="18" charset="2"/>
              <a:buNone/>
              <a:tabLst>
                <a:tab pos="631825" algn="l"/>
              </a:tabLst>
            </a:pPr>
            <a:endParaRPr lang="fr-FR" sz="1200" b="1" i="0" kern="1200" noProof="0" dirty="0">
              <a:effectLst/>
              <a:latin typeface="Arial" charset="0"/>
              <a:ea typeface="+mn-ea"/>
              <a:cs typeface="Arial" charset="0"/>
            </a:endParaRPr>
          </a:p>
          <a:p>
            <a:pPr marL="171450" marR="0" lvl="0" indent="-171450">
              <a:spcBef>
                <a:spcPts val="0"/>
              </a:spcBef>
              <a:spcAft>
                <a:spcPts val="0"/>
              </a:spcAft>
              <a:buFont typeface="Wingdings" panose="05000000000000000000" pitchFamily="2" charset="2"/>
              <a:buChar char="§"/>
              <a:tabLst>
                <a:tab pos="631825" algn="l"/>
              </a:tabLst>
            </a:pPr>
            <a:r>
              <a:rPr lang="fr-FR" sz="1200" b="1" i="0" u="sng" kern="1200" noProof="0" dirty="0">
                <a:effectLst/>
                <a:latin typeface="Arial" charset="0"/>
                <a:ea typeface="+mn-ea"/>
                <a:cs typeface="Arial" charset="0"/>
              </a:rPr>
              <a:t>Dites</a:t>
            </a:r>
            <a:r>
              <a:rPr lang="fr-FR" sz="1200" b="1" i="0" u="none" kern="1200" noProof="0" dirty="0">
                <a:effectLst/>
                <a:latin typeface="Arial" charset="0"/>
                <a:ea typeface="+mn-ea"/>
                <a:cs typeface="Arial" charset="0"/>
              </a:rPr>
              <a:t> : </a:t>
            </a:r>
            <a:r>
              <a:rPr lang="fr-FR" sz="1200" b="0" i="0" u="none" kern="1200" noProof="0" dirty="0">
                <a:effectLst/>
                <a:latin typeface="Arial" charset="0"/>
                <a:ea typeface="+mn-ea"/>
                <a:cs typeface="Arial" charset="0"/>
              </a:rPr>
              <a:t>L</a:t>
            </a:r>
            <a:r>
              <a:rPr lang="fr-FR" sz="1200" b="0" i="0" kern="1200" noProof="0" dirty="0">
                <a:effectLst/>
                <a:latin typeface="Arial" charset="0"/>
                <a:ea typeface="+mn-ea"/>
                <a:cs typeface="Arial" charset="0"/>
              </a:rPr>
              <a:t>es pics observés en janvier et en mai pourraient être dus à l'</a:t>
            </a:r>
            <a:r>
              <a:rPr lang="fr-FR" sz="1200" i="0" kern="1200" noProof="0" dirty="0">
                <a:effectLst/>
                <a:latin typeface="Arial" panose="020B0604020202020204" pitchFamily="34" charset="0"/>
                <a:ea typeface="Yu Mincho" panose="02020400000000000000" pitchFamily="18" charset="-128"/>
                <a:cs typeface="Arial" panose="020B0604020202020204" pitchFamily="34" charset="0"/>
              </a:rPr>
              <a:t>exposition aux oiseaux sauvages pendant la migration, aux changements de logement dus à la saisonnalité et à l'introduction de nouveaux oiseaux dans les volées.</a:t>
            </a:r>
          </a:p>
          <a:p>
            <a:pPr marL="171450" marR="0" lvl="0" indent="-171450">
              <a:spcBef>
                <a:spcPts val="0"/>
              </a:spcBef>
              <a:spcAft>
                <a:spcPts val="0"/>
              </a:spcAft>
              <a:buFont typeface="Wingdings" panose="05000000000000000000" pitchFamily="2" charset="2"/>
              <a:buChar char="§"/>
              <a:tabLst>
                <a:tab pos="631825" algn="l"/>
              </a:tabLst>
            </a:pPr>
            <a:endParaRPr lang="fr-FR" sz="1200" i="0" kern="1200" noProof="0" dirty="0">
              <a:effectLst/>
              <a:latin typeface="Arial" panose="020B0604020202020204" pitchFamily="34" charset="0"/>
              <a:ea typeface="Yu Mincho" panose="02020400000000000000" pitchFamily="18" charset="-128"/>
              <a:cs typeface="Arial" panose="020B0604020202020204" pitchFamily="34" charset="0"/>
            </a:endParaRPr>
          </a:p>
          <a:p>
            <a:pPr marL="171450" marR="0" lvl="0" indent="-171450">
              <a:spcBef>
                <a:spcPts val="0"/>
              </a:spcBef>
              <a:spcAft>
                <a:spcPts val="0"/>
              </a:spcAft>
              <a:buFont typeface="Wingdings" panose="05000000000000000000" pitchFamily="2" charset="2"/>
              <a:buChar char="§"/>
              <a:tabLst>
                <a:tab pos="631825" algn="l"/>
              </a:tabLst>
            </a:pPr>
            <a:r>
              <a:rPr lang="fr-FR" sz="1200" b="1" i="0" u="sng" kern="1200" noProof="0" dirty="0">
                <a:effectLst/>
                <a:latin typeface="Arial" panose="020B0604020202020204" pitchFamily="34" charset="0"/>
                <a:ea typeface="Yu Mincho" panose="02020400000000000000" pitchFamily="18" charset="-128"/>
                <a:cs typeface="Arial" panose="020B0604020202020204" pitchFamily="34" charset="0"/>
              </a:rPr>
              <a:t>Posez la question</a:t>
            </a:r>
            <a:r>
              <a:rPr lang="fr-FR" sz="1200" b="1" i="0" u="none" kern="1200" noProof="0" dirty="0">
                <a:effectLst/>
                <a:latin typeface="Arial" panose="020B0604020202020204" pitchFamily="34" charset="0"/>
                <a:ea typeface="Yu Mincho" panose="02020400000000000000" pitchFamily="18" charset="-128"/>
                <a:cs typeface="Arial" panose="020B0604020202020204" pitchFamily="34" charset="0"/>
              </a:rPr>
              <a:t> : </a:t>
            </a:r>
            <a:r>
              <a:rPr lang="fr-FR" sz="1200" i="0" kern="1200" noProof="0" dirty="0">
                <a:effectLst/>
                <a:latin typeface="Arial" panose="020B0604020202020204" pitchFamily="34" charset="0"/>
                <a:ea typeface="Yu Mincho" panose="02020400000000000000" pitchFamily="18" charset="-128"/>
                <a:cs typeface="Arial" panose="020B0604020202020204" pitchFamily="34" charset="0"/>
              </a:rPr>
              <a:t>Quelles pourraient être les autres causes ou raisons des pics ? </a:t>
            </a:r>
          </a:p>
          <a:p>
            <a:pPr marL="171450" marR="0" lvl="0" indent="-171450">
              <a:spcBef>
                <a:spcPts val="0"/>
              </a:spcBef>
              <a:spcAft>
                <a:spcPts val="0"/>
              </a:spcAft>
              <a:buFont typeface="Wingdings" panose="05000000000000000000" pitchFamily="2" charset="2"/>
              <a:buChar char="§"/>
              <a:tabLst>
                <a:tab pos="631825" algn="l"/>
              </a:tabLst>
            </a:pPr>
            <a:endParaRPr lang="fr-FR" sz="1200" i="0" kern="1200" noProof="0" dirty="0">
              <a:effectLst/>
              <a:latin typeface="Arial" panose="020B0604020202020204" pitchFamily="34" charset="0"/>
              <a:ea typeface="Yu Mincho" panose="02020400000000000000" pitchFamily="18" charset="-128"/>
              <a:cs typeface="Arial" panose="020B0604020202020204" pitchFamily="34" charset="0"/>
            </a:endParaRPr>
          </a:p>
          <a:p>
            <a:pPr marL="171450" marR="0" lvl="0" indent="-171450">
              <a:spcBef>
                <a:spcPts val="0"/>
              </a:spcBef>
              <a:spcAft>
                <a:spcPts val="0"/>
              </a:spcAft>
              <a:buFont typeface="Wingdings" panose="05000000000000000000" pitchFamily="2" charset="2"/>
              <a:buChar char="§"/>
              <a:tabLst>
                <a:tab pos="631825" algn="l"/>
              </a:tabLst>
            </a:pPr>
            <a:r>
              <a:rPr lang="fr-FR" sz="1200" b="1" i="0" u="sng" kern="1200" noProof="0" dirty="0">
                <a:effectLst/>
                <a:latin typeface="Arial" panose="020B0604020202020204" pitchFamily="34" charset="0"/>
                <a:ea typeface="Yu Mincho" panose="02020400000000000000" pitchFamily="18" charset="-128"/>
                <a:cs typeface="Arial" panose="020B0604020202020204" pitchFamily="34" charset="0"/>
              </a:rPr>
              <a:t>Remerciez</a:t>
            </a:r>
            <a:r>
              <a:rPr lang="fr-FR" sz="1200" b="0" i="0" u="none" kern="1200" noProof="0" dirty="0">
                <a:effectLst/>
                <a:latin typeface="Arial" panose="020B0604020202020204" pitchFamily="34" charset="0"/>
                <a:ea typeface="Yu Mincho" panose="02020400000000000000" pitchFamily="18" charset="-128"/>
                <a:cs typeface="Arial" panose="020B0604020202020204" pitchFamily="34" charset="0"/>
              </a:rPr>
              <a:t> </a:t>
            </a:r>
            <a:r>
              <a:rPr lang="fr-FR" sz="1200" b="0" u="none" noProof="0" dirty="0">
                <a:effectLst/>
                <a:latin typeface="Arial" panose="020B0604020202020204" pitchFamily="34" charset="0"/>
                <a:ea typeface="MS Mincho" panose="02020609040205080304" pitchFamily="49" charset="-128"/>
              </a:rPr>
              <a:t>les participants pour leurs réponses. </a:t>
            </a:r>
            <a:endParaRPr lang="en-US" dirty="0"/>
          </a:p>
        </p:txBody>
      </p:sp>
      <p:sp>
        <p:nvSpPr>
          <p:cNvPr id="4" name="Slide Number Placeholder 3"/>
          <p:cNvSpPr>
            <a:spLocks noGrp="1"/>
          </p:cNvSpPr>
          <p:nvPr>
            <p:ph type="sldNum" sz="quarter" idx="5"/>
          </p:nvPr>
        </p:nvSpPr>
        <p:spPr/>
        <p:txBody>
          <a:bodyPr/>
          <a:lstStyle/>
          <a:p>
            <a:pPr marL="0" marR="0" lvl="0" indent="0" algn="r" defTabSz="930275" rtl="0" eaLnBrk="1" fontAlgn="base" latinLnBrk="0" hangingPunct="1">
              <a:lnSpc>
                <a:spcPct val="100000"/>
              </a:lnSpc>
              <a:spcBef>
                <a:spcPct val="0"/>
              </a:spcBef>
              <a:spcAft>
                <a:spcPct val="0"/>
              </a:spcAft>
              <a:buClrTx/>
              <a:buSzTx/>
              <a:buFontTx/>
              <a:buNone/>
              <a:tabLst/>
              <a:defRPr/>
            </a:pPr>
            <a:fld id="{F5F56037-6788-433A-A7B1-BC071E3268D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t>114</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925161478"/>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1" noProof="0" dirty="0"/>
              <a:t>Notes de l'instructeur :</a:t>
            </a:r>
          </a:p>
          <a:p>
            <a:endParaRPr lang="fr-FR" sz="1200" noProof="0" dirty="0"/>
          </a:p>
          <a:p>
            <a:r>
              <a:rPr lang="fr-FR" sz="1200" b="1" u="sng" noProof="0" dirty="0"/>
              <a:t>Dites</a:t>
            </a:r>
            <a:r>
              <a:rPr lang="fr-FR" sz="1200" b="1" u="none" noProof="0" dirty="0"/>
              <a:t> : </a:t>
            </a:r>
            <a:r>
              <a:rPr lang="fr-FR" sz="1200" b="0" u="none" noProof="0" dirty="0"/>
              <a:t>D</a:t>
            </a:r>
            <a:r>
              <a:rPr lang="fr-FR" sz="1200" noProof="0" dirty="0"/>
              <a:t>ans cette région, la récolte du riz a lieu en janvier et en mai, et les agriculteurs peuvent autoriser les canards à pénétrer dans les rizières. </a:t>
            </a:r>
          </a:p>
          <a:p>
            <a:r>
              <a:rPr lang="fr-FR" sz="1200" noProof="0" dirty="0"/>
              <a:t>Pendant cette période, les canards mangent les parasites tels que les mauvaises herbes et les insectes qui constituent une menace pour la production de riz. </a:t>
            </a:r>
          </a:p>
          <a:p>
            <a:r>
              <a:rPr lang="fr-FR" sz="1200" noProof="0" dirty="0"/>
              <a:t>En raison de leur errance dans les rizières, les canards sont davantage exposés à la population d'oiseaux sauvages au cours de ces mois, ce qui entraîne probablement des taux d'anticorps plus élevés. </a:t>
            </a:r>
          </a:p>
          <a:p>
            <a:pPr marL="171450" indent="-171450">
              <a:buFont typeface="Wingdings" panose="05000000000000000000" pitchFamily="2" charset="2"/>
              <a:buChar char="§"/>
            </a:pPr>
            <a:endParaRPr lang="en-US" sz="1200" dirty="0"/>
          </a:p>
          <a:p>
            <a:pPr marL="0" indent="0">
              <a:buFont typeface="Wingdings" panose="05000000000000000000" pitchFamily="2" charset="2"/>
              <a:buNone/>
            </a:pPr>
            <a:endParaRPr lang="en-US" sz="1200" dirty="0"/>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115</a:t>
            </a:fld>
            <a:endParaRPr lang="en-US" altLang="en-US"/>
          </a:p>
        </p:txBody>
      </p:sp>
    </p:spTree>
    <p:extLst>
      <p:ext uri="{BB962C8B-B14F-4D97-AF65-F5344CB8AC3E}">
        <p14:creationId xmlns:p14="http://schemas.microsoft.com/office/powerpoint/2010/main" val="3949694790"/>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1" noProof="0" dirty="0"/>
              <a:t>Notes de l'instructeur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fr-FR" sz="1200" b="1" noProof="0" dirty="0"/>
          </a:p>
          <a:p>
            <a:pPr marL="171450" marR="0" indent="-171450">
              <a:lnSpc>
                <a:spcPct val="107000"/>
              </a:lnSpc>
              <a:spcBef>
                <a:spcPts val="0"/>
              </a:spcBef>
              <a:spcAft>
                <a:spcPts val="800"/>
              </a:spcAft>
              <a:buFont typeface="Wingdings" panose="05000000000000000000" pitchFamily="2" charset="2"/>
              <a:buChar char="§"/>
            </a:pPr>
            <a:r>
              <a:rPr lang="fr-FR" sz="1200" b="1" u="sng" noProof="0" dirty="0">
                <a:effectLst/>
                <a:latin typeface="Arial" panose="020B0604020202020204" pitchFamily="34" charset="0"/>
                <a:ea typeface="Calibri" panose="020F0502020204030204" pitchFamily="34" charset="0"/>
              </a:rPr>
              <a:t>Dites</a:t>
            </a:r>
            <a:r>
              <a:rPr lang="fr-FR" sz="1200" b="1" u="none" noProof="0" dirty="0">
                <a:effectLst/>
                <a:latin typeface="Arial" panose="020B0604020202020204" pitchFamily="34" charset="0"/>
                <a:ea typeface="Calibri" panose="020F0502020204030204" pitchFamily="34" charset="0"/>
              </a:rPr>
              <a:t> : </a:t>
            </a:r>
            <a:r>
              <a:rPr lang="fr-FR" sz="1200" b="1" noProof="0" dirty="0">
                <a:effectLst/>
                <a:latin typeface="Arial" panose="020B0604020202020204" pitchFamily="34" charset="0"/>
                <a:ea typeface="Calibri" panose="020F0502020204030204" pitchFamily="34" charset="0"/>
              </a:rPr>
              <a:t>La figure 4 </a:t>
            </a:r>
            <a:r>
              <a:rPr lang="fr-FR" sz="1200" noProof="0" dirty="0">
                <a:effectLst/>
                <a:latin typeface="Arial" panose="020B0604020202020204" pitchFamily="34" charset="0"/>
                <a:ea typeface="Calibri" panose="020F0502020204030204" pitchFamily="34" charset="0"/>
              </a:rPr>
              <a:t>montre la prévalence des anticorps H5 chez les canards </a:t>
            </a:r>
            <a:r>
              <a:rPr lang="fr-FR" sz="1200" b="1" noProof="0" dirty="0">
                <a:effectLst/>
                <a:latin typeface="Arial" panose="020B0604020202020204" pitchFamily="34" charset="0"/>
                <a:ea typeface="Calibri" panose="020F0502020204030204" pitchFamily="34" charset="0"/>
              </a:rPr>
              <a:t>vaccinés </a:t>
            </a:r>
            <a:r>
              <a:rPr lang="fr-FR" sz="1200" noProof="0" dirty="0">
                <a:effectLst/>
                <a:latin typeface="Arial" panose="020B0604020202020204" pitchFamily="34" charset="0"/>
                <a:ea typeface="Calibri" panose="020F0502020204030204" pitchFamily="34" charset="0"/>
              </a:rPr>
              <a:t>(</a:t>
            </a:r>
            <a:r>
              <a:rPr lang="fr-FR" sz="1200" kern="1200" noProof="0" dirty="0">
                <a:solidFill>
                  <a:srgbClr val="000000"/>
                </a:solidFill>
                <a:effectLst/>
                <a:latin typeface="Arial" panose="020B0604020202020204" pitchFamily="34" charset="0"/>
                <a:ea typeface="Yu Mincho" panose="02020400000000000000" pitchFamily="18" charset="-128"/>
              </a:rPr>
              <a:t>ligne orange) </a:t>
            </a:r>
            <a:r>
              <a:rPr lang="fr-FR" sz="1200" noProof="0" dirty="0">
                <a:effectLst/>
                <a:latin typeface="Arial" panose="020B0604020202020204" pitchFamily="34" charset="0"/>
                <a:ea typeface="Calibri" panose="020F0502020204030204" pitchFamily="34" charset="0"/>
              </a:rPr>
              <a:t>et les poulets domestiques (</a:t>
            </a:r>
            <a:r>
              <a:rPr lang="fr-FR" sz="1200" kern="1200" noProof="0" dirty="0">
                <a:solidFill>
                  <a:srgbClr val="000000"/>
                </a:solidFill>
                <a:effectLst/>
                <a:latin typeface="Arial" panose="020B0604020202020204" pitchFamily="34" charset="0"/>
                <a:ea typeface="Yu Mincho" panose="02020400000000000000" pitchFamily="18" charset="-128"/>
              </a:rPr>
              <a:t>ligne </a:t>
            </a:r>
            <a:r>
              <a:rPr lang="fr-FR" sz="1200" kern="1200" noProof="0" dirty="0">
                <a:solidFill>
                  <a:srgbClr val="000000"/>
                </a:solidFill>
                <a:effectLst/>
                <a:latin typeface="Arial" panose="020B0604020202020204" pitchFamily="34" charset="0"/>
                <a:ea typeface="Calibri" panose="020F0502020204030204" pitchFamily="34" charset="0"/>
              </a:rPr>
              <a:t>bleue</a:t>
            </a:r>
            <a:r>
              <a:rPr lang="fr-FR" sz="1200" noProof="0" dirty="0">
                <a:effectLst/>
                <a:latin typeface="Arial" panose="020B0604020202020204" pitchFamily="34" charset="0"/>
                <a:ea typeface="Calibri" panose="020F0502020204030204" pitchFamily="34" charset="0"/>
              </a:rPr>
              <a:t>) de mai 2021 à mai 2022. Les campagnes de vaccination ont été menées en septembre et en avril. La prévalence au cours de la période d'étude était de 54 % (IC 95 % : 39;69) pour les canards et de 56 % (IC 95 % : 47;64) pour les poulets.</a:t>
            </a:r>
            <a:endParaRPr lang="fr-FR" sz="1200" noProof="0" dirty="0">
              <a:effectLst/>
              <a:latin typeface="Arial" panose="020B0604020202020204" pitchFamily="34" charset="0"/>
              <a:ea typeface="MS Mincho" panose="02020609040205080304" pitchFamily="49" charset="-128"/>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b="1" dirty="0"/>
          </a:p>
          <a:p>
            <a:pPr lvl="2"/>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116</a:t>
            </a:fld>
            <a:endParaRPr lang="en-US" altLang="en-US"/>
          </a:p>
        </p:txBody>
      </p:sp>
    </p:spTree>
    <p:extLst>
      <p:ext uri="{BB962C8B-B14F-4D97-AF65-F5344CB8AC3E}">
        <p14:creationId xmlns:p14="http://schemas.microsoft.com/office/powerpoint/2010/main" val="4032016532"/>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1" noProof="0" dirty="0">
                <a:latin typeface="Arial" panose="020B0604020202020204" pitchFamily="34" charset="0"/>
                <a:cs typeface="Arial" panose="020B0604020202020204" pitchFamily="34" charset="0"/>
              </a:rPr>
              <a:t>Notes de l'instructeur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fr-FR" sz="1200" b="1" noProof="0" dirty="0">
              <a:latin typeface="Arial" panose="020B0604020202020204" pitchFamily="34" charset="0"/>
              <a:cs typeface="Arial" panose="020B0604020202020204" pitchFamily="34" charset="0"/>
            </a:endParaRPr>
          </a:p>
          <a:p>
            <a:pPr marL="171450" marR="0" indent="-171450">
              <a:spcBef>
                <a:spcPts val="0"/>
              </a:spcBef>
              <a:spcAft>
                <a:spcPts val="0"/>
              </a:spcAft>
              <a:buFont typeface="Wingdings" panose="05000000000000000000" pitchFamily="2" charset="2"/>
              <a:buChar char="§"/>
            </a:pPr>
            <a:r>
              <a:rPr lang="fr-FR" sz="1200" b="1" u="sng" kern="1200" noProof="0" dirty="0">
                <a:effectLst/>
                <a:latin typeface="Arial" panose="020B0604020202020204" pitchFamily="34" charset="0"/>
                <a:ea typeface="MS Mincho" panose="02020609040205080304" pitchFamily="49" charset="-128"/>
                <a:cs typeface="Arial" panose="020B0604020202020204" pitchFamily="34" charset="0"/>
              </a:rPr>
              <a:t>Demandez</a:t>
            </a:r>
            <a:r>
              <a:rPr lang="fr-FR" sz="1200" b="1" u="none" kern="1200" noProof="0" dirty="0">
                <a:effectLst/>
                <a:latin typeface="Arial" panose="020B0604020202020204" pitchFamily="34" charset="0"/>
                <a:ea typeface="MS Mincho" panose="02020609040205080304" pitchFamily="49" charset="-128"/>
                <a:cs typeface="Arial" panose="020B0604020202020204" pitchFamily="34" charset="0"/>
              </a:rPr>
              <a:t> : </a:t>
            </a:r>
            <a:r>
              <a:rPr lang="fr-FR" sz="1200" kern="1200" noProof="0" dirty="0">
                <a:effectLst/>
                <a:latin typeface="Arial" panose="020B0604020202020204" pitchFamily="34" charset="0"/>
                <a:ea typeface="MS Mincho" panose="02020609040205080304" pitchFamily="49" charset="-128"/>
                <a:cs typeface="Arial" panose="020B0604020202020204" pitchFamily="34" charset="0"/>
              </a:rPr>
              <a:t>La vaccination a-t-elle augmenté la séroprévalence des anticorps par rapport aux personnes non vaccinées chez les poulets ? Chez les canards ?  </a:t>
            </a:r>
            <a:r>
              <a:rPr lang="fr-FR" sz="1200" kern="1200" noProof="0" dirty="0">
                <a:effectLst/>
                <a:latin typeface="Arial" panose="020B0604020202020204" pitchFamily="34" charset="0"/>
                <a:ea typeface="Yu Mincho" panose="02020400000000000000" pitchFamily="18" charset="-128"/>
                <a:cs typeface="Arial" panose="020B0604020202020204" pitchFamily="34" charset="0"/>
              </a:rPr>
              <a:t>La réponse des anticorps était-elle similaire dans les deux espèces ?</a:t>
            </a:r>
          </a:p>
          <a:p>
            <a:pPr marL="171450" marR="0" indent="-171450">
              <a:spcBef>
                <a:spcPts val="0"/>
              </a:spcBef>
              <a:spcAft>
                <a:spcPts val="0"/>
              </a:spcAft>
              <a:buFont typeface="Wingdings" panose="05000000000000000000" pitchFamily="2" charset="2"/>
              <a:buChar char="§"/>
            </a:pPr>
            <a:endParaRPr lang="fr-FR" sz="1200" b="1" noProof="0" dirty="0">
              <a:effectLst/>
              <a:latin typeface="Arial" panose="020B0604020202020204" pitchFamily="34" charset="0"/>
              <a:ea typeface="MS Mincho" panose="02020609040205080304" pitchFamily="49" charset="-128"/>
              <a:cs typeface="Arial" panose="020B0604020202020204" pitchFamily="34" charset="0"/>
            </a:endParaRPr>
          </a:p>
          <a:p>
            <a:pPr marL="171450" marR="0" lvl="0" indent="-171450" algn="l" defTabSz="914400" rtl="0" eaLnBrk="0" fontAlgn="base" latinLnBrk="0" hangingPunct="0">
              <a:lnSpc>
                <a:spcPct val="100000"/>
              </a:lnSpc>
              <a:spcBef>
                <a:spcPts val="0"/>
              </a:spcBef>
              <a:spcAft>
                <a:spcPts val="0"/>
              </a:spcAft>
              <a:buClrTx/>
              <a:buSzTx/>
              <a:buFont typeface="Wingdings" panose="05000000000000000000" pitchFamily="2" charset="2"/>
              <a:buChar char="§"/>
              <a:tabLst/>
              <a:defRPr/>
            </a:pPr>
            <a:r>
              <a:rPr lang="fr-FR" sz="1200" b="1" u="sng" noProof="0" dirty="0">
                <a:effectLst/>
                <a:latin typeface="Arial" panose="020B0604020202020204" pitchFamily="34" charset="0"/>
                <a:ea typeface="MS Mincho" panose="02020609040205080304" pitchFamily="49" charset="-128"/>
                <a:cs typeface="Arial" panose="020B0604020202020204" pitchFamily="34" charset="0"/>
              </a:rPr>
              <a:t>Remerciez</a:t>
            </a:r>
            <a:r>
              <a:rPr lang="fr-FR" sz="1200" b="1" u="none" noProof="0" dirty="0">
                <a:effectLst/>
                <a:latin typeface="Arial" panose="020B0604020202020204" pitchFamily="34" charset="0"/>
                <a:ea typeface="MS Mincho" panose="02020609040205080304" pitchFamily="49" charset="-128"/>
                <a:cs typeface="Arial" panose="020B0604020202020204" pitchFamily="34" charset="0"/>
              </a:rPr>
              <a:t> </a:t>
            </a:r>
            <a:r>
              <a:rPr lang="fr-FR" sz="1200" b="0" u="none" noProof="0" dirty="0">
                <a:effectLst/>
                <a:latin typeface="Arial" panose="020B0604020202020204" pitchFamily="34" charset="0"/>
                <a:ea typeface="MS Mincho" panose="02020609040205080304" pitchFamily="49" charset="-128"/>
              </a:rPr>
              <a:t>les participants pour leurs réponses. </a:t>
            </a:r>
            <a:r>
              <a:rPr lang="fr-FR" sz="1200" b="1" noProof="0" dirty="0">
                <a:effectLst/>
                <a:latin typeface="Arial" panose="020B0604020202020204" pitchFamily="34" charset="0"/>
                <a:ea typeface="MS Mincho" panose="02020609040205080304" pitchFamily="49" charset="-128"/>
              </a:rPr>
              <a:t>&lt;CLIQUER&gt; </a:t>
            </a:r>
            <a:r>
              <a:rPr lang="fr-FR" sz="1200" noProof="0" dirty="0">
                <a:effectLst/>
                <a:latin typeface="Arial" panose="020B0604020202020204" pitchFamily="34" charset="0"/>
                <a:ea typeface="MS Mincho" panose="02020609040205080304" pitchFamily="49" charset="-128"/>
              </a:rPr>
              <a:t>à la diapositive suivante pour la réponse.</a:t>
            </a:r>
          </a:p>
          <a:p>
            <a:pPr marL="171450" marR="0" indent="-171450">
              <a:spcBef>
                <a:spcPts val="0"/>
              </a:spcBef>
              <a:spcAft>
                <a:spcPts val="0"/>
              </a:spcAft>
              <a:buFont typeface="Wingdings" panose="05000000000000000000" pitchFamily="2" charset="2"/>
              <a:buChar char="§"/>
            </a:pPr>
            <a:endParaRPr lang="en-US" sz="1200" kern="1200" dirty="0">
              <a:effectLst/>
              <a:latin typeface="Arial" panose="020B0604020202020204" pitchFamily="34" charset="0"/>
              <a:ea typeface="Yu Mincho" panose="02020400000000000000" pitchFamily="18" charset="-128"/>
              <a:cs typeface="Arial" panose="020B0604020202020204" pitchFamily="34" charset="0"/>
            </a:endParaRPr>
          </a:p>
          <a:p>
            <a:pPr marL="0" marR="0">
              <a:spcBef>
                <a:spcPts val="670"/>
              </a:spcBef>
              <a:spcAft>
                <a:spcPts val="0"/>
              </a:spcAft>
            </a:pPr>
            <a:endParaRPr lang="en-US" sz="1800" dirty="0">
              <a:effectLst/>
              <a:latin typeface="Arial" panose="020B0604020202020204" pitchFamily="34" charset="0"/>
              <a:ea typeface="Times New Roman" panose="02020603050405020304" pitchFamily="18" charset="0"/>
            </a:endParaRPr>
          </a:p>
          <a:p>
            <a:pPr marL="0" marR="0">
              <a:spcBef>
                <a:spcPts val="670"/>
              </a:spcBef>
              <a:spcAft>
                <a:spcPts val="0"/>
              </a:spcAft>
            </a:pPr>
            <a:endParaRPr lang="en-US" sz="1800" dirty="0">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b="1" dirty="0"/>
          </a:p>
        </p:txBody>
      </p:sp>
      <p:sp>
        <p:nvSpPr>
          <p:cNvPr id="4" name="Slide Number Placeholder 3"/>
          <p:cNvSpPr>
            <a:spLocks noGrp="1"/>
          </p:cNvSpPr>
          <p:nvPr>
            <p:ph type="sldNum" sz="quarter" idx="5"/>
          </p:nvPr>
        </p:nvSpPr>
        <p:spPr/>
        <p:txBody>
          <a:bodyPr/>
          <a:lstStyle/>
          <a:p>
            <a:pPr marL="0" marR="0" lvl="0" indent="0" algn="r" defTabSz="930275" rtl="0" eaLnBrk="1" fontAlgn="base" latinLnBrk="0" hangingPunct="1">
              <a:lnSpc>
                <a:spcPct val="100000"/>
              </a:lnSpc>
              <a:spcBef>
                <a:spcPct val="0"/>
              </a:spcBef>
              <a:spcAft>
                <a:spcPct val="0"/>
              </a:spcAft>
              <a:buClrTx/>
              <a:buSzTx/>
              <a:buFontTx/>
              <a:buNone/>
              <a:tabLst/>
              <a:defRPr/>
            </a:pPr>
            <a:fld id="{F5F56037-6788-433A-A7B1-BC071E3268D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t>117</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4164613735"/>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1" noProof="0" dirty="0">
                <a:latin typeface="Arial" panose="020B0604020202020204" pitchFamily="34" charset="0"/>
                <a:cs typeface="Arial" panose="020B0604020202020204" pitchFamily="34" charset="0"/>
              </a:rPr>
              <a:t>Notes de l'instructeur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fr-FR" sz="1200" b="1" i="0" noProof="0" dirty="0">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00000"/>
              </a:lnSpc>
              <a:spcBef>
                <a:spcPts val="0"/>
              </a:spcBef>
              <a:spcAft>
                <a:spcPts val="0"/>
              </a:spcAft>
              <a:buClrTx/>
              <a:buSzTx/>
              <a:buFont typeface="Wingdings" panose="05000000000000000000" pitchFamily="2" charset="2"/>
              <a:buChar char="§"/>
              <a:tabLst/>
              <a:defRPr/>
            </a:pPr>
            <a:r>
              <a:rPr lang="fr-FR" sz="1200" b="1" i="0" kern="1200" noProof="0" dirty="0">
                <a:effectLst/>
                <a:latin typeface="Arial" panose="020B0604020202020204" pitchFamily="34" charset="0"/>
                <a:ea typeface="Yu Mincho" panose="02020400000000000000" pitchFamily="18" charset="-128"/>
                <a:cs typeface="Arial" panose="020B0604020202020204" pitchFamily="34" charset="0"/>
              </a:rPr>
              <a:t>&lt;CLIQUER&gt; </a:t>
            </a:r>
          </a:p>
          <a:p>
            <a:pPr marL="171450" marR="0" lvl="0" indent="-171450" algn="l" defTabSz="914400" rtl="0" eaLnBrk="0" fontAlgn="base" latinLnBrk="0" hangingPunct="0">
              <a:lnSpc>
                <a:spcPct val="100000"/>
              </a:lnSpc>
              <a:spcBef>
                <a:spcPts val="0"/>
              </a:spcBef>
              <a:spcAft>
                <a:spcPts val="0"/>
              </a:spcAft>
              <a:buClrTx/>
              <a:buSzTx/>
              <a:buFont typeface="Wingdings" panose="05000000000000000000" pitchFamily="2" charset="2"/>
              <a:buChar char="§"/>
              <a:tabLst/>
              <a:defRPr/>
            </a:pPr>
            <a:endParaRPr lang="fr-FR" sz="1200" b="1" i="0" kern="1200" noProof="0" dirty="0">
              <a:effectLst/>
              <a:latin typeface="Arial" panose="020B0604020202020204" pitchFamily="34" charset="0"/>
              <a:ea typeface="Yu Mincho" panose="02020400000000000000" pitchFamily="18" charset="-128"/>
              <a:cs typeface="Arial" panose="020B0604020202020204" pitchFamily="34" charset="0"/>
            </a:endParaRPr>
          </a:p>
          <a:p>
            <a:pPr marL="171450" marR="0" lvl="0" indent="-171450" algn="l" defTabSz="914400" rtl="0" eaLnBrk="0" fontAlgn="base" latinLnBrk="0" hangingPunct="0">
              <a:lnSpc>
                <a:spcPct val="100000"/>
              </a:lnSpc>
              <a:spcBef>
                <a:spcPts val="0"/>
              </a:spcBef>
              <a:spcAft>
                <a:spcPts val="0"/>
              </a:spcAft>
              <a:buClrTx/>
              <a:buSzTx/>
              <a:buFont typeface="Wingdings" panose="05000000000000000000" pitchFamily="2" charset="2"/>
              <a:buChar char="§"/>
              <a:tabLst/>
              <a:defRPr/>
            </a:pPr>
            <a:r>
              <a:rPr lang="fr-FR" sz="1200" b="1" i="0" u="sng" kern="1200" noProof="0" dirty="0">
                <a:effectLst/>
                <a:latin typeface="Arial" panose="020B0604020202020204" pitchFamily="34" charset="0"/>
                <a:ea typeface="Yu Mincho" panose="02020400000000000000" pitchFamily="18" charset="-128"/>
                <a:cs typeface="Arial" panose="020B0604020202020204" pitchFamily="34" charset="0"/>
              </a:rPr>
              <a:t>Dites</a:t>
            </a:r>
            <a:r>
              <a:rPr lang="fr-FR" sz="1200" b="1" i="0" u="none" kern="1200" noProof="0" dirty="0">
                <a:effectLst/>
                <a:latin typeface="Arial" panose="020B0604020202020204" pitchFamily="34" charset="0"/>
                <a:ea typeface="Yu Mincho" panose="02020400000000000000" pitchFamily="18" charset="-128"/>
                <a:cs typeface="Arial" panose="020B0604020202020204" pitchFamily="34" charset="0"/>
              </a:rPr>
              <a:t> : </a:t>
            </a:r>
            <a:r>
              <a:rPr lang="fr-FR" sz="1200" b="0" i="0" u="none" kern="1200" noProof="0" dirty="0">
                <a:effectLst/>
                <a:latin typeface="Arial" panose="020B0604020202020204" pitchFamily="34" charset="0"/>
                <a:ea typeface="Yu Mincho" panose="02020400000000000000" pitchFamily="18" charset="-128"/>
                <a:cs typeface="Arial" panose="020B0604020202020204" pitchFamily="34" charset="0"/>
              </a:rPr>
              <a:t>P</a:t>
            </a:r>
            <a:r>
              <a:rPr lang="fr-FR" sz="1200" i="0" kern="1200" noProof="0" dirty="0">
                <a:effectLst/>
                <a:latin typeface="Arial" panose="020B0604020202020204" pitchFamily="34" charset="0"/>
                <a:ea typeface="Yu Mincho" panose="02020400000000000000" pitchFamily="18" charset="-128"/>
                <a:cs typeface="Arial" panose="020B0604020202020204" pitchFamily="34" charset="0"/>
              </a:rPr>
              <a:t>oulets - forte augmentation : 19,0 % à 56 % et </a:t>
            </a:r>
            <a:r>
              <a:rPr lang="fr-FR" sz="1200" i="0" kern="1200" noProof="0" dirty="0">
                <a:effectLst/>
                <a:latin typeface="Arial" panose="020B0604020202020204" pitchFamily="34" charset="0"/>
                <a:ea typeface="MS Mincho" panose="02020609040205080304" pitchFamily="49" charset="-128"/>
                <a:cs typeface="Arial" panose="020B0604020202020204" pitchFamily="34" charset="0"/>
              </a:rPr>
              <a:t>canards - augmentation modérée : 42 % à 54 %</a:t>
            </a:r>
            <a:endParaRPr lang="fr-FR" sz="1200" i="0" noProof="0" dirty="0">
              <a:effectLst/>
              <a:latin typeface="Arial" panose="020B0604020202020204" pitchFamily="34" charset="0"/>
              <a:ea typeface="MS Mincho" panose="02020609040205080304" pitchFamily="49" charset="-128"/>
              <a:cs typeface="Arial" panose="020B0604020202020204" pitchFamily="34" charset="0"/>
            </a:endParaRPr>
          </a:p>
          <a:p>
            <a:pPr marL="171450" marR="0" lvl="0" indent="-171450" algn="l" defTabSz="914400" rtl="0" eaLnBrk="0" fontAlgn="base" latinLnBrk="0" hangingPunct="0">
              <a:lnSpc>
                <a:spcPct val="100000"/>
              </a:lnSpc>
              <a:spcBef>
                <a:spcPts val="0"/>
              </a:spcBef>
              <a:spcAft>
                <a:spcPts val="0"/>
              </a:spcAft>
              <a:buClrTx/>
              <a:buSzTx/>
              <a:buFont typeface="Wingdings" panose="05000000000000000000" pitchFamily="2" charset="2"/>
              <a:buChar char="§"/>
              <a:tabLst/>
              <a:defRPr/>
            </a:pPr>
            <a:endParaRPr lang="fr-FR" sz="1200" b="1" i="0" kern="1200" noProof="0" dirty="0">
              <a:effectLst/>
              <a:latin typeface="Arial" panose="020B0604020202020204" pitchFamily="34" charset="0"/>
              <a:ea typeface="Yu Mincho" panose="02020400000000000000" pitchFamily="18" charset="-128"/>
              <a:cs typeface="Arial" panose="020B0604020202020204" pitchFamily="34" charset="0"/>
            </a:endParaRPr>
          </a:p>
          <a:p>
            <a:pPr marL="171450" marR="0" lvl="0" indent="-171450" algn="l" defTabSz="914400" rtl="0" eaLnBrk="0" fontAlgn="base" latinLnBrk="0" hangingPunct="0">
              <a:lnSpc>
                <a:spcPct val="100000"/>
              </a:lnSpc>
              <a:spcBef>
                <a:spcPts val="0"/>
              </a:spcBef>
              <a:spcAft>
                <a:spcPts val="0"/>
              </a:spcAft>
              <a:buClrTx/>
              <a:buSzTx/>
              <a:buFont typeface="Wingdings" panose="05000000000000000000" pitchFamily="2" charset="2"/>
              <a:buChar char="§"/>
              <a:tabLst/>
              <a:defRPr/>
            </a:pPr>
            <a:r>
              <a:rPr lang="fr-FR" sz="1200" b="1" i="0" kern="1200" noProof="0" dirty="0">
                <a:effectLst/>
                <a:latin typeface="Arial" panose="020B0604020202020204" pitchFamily="34" charset="0"/>
                <a:ea typeface="Yu Mincho" panose="02020400000000000000" pitchFamily="18" charset="-128"/>
                <a:cs typeface="Arial" panose="020B0604020202020204" pitchFamily="34" charset="0"/>
              </a:rPr>
              <a:t>&lt;CLIQUER&gt; </a:t>
            </a:r>
          </a:p>
          <a:p>
            <a:pPr marL="0" marR="0" lvl="0" indent="0" algn="l" defTabSz="914400" rtl="0" eaLnBrk="0" fontAlgn="base" latinLnBrk="0" hangingPunct="0">
              <a:lnSpc>
                <a:spcPct val="100000"/>
              </a:lnSpc>
              <a:spcBef>
                <a:spcPts val="0"/>
              </a:spcBef>
              <a:spcAft>
                <a:spcPts val="0"/>
              </a:spcAft>
              <a:buClrTx/>
              <a:buSzTx/>
              <a:buFont typeface="Wingdings" panose="05000000000000000000" pitchFamily="2" charset="2"/>
              <a:buNone/>
              <a:tabLst/>
              <a:defRPr/>
            </a:pPr>
            <a:endParaRPr lang="fr-FR" sz="1200" b="1" i="0" kern="1200" noProof="0" dirty="0">
              <a:effectLst/>
              <a:latin typeface="Arial" panose="020B0604020202020204" pitchFamily="34" charset="0"/>
              <a:ea typeface="Yu Mincho" panose="02020400000000000000" pitchFamily="18" charset="-128"/>
              <a:cs typeface="Arial" panose="020B0604020202020204" pitchFamily="34" charset="0"/>
            </a:endParaRPr>
          </a:p>
          <a:p>
            <a:pPr marL="171450" marR="0" indent="-171450">
              <a:spcBef>
                <a:spcPts val="670"/>
              </a:spcBef>
              <a:spcAft>
                <a:spcPts val="0"/>
              </a:spcAft>
              <a:buFont typeface="Wingdings" panose="05000000000000000000" pitchFamily="2" charset="2"/>
              <a:buChar char="§"/>
            </a:pPr>
            <a:r>
              <a:rPr lang="fr-FR" sz="1200" b="1" i="0" u="sng" noProof="0" dirty="0">
                <a:effectLst/>
                <a:latin typeface="Arial" panose="020B0604020202020204" pitchFamily="34" charset="0"/>
                <a:ea typeface="MS Mincho" panose="02020609040205080304" pitchFamily="49" charset="-128"/>
                <a:cs typeface="Arial" panose="020B0604020202020204" pitchFamily="34" charset="0"/>
              </a:rPr>
              <a:t>Dites</a:t>
            </a:r>
            <a:r>
              <a:rPr lang="fr-FR" sz="1200" b="1" i="0" u="none" noProof="0" dirty="0">
                <a:effectLst/>
                <a:latin typeface="Arial" panose="020B0604020202020204" pitchFamily="34" charset="0"/>
                <a:ea typeface="MS Mincho" panose="02020609040205080304" pitchFamily="49" charset="-128"/>
                <a:cs typeface="Arial" panose="020B0604020202020204" pitchFamily="34" charset="0"/>
              </a:rPr>
              <a:t> : </a:t>
            </a:r>
            <a:r>
              <a:rPr lang="fr-FR" sz="1200" i="0" noProof="0" dirty="0">
                <a:effectLst/>
                <a:latin typeface="Arial" panose="020B0604020202020204" pitchFamily="34" charset="0"/>
                <a:ea typeface="Times New Roman" panose="02020603050405020304" pitchFamily="18" charset="0"/>
                <a:cs typeface="Arial" panose="020B0604020202020204" pitchFamily="34" charset="0"/>
              </a:rPr>
              <a:t>Oui, la réponse des anticorps était similaire chez les deux espèces, sauf en mai 2022.</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b="1" dirty="0"/>
          </a:p>
        </p:txBody>
      </p:sp>
      <p:sp>
        <p:nvSpPr>
          <p:cNvPr id="4" name="Slide Number Placeholder 3"/>
          <p:cNvSpPr>
            <a:spLocks noGrp="1"/>
          </p:cNvSpPr>
          <p:nvPr>
            <p:ph type="sldNum" sz="quarter" idx="5"/>
          </p:nvPr>
        </p:nvSpPr>
        <p:spPr/>
        <p:txBody>
          <a:bodyPr/>
          <a:lstStyle/>
          <a:p>
            <a:pPr marL="0" marR="0" lvl="0" indent="0" algn="r" defTabSz="930275" rtl="0" eaLnBrk="1" fontAlgn="base" latinLnBrk="0" hangingPunct="1">
              <a:lnSpc>
                <a:spcPct val="100000"/>
              </a:lnSpc>
              <a:spcBef>
                <a:spcPct val="0"/>
              </a:spcBef>
              <a:spcAft>
                <a:spcPct val="0"/>
              </a:spcAft>
              <a:buClrTx/>
              <a:buSzTx/>
              <a:buFontTx/>
              <a:buNone/>
              <a:tabLst/>
              <a:defRPr/>
            </a:pPr>
            <a:fld id="{F5F56037-6788-433A-A7B1-BC071E3268D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t>118</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595807"/>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1" noProof="0" dirty="0"/>
              <a:t>Notes de l'instructeur :</a:t>
            </a:r>
          </a:p>
          <a:p>
            <a:pPr lvl="2"/>
            <a:endParaRPr lang="fr-FR" sz="1200" noProof="0" dirty="0"/>
          </a:p>
          <a:p>
            <a:pPr marL="171450" marR="0" indent="-171450">
              <a:spcBef>
                <a:spcPts val="0"/>
              </a:spcBef>
              <a:spcAft>
                <a:spcPts val="0"/>
              </a:spcAft>
              <a:buFont typeface="Wingdings" panose="05000000000000000000" pitchFamily="2" charset="2"/>
              <a:buChar char="§"/>
            </a:pPr>
            <a:r>
              <a:rPr lang="fr-FR" sz="1200" b="1" u="sng" kern="1200" noProof="0" dirty="0">
                <a:effectLst/>
                <a:latin typeface="Arial" panose="020B0604020202020204" pitchFamily="34" charset="0"/>
                <a:ea typeface="MS Mincho" panose="02020609040205080304" pitchFamily="49" charset="-128"/>
                <a:cs typeface="Arial" panose="020B0604020202020204" pitchFamily="34" charset="0"/>
              </a:rPr>
              <a:t>Dites</a:t>
            </a:r>
            <a:r>
              <a:rPr lang="fr-FR" sz="1200" b="1" u="none" kern="1200" noProof="0" dirty="0">
                <a:effectLst/>
                <a:latin typeface="Arial" panose="020B0604020202020204" pitchFamily="34" charset="0"/>
                <a:ea typeface="MS Mincho" panose="02020609040205080304" pitchFamily="49" charset="-128"/>
                <a:cs typeface="Arial" panose="020B0604020202020204" pitchFamily="34" charset="0"/>
              </a:rPr>
              <a:t> : </a:t>
            </a:r>
            <a:r>
              <a:rPr lang="fr-FR" sz="1200" b="0" u="none" kern="1200" noProof="0" dirty="0">
                <a:effectLst/>
                <a:latin typeface="Arial" panose="020B0604020202020204" pitchFamily="34" charset="0"/>
                <a:ea typeface="MS Mincho" panose="02020609040205080304" pitchFamily="49" charset="-128"/>
                <a:cs typeface="Arial" panose="020B0604020202020204" pitchFamily="34" charset="0"/>
              </a:rPr>
              <a:t>L</a:t>
            </a:r>
            <a:r>
              <a:rPr lang="fr-FR" sz="1200" b="0" kern="1200" noProof="0" dirty="0">
                <a:effectLst/>
                <a:latin typeface="Arial" panose="020B0604020202020204" pitchFamily="34" charset="0"/>
                <a:ea typeface="MS Mincho" panose="02020609040205080304" pitchFamily="49" charset="-128"/>
                <a:cs typeface="Arial" panose="020B0604020202020204" pitchFamily="34" charset="0"/>
              </a:rPr>
              <a:t>a</a:t>
            </a:r>
            <a:r>
              <a:rPr lang="fr-FR" sz="1200" kern="1200" noProof="0" dirty="0">
                <a:effectLst/>
                <a:latin typeface="Arial" panose="020B0604020202020204" pitchFamily="34" charset="0"/>
                <a:ea typeface="MS Mincho" panose="02020609040205080304" pitchFamily="49" charset="-128"/>
                <a:cs typeface="Arial" panose="020B0604020202020204" pitchFamily="34" charset="0"/>
              </a:rPr>
              <a:t> vaccination doit-elle être recommandée pour les volées ? </a:t>
            </a:r>
          </a:p>
          <a:p>
            <a:pPr marL="171450" marR="0" indent="-171450">
              <a:spcBef>
                <a:spcPts val="0"/>
              </a:spcBef>
              <a:spcAft>
                <a:spcPts val="0"/>
              </a:spcAft>
              <a:buFont typeface="Wingdings" panose="05000000000000000000" pitchFamily="2" charset="2"/>
              <a:buChar char="§"/>
            </a:pPr>
            <a:endParaRPr lang="fr-FR" sz="1200" kern="1200" noProof="0" dirty="0">
              <a:effectLst/>
              <a:latin typeface="Arial" panose="020B0604020202020204" pitchFamily="34" charset="0"/>
              <a:ea typeface="MS Mincho" panose="02020609040205080304" pitchFamily="49" charset="-128"/>
              <a:cs typeface="Arial" panose="020B0604020202020204" pitchFamily="34" charset="0"/>
            </a:endParaRPr>
          </a:p>
          <a:p>
            <a:pPr marL="171450" marR="0" indent="-171450">
              <a:spcBef>
                <a:spcPts val="0"/>
              </a:spcBef>
              <a:spcAft>
                <a:spcPts val="0"/>
              </a:spcAft>
              <a:buFont typeface="Wingdings" panose="05000000000000000000" pitchFamily="2" charset="2"/>
              <a:buChar char="§"/>
            </a:pPr>
            <a:r>
              <a:rPr lang="fr-FR" sz="1200" b="1" u="sng" kern="1200" noProof="0" dirty="0">
                <a:effectLst/>
                <a:latin typeface="Arial" panose="020B0604020202020204" pitchFamily="34" charset="0"/>
                <a:ea typeface="MS Mincho" panose="02020609040205080304" pitchFamily="49" charset="-128"/>
                <a:cs typeface="Arial" panose="020B0604020202020204" pitchFamily="34" charset="0"/>
              </a:rPr>
              <a:t>Remerciez</a:t>
            </a:r>
            <a:r>
              <a:rPr lang="fr-FR" sz="1200" b="0" u="none" kern="1200" noProof="0" dirty="0">
                <a:effectLst/>
                <a:latin typeface="Arial" panose="020B0604020202020204" pitchFamily="34" charset="0"/>
                <a:ea typeface="MS Mincho" panose="02020609040205080304" pitchFamily="49" charset="-128"/>
                <a:cs typeface="Arial" panose="020B0604020202020204" pitchFamily="34" charset="0"/>
              </a:rPr>
              <a:t> </a:t>
            </a:r>
            <a:r>
              <a:rPr lang="fr-FR" sz="1200" b="0" u="none" noProof="0" dirty="0">
                <a:effectLst/>
                <a:latin typeface="Arial" panose="020B0604020202020204" pitchFamily="34" charset="0"/>
                <a:ea typeface="MS Mincho" panose="02020609040205080304" pitchFamily="49" charset="-128"/>
              </a:rPr>
              <a:t>les participants pour leurs réponses. </a:t>
            </a:r>
          </a:p>
          <a:p>
            <a:pPr marL="0" marR="0" indent="0">
              <a:spcBef>
                <a:spcPts val="0"/>
              </a:spcBef>
              <a:spcAft>
                <a:spcPts val="0"/>
              </a:spcAft>
              <a:buFont typeface="Wingdings" panose="05000000000000000000" pitchFamily="2" charset="2"/>
              <a:buNone/>
            </a:pPr>
            <a:endParaRPr lang="fr-FR" sz="1200" kern="1200" noProof="0" dirty="0">
              <a:effectLst/>
              <a:latin typeface="Arial" panose="020B0604020202020204" pitchFamily="34" charset="0"/>
              <a:ea typeface="Yu Mincho" panose="02020400000000000000" pitchFamily="18" charset="-128"/>
              <a:cs typeface="Arial" panose="020B0604020202020204" pitchFamily="34" charset="0"/>
            </a:endParaRPr>
          </a:p>
          <a:p>
            <a:pPr marL="171450" marR="0" indent="-171450">
              <a:spcBef>
                <a:spcPts val="0"/>
              </a:spcBef>
              <a:spcAft>
                <a:spcPts val="0"/>
              </a:spcAft>
              <a:buFont typeface="Wingdings" panose="05000000000000000000" pitchFamily="2" charset="2"/>
              <a:buChar char="§"/>
              <a:tabLst>
                <a:tab pos="631825" algn="l"/>
              </a:tabLst>
            </a:pPr>
            <a:r>
              <a:rPr lang="fr-FR" sz="1200" b="1" u="sng" kern="1200" noProof="0" dirty="0">
                <a:effectLst/>
                <a:latin typeface="Arial" panose="020B0604020202020204" pitchFamily="34" charset="0"/>
                <a:ea typeface="Yu Mincho" panose="02020400000000000000" pitchFamily="18" charset="-128"/>
                <a:cs typeface="Arial" panose="020B0604020202020204" pitchFamily="34" charset="0"/>
              </a:rPr>
              <a:t>Dites</a:t>
            </a:r>
            <a:r>
              <a:rPr lang="fr-FR" sz="1200" b="1" u="none" kern="1200" noProof="0" dirty="0">
                <a:effectLst/>
                <a:latin typeface="Arial" panose="020B0604020202020204" pitchFamily="34" charset="0"/>
                <a:ea typeface="Yu Mincho" panose="02020400000000000000" pitchFamily="18" charset="-128"/>
                <a:cs typeface="Arial" panose="020B0604020202020204" pitchFamily="34" charset="0"/>
              </a:rPr>
              <a:t> : </a:t>
            </a:r>
            <a:r>
              <a:rPr lang="fr-FR" sz="1200" b="0" u="none" kern="1200" noProof="0" dirty="0">
                <a:effectLst/>
                <a:latin typeface="Arial" panose="020B0604020202020204" pitchFamily="34" charset="0"/>
                <a:ea typeface="Yu Mincho" panose="02020400000000000000" pitchFamily="18" charset="-128"/>
                <a:cs typeface="Arial" panose="020B0604020202020204" pitchFamily="34" charset="0"/>
              </a:rPr>
              <a:t>L</a:t>
            </a:r>
            <a:r>
              <a:rPr lang="fr-FR" sz="1200" kern="1200" noProof="0" dirty="0">
                <a:effectLst/>
                <a:latin typeface="Arial" panose="020B0604020202020204" pitchFamily="34" charset="0"/>
                <a:ea typeface="Yu Mincho" panose="02020400000000000000" pitchFamily="18" charset="-128"/>
                <a:cs typeface="Arial" panose="020B0604020202020204" pitchFamily="34" charset="0"/>
              </a:rPr>
              <a:t>es campagnes de vaccination sont-elles menées à un moment opportun ? </a:t>
            </a:r>
          </a:p>
          <a:p>
            <a:pPr marL="171450" marR="0" indent="-171450">
              <a:spcBef>
                <a:spcPts val="0"/>
              </a:spcBef>
              <a:spcAft>
                <a:spcPts val="0"/>
              </a:spcAft>
              <a:buFont typeface="Wingdings" panose="05000000000000000000" pitchFamily="2" charset="2"/>
              <a:buChar char="§"/>
              <a:tabLst>
                <a:tab pos="631825" algn="l"/>
              </a:tabLst>
            </a:pPr>
            <a:endParaRPr lang="fr-FR" sz="1200" kern="1200" noProof="0" dirty="0">
              <a:effectLst/>
              <a:latin typeface="Arial" panose="020B0604020202020204" pitchFamily="34" charset="0"/>
              <a:ea typeface="Yu Mincho" panose="02020400000000000000" pitchFamily="18" charset="-128"/>
              <a:cs typeface="Arial" panose="020B0604020202020204" pitchFamily="34" charset="0"/>
            </a:endParaRPr>
          </a:p>
          <a:p>
            <a:pPr marL="171450" marR="0" lvl="0" indent="-171450" algn="l" defTabSz="914400" rtl="0" eaLnBrk="0" fontAlgn="base" latinLnBrk="0" hangingPunct="0">
              <a:lnSpc>
                <a:spcPct val="100000"/>
              </a:lnSpc>
              <a:spcBef>
                <a:spcPts val="0"/>
              </a:spcBef>
              <a:spcAft>
                <a:spcPts val="0"/>
              </a:spcAft>
              <a:buClrTx/>
              <a:buSzTx/>
              <a:buFont typeface="Wingdings" panose="05000000000000000000" pitchFamily="2" charset="2"/>
              <a:buChar char="§"/>
              <a:tabLst>
                <a:tab pos="631825" algn="l"/>
              </a:tabLst>
              <a:defRPr/>
            </a:pPr>
            <a:r>
              <a:rPr lang="fr-FR" sz="1200" b="1" u="sng" kern="1200" noProof="0" dirty="0">
                <a:effectLst/>
                <a:latin typeface="Arial" panose="020B0604020202020204" pitchFamily="34" charset="0"/>
                <a:ea typeface="MS Mincho" panose="02020609040205080304" pitchFamily="49" charset="-128"/>
                <a:cs typeface="Arial" panose="020B0604020202020204" pitchFamily="34" charset="0"/>
              </a:rPr>
              <a:t>Remerciez</a:t>
            </a:r>
            <a:r>
              <a:rPr lang="fr-FR" sz="1200" b="1" u="none" kern="1200" noProof="0" dirty="0">
                <a:effectLst/>
                <a:latin typeface="Arial" panose="020B0604020202020204" pitchFamily="34" charset="0"/>
                <a:ea typeface="MS Mincho" panose="02020609040205080304" pitchFamily="49" charset="-128"/>
                <a:cs typeface="Arial" panose="020B0604020202020204" pitchFamily="34" charset="0"/>
              </a:rPr>
              <a:t> </a:t>
            </a:r>
            <a:r>
              <a:rPr lang="fr-FR" sz="1200" b="0" u="none" noProof="0" dirty="0">
                <a:effectLst/>
                <a:latin typeface="Arial" panose="020B0604020202020204" pitchFamily="34" charset="0"/>
                <a:ea typeface="MS Mincho" panose="02020609040205080304" pitchFamily="49" charset="-128"/>
              </a:rPr>
              <a:t>les participants pour leurs réponses. </a:t>
            </a:r>
            <a:r>
              <a:rPr lang="fr-FR" sz="1200" b="1" kern="1200" noProof="0" dirty="0">
                <a:effectLst/>
                <a:latin typeface="Arial" panose="020B0604020202020204" pitchFamily="34" charset="0"/>
                <a:ea typeface="MS Mincho" panose="02020609040205080304" pitchFamily="49" charset="-128"/>
                <a:cs typeface="Arial" panose="020B0604020202020204" pitchFamily="34" charset="0"/>
              </a:rPr>
              <a:t>&lt;CLIQUER&gt; </a:t>
            </a:r>
            <a:r>
              <a:rPr lang="fr-FR" sz="1200" kern="1200" noProof="0" dirty="0">
                <a:effectLst/>
                <a:latin typeface="Arial" panose="020B0604020202020204" pitchFamily="34" charset="0"/>
                <a:ea typeface="MS Mincho" panose="02020609040205080304" pitchFamily="49" charset="-128"/>
                <a:cs typeface="Arial" panose="020B0604020202020204" pitchFamily="34" charset="0"/>
              </a:rPr>
              <a:t>à la diapositive suivante pour les réponses.</a:t>
            </a:r>
            <a:endParaRPr lang="fr-FR" sz="1200" noProof="0" dirty="0">
              <a:effectLst/>
              <a:latin typeface="Arial" panose="020B0604020202020204" pitchFamily="34" charset="0"/>
              <a:ea typeface="MS Mincho" panose="02020609040205080304" pitchFamily="49" charset="-128"/>
              <a:cs typeface="Arial" panose="020B0604020202020204" pitchFamily="34" charset="0"/>
            </a:endParaRPr>
          </a:p>
          <a:p>
            <a:pPr marL="171450" marR="0" indent="-171450">
              <a:spcBef>
                <a:spcPts val="0"/>
              </a:spcBef>
              <a:spcAft>
                <a:spcPts val="0"/>
              </a:spcAft>
              <a:buFont typeface="Wingdings" panose="05000000000000000000" pitchFamily="2" charset="2"/>
              <a:buChar char="§"/>
              <a:tabLst>
                <a:tab pos="631825" algn="l"/>
              </a:tabLst>
            </a:pPr>
            <a:endParaRPr lang="en-US" sz="1200" dirty="0">
              <a:effectLst/>
              <a:latin typeface="Arial" panose="020B0604020202020204" pitchFamily="34" charset="0"/>
              <a:ea typeface="MS Mincho" panose="02020609040205080304" pitchFamily="49" charset="-128"/>
              <a:cs typeface="Arial" panose="020B0604020202020204" pitchFamily="34" charset="0"/>
            </a:endParaRPr>
          </a:p>
        </p:txBody>
      </p:sp>
      <p:sp>
        <p:nvSpPr>
          <p:cNvPr id="4" name="Slide Number Placeholder 3"/>
          <p:cNvSpPr>
            <a:spLocks noGrp="1"/>
          </p:cNvSpPr>
          <p:nvPr>
            <p:ph type="sldNum" sz="quarter" idx="5"/>
          </p:nvPr>
        </p:nvSpPr>
        <p:spPr/>
        <p:txBody>
          <a:bodyPr/>
          <a:lstStyle/>
          <a:p>
            <a:pPr marL="0" marR="0" lvl="0" indent="0" algn="r" defTabSz="930275" rtl="0" eaLnBrk="1" fontAlgn="base" latinLnBrk="0" hangingPunct="1">
              <a:lnSpc>
                <a:spcPct val="100000"/>
              </a:lnSpc>
              <a:spcBef>
                <a:spcPct val="0"/>
              </a:spcBef>
              <a:spcAft>
                <a:spcPct val="0"/>
              </a:spcAft>
              <a:buClrTx/>
              <a:buSzTx/>
              <a:buFontTx/>
              <a:buNone/>
              <a:tabLst/>
              <a:defRPr/>
            </a:pPr>
            <a:fld id="{F5F56037-6788-433A-A7B1-BC071E3268D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t>119</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7566617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lvl="0"/>
            <a:endParaRPr lang="fr-FR" sz="1200" b="1"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v"/>
              <a:tabLst/>
              <a:defRPr/>
            </a:pPr>
            <a:r>
              <a:rPr lang="fr-FR" sz="1200" b="1" i="1" noProof="0" dirty="0"/>
              <a:t>Cette diapositive répond à la question n° 3 de la diapositive précédente (c.-à-d. </a:t>
            </a:r>
            <a:r>
              <a:rPr lang="fr-FR" sz="1200" b="1" i="0" dirty="0">
                <a:solidFill>
                  <a:srgbClr val="000000"/>
                </a:solidFill>
                <a:effectLst/>
                <a:latin typeface="Arial" panose="020B0604020202020204" pitchFamily="34" charset="0"/>
              </a:rPr>
              <a:t>Quelles étapes du cycle de surveillance doivent être réalisées au niveau du district ?)</a:t>
            </a:r>
            <a:endParaRPr lang="fr-FR" sz="1200" b="1" noProof="0" dirty="0"/>
          </a:p>
          <a:p>
            <a:pPr lvl="0"/>
            <a:endParaRPr lang="fr-FR" sz="1200" b="1" noProof="0" dirty="0"/>
          </a:p>
          <a:p>
            <a:pPr marL="171450" lvl="0" indent="-171450">
              <a:buFont typeface="Wingdings" panose="05000000000000000000" pitchFamily="2" charset="2"/>
              <a:buChar char="§"/>
            </a:pPr>
            <a:r>
              <a:rPr lang="fr-FR" sz="1200" b="1" u="sng" noProof="0" dirty="0"/>
              <a:t>Dites</a:t>
            </a:r>
            <a:r>
              <a:rPr lang="fr-FR" sz="1200" b="1" u="none" noProof="0" dirty="0"/>
              <a:t> : </a:t>
            </a:r>
            <a:r>
              <a:rPr lang="fr-FR" sz="1200" b="0" noProof="0" dirty="0"/>
              <a:t>Toutes !</a:t>
            </a:r>
          </a:p>
          <a:p>
            <a:pPr marL="0" lvl="0" indent="0">
              <a:buFont typeface="Wingdings" panose="05000000000000000000" pitchFamily="2" charset="2"/>
              <a:buNone/>
            </a:pPr>
            <a:endParaRPr lang="fr-FR" sz="1200" b="0"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u="sng" noProof="0" dirty="0"/>
              <a:t>Remerciez</a:t>
            </a:r>
            <a:r>
              <a:rPr lang="fr-FR" sz="1200" b="0" noProof="0" dirty="0"/>
              <a:t> les participants pour leurs réponses.</a:t>
            </a:r>
          </a:p>
          <a:p>
            <a:pPr marL="0" lvl="0" indent="0">
              <a:buFont typeface="Wingdings" panose="05000000000000000000" pitchFamily="2" charset="2"/>
              <a:buNone/>
            </a:pPr>
            <a:endParaRPr lang="fr-FR" sz="1200" b="0" noProof="0" dirty="0"/>
          </a:p>
          <a:p>
            <a:pPr lvl="0"/>
            <a:endParaRPr lang="fr-FR" sz="1200" b="1" noProof="0" dirty="0"/>
          </a:p>
          <a:p>
            <a:pPr marL="0" marR="0" lvl="0" indent="0" algn="l" defTabSz="914400" rtl="0" eaLnBrk="0" fontAlgn="base" latinLnBrk="0" hangingPunct="0">
              <a:lnSpc>
                <a:spcPct val="100000"/>
              </a:lnSpc>
              <a:spcBef>
                <a:spcPct val="30000"/>
              </a:spcBef>
              <a:spcAft>
                <a:spcPct val="0"/>
              </a:spcAft>
              <a:buClrTx/>
              <a:buSzTx/>
              <a:buFont typeface="Wingdings" panose="05000000000000000000" pitchFamily="2" charset="2"/>
              <a:buNone/>
              <a:tabLst/>
              <a:defRPr/>
            </a:pPr>
            <a:endParaRPr lang="fr-FR" sz="1800" b="1" i="0" u="none" noProof="0" dirty="0">
              <a:solidFill>
                <a:srgbClr val="000000"/>
              </a:solidFill>
              <a:effectLst/>
              <a:latin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 typeface="Wingdings" panose="05000000000000000000" pitchFamily="2" charset="2"/>
              <a:buNone/>
              <a:tabLst/>
              <a:defRPr/>
            </a:pPr>
            <a:endParaRPr lang="en-US" sz="16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12</a:t>
            </a:fld>
            <a:endParaRPr lang="en-US" altLang="en-US"/>
          </a:p>
        </p:txBody>
      </p:sp>
    </p:spTree>
    <p:extLst>
      <p:ext uri="{BB962C8B-B14F-4D97-AF65-F5344CB8AC3E}">
        <p14:creationId xmlns:p14="http://schemas.microsoft.com/office/powerpoint/2010/main" val="4233377593"/>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1" noProof="0" dirty="0"/>
              <a:t>Notes de l'instructeur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fr-FR" sz="1200" noProof="0" dirty="0"/>
          </a:p>
          <a:p>
            <a:pPr marL="171450" marR="0" indent="-171450">
              <a:spcBef>
                <a:spcPts val="0"/>
              </a:spcBef>
              <a:spcAft>
                <a:spcPts val="0"/>
              </a:spcAft>
              <a:buFont typeface="Wingdings" panose="05000000000000000000" pitchFamily="2" charset="2"/>
              <a:buChar char="§"/>
              <a:tabLst>
                <a:tab pos="631825" algn="l"/>
              </a:tabLst>
            </a:pPr>
            <a:r>
              <a:rPr lang="fr-FR" sz="1200" b="1" u="none" kern="1200" noProof="0" dirty="0">
                <a:effectLst/>
                <a:latin typeface="Arial" panose="020B0604020202020204" pitchFamily="34" charset="0"/>
                <a:ea typeface="Yu Mincho" panose="02020400000000000000" pitchFamily="18" charset="-128"/>
                <a:cs typeface="Arial" panose="020B0604020202020204" pitchFamily="34" charset="0"/>
              </a:rPr>
              <a:t>&lt;CLIQUER&gt;</a:t>
            </a:r>
          </a:p>
          <a:p>
            <a:pPr marL="0" marR="0" indent="0">
              <a:spcBef>
                <a:spcPts val="0"/>
              </a:spcBef>
              <a:spcAft>
                <a:spcPts val="0"/>
              </a:spcAft>
              <a:buFont typeface="Wingdings" panose="05000000000000000000" pitchFamily="2" charset="2"/>
              <a:buNone/>
              <a:tabLst>
                <a:tab pos="631825" algn="l"/>
              </a:tabLst>
            </a:pPr>
            <a:endParaRPr lang="fr-FR" sz="1200" b="1" u="none" kern="1200" noProof="0" dirty="0">
              <a:effectLst/>
              <a:latin typeface="Arial" panose="020B0604020202020204" pitchFamily="34" charset="0"/>
              <a:ea typeface="Yu Mincho" panose="02020400000000000000" pitchFamily="18" charset="-128"/>
              <a:cs typeface="Arial" panose="020B0604020202020204" pitchFamily="34" charset="0"/>
            </a:endParaRPr>
          </a:p>
          <a:p>
            <a:pPr marL="171450" marR="0" indent="-171450">
              <a:spcBef>
                <a:spcPts val="0"/>
              </a:spcBef>
              <a:spcAft>
                <a:spcPts val="0"/>
              </a:spcAft>
              <a:buFont typeface="Wingdings" panose="05000000000000000000" pitchFamily="2" charset="2"/>
              <a:buChar char="§"/>
              <a:tabLst>
                <a:tab pos="631825" algn="l"/>
              </a:tabLst>
            </a:pPr>
            <a:r>
              <a:rPr lang="fr-FR" sz="1200" b="1" u="sng" kern="1200" noProof="0" dirty="0">
                <a:effectLst/>
                <a:latin typeface="Arial" panose="020B0604020202020204" pitchFamily="34" charset="0"/>
                <a:ea typeface="Yu Mincho" panose="02020400000000000000" pitchFamily="18" charset="-128"/>
                <a:cs typeface="Arial" panose="020B0604020202020204" pitchFamily="34" charset="0"/>
              </a:rPr>
              <a:t>Réponse</a:t>
            </a:r>
            <a:r>
              <a:rPr lang="fr-FR" sz="1200" b="1" u="none" kern="1200" noProof="0" dirty="0">
                <a:effectLst/>
                <a:latin typeface="Arial" panose="020B0604020202020204" pitchFamily="34" charset="0"/>
                <a:ea typeface="Yu Mincho" panose="02020400000000000000" pitchFamily="18" charset="-128"/>
                <a:cs typeface="Arial" panose="020B0604020202020204" pitchFamily="34" charset="0"/>
              </a:rPr>
              <a:t> : </a:t>
            </a:r>
            <a:r>
              <a:rPr lang="fr-FR" sz="1200" kern="1200" noProof="0" dirty="0">
                <a:effectLst/>
                <a:latin typeface="Arial" panose="020B0604020202020204" pitchFamily="34" charset="0"/>
                <a:ea typeface="Yu Mincho" panose="02020400000000000000" pitchFamily="18" charset="-128"/>
                <a:cs typeface="Arial" panose="020B0604020202020204" pitchFamily="34" charset="0"/>
              </a:rPr>
              <a:t>La vaccination a induit une réponse en anticorps chez les deux espèces, et peut donc constituer une mesure appropriée pour la prévention et le contrôle des épidémies.</a:t>
            </a:r>
          </a:p>
          <a:p>
            <a:pPr marL="171450" marR="0" indent="-171450">
              <a:spcBef>
                <a:spcPts val="0"/>
              </a:spcBef>
              <a:spcAft>
                <a:spcPts val="0"/>
              </a:spcAft>
              <a:buFont typeface="Wingdings" panose="05000000000000000000" pitchFamily="2" charset="2"/>
              <a:buChar char="§"/>
              <a:tabLst>
                <a:tab pos="631825" algn="l"/>
              </a:tabLst>
            </a:pPr>
            <a:endParaRPr lang="fr-FR" sz="1200" kern="1200" noProof="0" dirty="0">
              <a:effectLst/>
              <a:latin typeface="Arial" panose="020B0604020202020204" pitchFamily="34" charset="0"/>
              <a:ea typeface="Yu Mincho" panose="02020400000000000000" pitchFamily="18" charset="-128"/>
              <a:cs typeface="Arial" panose="020B0604020202020204" pitchFamily="34" charset="0"/>
            </a:endParaRPr>
          </a:p>
          <a:p>
            <a:pPr marL="171450" marR="0" lvl="0" indent="-171450" algn="l" defTabSz="914400" rtl="0" eaLnBrk="0" fontAlgn="base" latinLnBrk="0" hangingPunct="0">
              <a:lnSpc>
                <a:spcPct val="100000"/>
              </a:lnSpc>
              <a:spcBef>
                <a:spcPts val="0"/>
              </a:spcBef>
              <a:spcAft>
                <a:spcPts val="0"/>
              </a:spcAft>
              <a:buClrTx/>
              <a:buSzTx/>
              <a:buFont typeface="Wingdings" panose="05000000000000000000" pitchFamily="2" charset="2"/>
              <a:buChar char="§"/>
              <a:tabLst>
                <a:tab pos="631825" algn="l"/>
              </a:tabLst>
              <a:defRPr/>
            </a:pPr>
            <a:r>
              <a:rPr lang="fr-FR" sz="1200" b="1" u="none" kern="1200" noProof="0" dirty="0">
                <a:effectLst/>
                <a:latin typeface="Arial" panose="020B0604020202020204" pitchFamily="34" charset="0"/>
                <a:ea typeface="Yu Mincho" panose="02020400000000000000" pitchFamily="18" charset="-128"/>
                <a:cs typeface="Arial" panose="020B0604020202020204" pitchFamily="34" charset="0"/>
              </a:rPr>
              <a:t>&lt;CLIQUER&gt;</a:t>
            </a:r>
          </a:p>
          <a:p>
            <a:pPr marL="171450" marR="0" indent="-171450">
              <a:spcBef>
                <a:spcPts val="0"/>
              </a:spcBef>
              <a:spcAft>
                <a:spcPts val="0"/>
              </a:spcAft>
              <a:buFont typeface="Wingdings" panose="05000000000000000000" pitchFamily="2" charset="2"/>
              <a:buChar char="§"/>
              <a:tabLst>
                <a:tab pos="631825" algn="l"/>
              </a:tabLst>
            </a:pPr>
            <a:endParaRPr lang="fr-FR" sz="1200" kern="1200" noProof="0" dirty="0">
              <a:effectLst/>
              <a:latin typeface="Arial" panose="020B0604020202020204" pitchFamily="34" charset="0"/>
              <a:ea typeface="Yu Mincho" panose="02020400000000000000" pitchFamily="18" charset="-128"/>
              <a:cs typeface="Arial" panose="020B0604020202020204" pitchFamily="34" charset="0"/>
            </a:endParaRPr>
          </a:p>
          <a:p>
            <a:pPr marL="171450" marR="0" indent="-171450">
              <a:spcBef>
                <a:spcPts val="0"/>
              </a:spcBef>
              <a:spcAft>
                <a:spcPts val="0"/>
              </a:spcAft>
              <a:buFont typeface="Wingdings" panose="05000000000000000000" pitchFamily="2" charset="2"/>
              <a:buChar char="§"/>
              <a:tabLst>
                <a:tab pos="631825" algn="l"/>
              </a:tabLst>
            </a:pPr>
            <a:r>
              <a:rPr lang="fr-FR" sz="1200" b="1" u="sng" kern="1200" noProof="0" dirty="0">
                <a:effectLst/>
                <a:latin typeface="Arial" panose="020B0604020202020204" pitchFamily="34" charset="0"/>
                <a:ea typeface="Yu Mincho" panose="02020400000000000000" pitchFamily="18" charset="-128"/>
                <a:cs typeface="Arial" panose="020B0604020202020204" pitchFamily="34" charset="0"/>
              </a:rPr>
              <a:t>Réponse</a:t>
            </a:r>
            <a:r>
              <a:rPr lang="fr-FR" sz="1200" b="1" u="none" kern="1200" noProof="0" dirty="0">
                <a:effectLst/>
                <a:latin typeface="Arial" panose="020B0604020202020204" pitchFamily="34" charset="0"/>
                <a:ea typeface="Yu Mincho" panose="02020400000000000000" pitchFamily="18" charset="-128"/>
                <a:cs typeface="Arial" panose="020B0604020202020204" pitchFamily="34" charset="0"/>
              </a:rPr>
              <a:t> : </a:t>
            </a:r>
            <a:r>
              <a:rPr lang="fr-FR" sz="1200" kern="1200" noProof="0" dirty="0">
                <a:effectLst/>
                <a:latin typeface="Arial" panose="020B0604020202020204" pitchFamily="34" charset="0"/>
                <a:ea typeface="Yu Mincho" panose="02020400000000000000" pitchFamily="18" charset="-128"/>
                <a:cs typeface="Arial" panose="020B0604020202020204" pitchFamily="34" charset="0"/>
              </a:rPr>
              <a:t>Les campagnes de vaccination ont été menées deux à trois mois avant les récoltes de riz, de sorte que les taux d'anticorps seront les plus élevés lors de l'exposition aux oiseaux sauvages.</a:t>
            </a:r>
            <a:endParaRPr lang="fr-FR" sz="1200" noProof="0" dirty="0">
              <a:effectLst/>
              <a:latin typeface="Arial" panose="020B0604020202020204" pitchFamily="34" charset="0"/>
              <a:ea typeface="MS Mincho" panose="02020609040205080304" pitchFamily="49" charset="-128"/>
              <a:cs typeface="Arial" panose="020B0604020202020204" pitchFamily="34" charset="0"/>
            </a:endParaRPr>
          </a:p>
          <a:p>
            <a:pPr marL="0" marR="0">
              <a:spcBef>
                <a:spcPts val="0"/>
              </a:spcBef>
              <a:spcAft>
                <a:spcPts val="0"/>
              </a:spcAft>
            </a:pPr>
            <a:r>
              <a:rPr lang="fr-FR" sz="1200" noProof="0" dirty="0">
                <a:effectLst/>
                <a:latin typeface="Arial" panose="020B0604020202020204" pitchFamily="34" charset="0"/>
                <a:ea typeface="MS Mincho" panose="02020609040205080304" pitchFamily="49" charset="-128"/>
                <a:cs typeface="Arial" panose="020B0604020202020204" pitchFamily="34" charset="0"/>
              </a:rPr>
              <a:t> </a:t>
            </a:r>
          </a:p>
        </p:txBody>
      </p:sp>
      <p:sp>
        <p:nvSpPr>
          <p:cNvPr id="4" name="Slide Number Placeholder 3"/>
          <p:cNvSpPr>
            <a:spLocks noGrp="1"/>
          </p:cNvSpPr>
          <p:nvPr>
            <p:ph type="sldNum" sz="quarter" idx="5"/>
          </p:nvPr>
        </p:nvSpPr>
        <p:spPr/>
        <p:txBody>
          <a:bodyPr/>
          <a:lstStyle/>
          <a:p>
            <a:pPr marL="0" marR="0" lvl="0" indent="0" algn="r" defTabSz="930275" rtl="0" eaLnBrk="1" fontAlgn="base" latinLnBrk="0" hangingPunct="1">
              <a:lnSpc>
                <a:spcPct val="100000"/>
              </a:lnSpc>
              <a:spcBef>
                <a:spcPct val="0"/>
              </a:spcBef>
              <a:spcAft>
                <a:spcPct val="0"/>
              </a:spcAft>
              <a:buClrTx/>
              <a:buSzTx/>
              <a:buFontTx/>
              <a:buNone/>
              <a:tabLst/>
              <a:defRPr/>
            </a:pPr>
            <a:fld id="{F5F56037-6788-433A-A7B1-BC071E3268D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t>120</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933650403"/>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1" noProof="0" dirty="0"/>
              <a:t>Notes de l'instructeur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fr-FR" sz="1200" b="1"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t>Demandez</a:t>
            </a:r>
            <a:r>
              <a:rPr lang="fr-FR" sz="1200" b="0" i="0" u="none" noProof="0" dirty="0"/>
              <a:t> à </a:t>
            </a:r>
            <a:r>
              <a:rPr lang="fr-FR" sz="1200" b="0" i="0" noProof="0" dirty="0"/>
              <a:t>un volontaire de lire la diapositive.</a:t>
            </a:r>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121</a:t>
            </a:fld>
            <a:endParaRPr lang="en-US" altLang="en-US"/>
          </a:p>
        </p:txBody>
      </p:sp>
    </p:spTree>
    <p:extLst>
      <p:ext uri="{BB962C8B-B14F-4D97-AF65-F5344CB8AC3E}">
        <p14:creationId xmlns:p14="http://schemas.microsoft.com/office/powerpoint/2010/main" val="1842740931"/>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1" noProof="0" dirty="0"/>
              <a:t>Notes de l'instructeur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fr-FR" sz="1200" b="1" noProof="0" dirty="0"/>
          </a:p>
          <a:p>
            <a:pPr marL="171450" marR="0" lvl="0" indent="-171450" algn="l" defTabSz="914400" rtl="0" eaLnBrk="0" fontAlgn="base" latinLnBrk="0" hangingPunct="0">
              <a:lnSpc>
                <a:spcPct val="100000"/>
              </a:lnSpc>
              <a:spcBef>
                <a:spcPts val="0"/>
              </a:spcBef>
              <a:spcAft>
                <a:spcPts val="0"/>
              </a:spcAft>
              <a:buClrTx/>
              <a:buSzTx/>
              <a:buFont typeface="Wingdings" panose="05000000000000000000" pitchFamily="2" charset="2"/>
              <a:buChar char="v"/>
              <a:tabLst/>
              <a:defRPr/>
            </a:pPr>
            <a:r>
              <a:rPr lang="fr-FR" sz="1200" b="1" i="1" noProof="0" dirty="0"/>
              <a:t>Proposez aux participants de calculer le taux d'incidence pour 2023.  </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122</a:t>
            </a:fld>
            <a:endParaRPr lang="en-US" altLang="en-US"/>
          </a:p>
        </p:txBody>
      </p:sp>
    </p:spTree>
    <p:extLst>
      <p:ext uri="{BB962C8B-B14F-4D97-AF65-F5344CB8AC3E}">
        <p14:creationId xmlns:p14="http://schemas.microsoft.com/office/powerpoint/2010/main" val="3310232987"/>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1" noProof="0" dirty="0"/>
              <a:t>Notes de l'instructeur :</a:t>
            </a:r>
          </a:p>
          <a:p>
            <a:pPr marL="0" marR="0">
              <a:spcBef>
                <a:spcPts val="0"/>
              </a:spcBef>
              <a:spcAft>
                <a:spcPts val="0"/>
              </a:spcAft>
            </a:pPr>
            <a:endParaRPr lang="fr-FR" sz="1200" baseline="0" noProof="0" dirty="0">
              <a:effectLst/>
              <a:latin typeface="Arial "/>
              <a:ea typeface="MS Mincho" panose="02020609040205080304" pitchFamily="49" charset="-128"/>
            </a:endParaRPr>
          </a:p>
          <a:p>
            <a:pPr marL="171450" marR="0" lvl="0" indent="-171450" algn="l" defTabSz="914400" rtl="0" eaLnBrk="0" fontAlgn="base" latinLnBrk="0" hangingPunct="0">
              <a:lnSpc>
                <a:spcPct val="100000"/>
              </a:lnSpc>
              <a:spcBef>
                <a:spcPts val="600"/>
              </a:spcBef>
              <a:spcAft>
                <a:spcPts val="0"/>
              </a:spcAft>
              <a:buClrTx/>
              <a:buSzTx/>
              <a:buFont typeface="Wingdings" panose="05000000000000000000" pitchFamily="2" charset="2"/>
              <a:buChar char="§"/>
              <a:tabLst/>
              <a:defRPr/>
            </a:pPr>
            <a:r>
              <a:rPr lang="fr-FR" sz="1200" b="1" u="sng" kern="1200" baseline="0" noProof="0" dirty="0">
                <a:effectLst/>
                <a:latin typeface="Arial "/>
                <a:ea typeface="MS Mincho" panose="02020609040205080304" pitchFamily="49" charset="-128"/>
              </a:rPr>
              <a:t>Dites</a:t>
            </a:r>
            <a:r>
              <a:rPr lang="fr-FR" sz="1200" b="1" u="none" kern="1200" baseline="0" noProof="0" dirty="0">
                <a:effectLst/>
                <a:latin typeface="Arial "/>
                <a:ea typeface="MS Mincho" panose="02020609040205080304" pitchFamily="49" charset="-128"/>
              </a:rPr>
              <a:t> : </a:t>
            </a:r>
            <a:r>
              <a:rPr lang="fr-FR" sz="1200" b="0" u="none" kern="1200" baseline="0" noProof="0" dirty="0">
                <a:effectLst/>
                <a:latin typeface="Arial "/>
                <a:ea typeface="MS Mincho" panose="02020609040205080304" pitchFamily="49" charset="-128"/>
              </a:rPr>
              <a:t>E</a:t>
            </a:r>
            <a:r>
              <a:rPr lang="fr-FR" sz="1200" kern="1200" baseline="0" noProof="0" dirty="0">
                <a:effectLst/>
                <a:latin typeface="Arial "/>
                <a:ea typeface="MS Mincho" panose="02020609040205080304" pitchFamily="49" charset="-128"/>
              </a:rPr>
              <a:t>n novembre 2024, le taux d'incidence de la grippe était de 44/85 000 = 51,76/100 000. </a:t>
            </a:r>
            <a:r>
              <a:rPr lang="fr-FR" sz="1200" baseline="0" noProof="0" dirty="0">
                <a:effectLst/>
                <a:latin typeface="Arial "/>
                <a:ea typeface="MS Mincho" panose="02020609040205080304" pitchFamily="49" charset="-128"/>
              </a:rPr>
              <a:t>Le taux d'incidence en 2018 est de 63,5/100 000 = 54/85 000. </a:t>
            </a:r>
            <a:r>
              <a:rPr lang="fr-FR" sz="1200" kern="1200" baseline="0" noProof="0" dirty="0">
                <a:effectLst/>
                <a:latin typeface="Arial "/>
                <a:ea typeface="MS Mincho" panose="02020609040205080304" pitchFamily="49" charset="-128"/>
              </a:rPr>
              <a:t>Si &lt;10 cas de grippe surviennent en décembre, le taux d'incidence pour 2019 devrait être inférieur à celui de 2018. Étant donné que davantage de cas de grippe surviennent pendant les mois d'hiver, le taux d'incidence de la grippe en 2024 sera probablement plus élevé qu'en 2023.</a:t>
            </a:r>
            <a:endParaRPr lang="fr-FR" sz="1200" baseline="0" noProof="0" dirty="0">
              <a:effectLst/>
              <a:latin typeface="Arial "/>
              <a:ea typeface="MS Mincho" panose="02020609040205080304" pitchFamily="49" charset="-128"/>
            </a:endParaRPr>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123</a:t>
            </a:fld>
            <a:endParaRPr lang="en-US" altLang="en-US"/>
          </a:p>
        </p:txBody>
      </p:sp>
    </p:spTree>
    <p:extLst>
      <p:ext uri="{BB962C8B-B14F-4D97-AF65-F5344CB8AC3E}">
        <p14:creationId xmlns:p14="http://schemas.microsoft.com/office/powerpoint/2010/main" val="2352567265"/>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1" noProof="0" dirty="0"/>
              <a:t>Notes de l'instructeur :</a:t>
            </a:r>
          </a:p>
          <a:p>
            <a:endParaRPr lang="fr-FR" sz="1200" noProof="0" dirty="0"/>
          </a:p>
          <a:p>
            <a:pPr marL="171450" indent="-171450">
              <a:buFont typeface="Wingdings" panose="05000000000000000000" pitchFamily="2" charset="2"/>
              <a:buChar char="§"/>
            </a:pPr>
            <a:r>
              <a:rPr lang="fr-FR" sz="1200" b="1" i="0" u="sng" noProof="0" dirty="0"/>
              <a:t>Demandez</a:t>
            </a:r>
            <a:r>
              <a:rPr lang="fr-FR" sz="1200" b="0" i="0" u="none" noProof="0" dirty="0"/>
              <a:t> à </a:t>
            </a:r>
            <a:r>
              <a:rPr lang="fr-FR" sz="1200" b="0" i="0" noProof="0" dirty="0"/>
              <a:t>un volontaire de lire la diapositive.</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124</a:t>
            </a:fld>
            <a:endParaRPr lang="en-US" altLang="en-US"/>
          </a:p>
        </p:txBody>
      </p:sp>
    </p:spTree>
    <p:extLst>
      <p:ext uri="{BB962C8B-B14F-4D97-AF65-F5344CB8AC3E}">
        <p14:creationId xmlns:p14="http://schemas.microsoft.com/office/powerpoint/2010/main" val="1060856203"/>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1" noProof="0" dirty="0"/>
              <a:t>Notes de l'instructeur :</a:t>
            </a:r>
          </a:p>
          <a:p>
            <a:endParaRPr lang="fr-FR" sz="1200" noProof="0" dirty="0"/>
          </a:p>
          <a:p>
            <a:pPr marL="171450" indent="-171450">
              <a:buFont typeface="Wingdings" panose="05000000000000000000" pitchFamily="2" charset="2"/>
              <a:buChar char="§"/>
            </a:pPr>
            <a:r>
              <a:rPr lang="fr-FR" sz="1200" b="1" i="0" u="sng" noProof="0" dirty="0"/>
              <a:t>Demandez</a:t>
            </a:r>
            <a:r>
              <a:rPr lang="fr-FR" sz="1200" b="0" i="0" u="none" noProof="0" dirty="0"/>
              <a:t> à </a:t>
            </a:r>
            <a:r>
              <a:rPr lang="fr-FR" sz="1200" b="0" i="0" noProof="0" dirty="0"/>
              <a:t>un volontaire de lire la diapositive.</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b="0" i="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125</a:t>
            </a:fld>
            <a:endParaRPr lang="en-US" altLang="en-US"/>
          </a:p>
        </p:txBody>
      </p:sp>
    </p:spTree>
    <p:extLst>
      <p:ext uri="{BB962C8B-B14F-4D97-AF65-F5344CB8AC3E}">
        <p14:creationId xmlns:p14="http://schemas.microsoft.com/office/powerpoint/2010/main" val="2435251810"/>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1" noProof="0" dirty="0"/>
              <a:t>Notes de l'instructeur :</a:t>
            </a:r>
          </a:p>
          <a:p>
            <a:endParaRPr lang="fr-FR" sz="1200" noProof="0" dirty="0"/>
          </a:p>
          <a:p>
            <a:pPr marL="171450" indent="-171450">
              <a:buFont typeface="Wingdings" panose="05000000000000000000" pitchFamily="2" charset="2"/>
              <a:buChar char="§"/>
            </a:pPr>
            <a:r>
              <a:rPr lang="fr-FR" sz="1200" b="1" i="0" u="sng" noProof="0" dirty="0"/>
              <a:t>Demandez</a:t>
            </a:r>
            <a:r>
              <a:rPr lang="fr-FR" sz="1200" b="0" i="0" u="none" noProof="0" dirty="0"/>
              <a:t> à </a:t>
            </a:r>
            <a:r>
              <a:rPr lang="fr-FR" sz="1200" b="0" i="0" noProof="0" dirty="0"/>
              <a:t>un volontaire de lire la diapositive.</a:t>
            </a:r>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126</a:t>
            </a:fld>
            <a:endParaRPr lang="en-US" altLang="en-US"/>
          </a:p>
        </p:txBody>
      </p:sp>
    </p:spTree>
    <p:extLst>
      <p:ext uri="{BB962C8B-B14F-4D97-AF65-F5344CB8AC3E}">
        <p14:creationId xmlns:p14="http://schemas.microsoft.com/office/powerpoint/2010/main" val="42140607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fr-FR" sz="1200" b="1" noProof="0" dirty="0"/>
              <a:t>Notes de l'instructeur :</a:t>
            </a:r>
          </a:p>
          <a:p>
            <a:endParaRPr lang="fr-FR" sz="1200" b="1" noProof="0" dirty="0"/>
          </a:p>
          <a:p>
            <a:pPr marL="171450" indent="-171450">
              <a:buFont typeface="Wingdings" panose="05000000000000000000" pitchFamily="2" charset="2"/>
              <a:buChar char="§"/>
            </a:pPr>
            <a:r>
              <a:rPr lang="fr-FR" sz="1200" b="1" i="0" u="sng" noProof="0" dirty="0"/>
              <a:t>Demandez</a:t>
            </a:r>
            <a:r>
              <a:rPr lang="fr-FR" sz="1200" b="0" i="0" u="none" noProof="0" dirty="0"/>
              <a:t> à </a:t>
            </a:r>
            <a:r>
              <a:rPr lang="fr-FR" sz="1200" b="0" i="0" noProof="0" dirty="0"/>
              <a:t>un volontaire de lire le scénario. </a:t>
            </a:r>
          </a:p>
          <a:p>
            <a:endParaRPr lang="fr-FR" sz="1200" b="0" i="1" noProof="0" dirty="0"/>
          </a:p>
          <a:p>
            <a:pPr marL="171450" indent="-171450">
              <a:buFont typeface="Wingdings" panose="05000000000000000000" pitchFamily="2" charset="2"/>
              <a:buChar char="v"/>
            </a:pPr>
            <a:r>
              <a:rPr lang="fr-FR" sz="1200" b="1" i="1" noProof="0" dirty="0"/>
              <a:t>Les participants peuvent également être invités à lire la fiche d'information sur la grippe aviaire dans leur guide. Prévoir 2 à 3 minutes.</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13</a:t>
            </a:fld>
            <a:endParaRPr lang="en-US" altLang="en-US"/>
          </a:p>
        </p:txBody>
      </p:sp>
    </p:spTree>
    <p:extLst>
      <p:ext uri="{BB962C8B-B14F-4D97-AF65-F5344CB8AC3E}">
        <p14:creationId xmlns:p14="http://schemas.microsoft.com/office/powerpoint/2010/main" val="6019738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fr-FR" sz="1200" b="1" noProof="0" dirty="0"/>
              <a:t>Notes de l'instructeur :</a:t>
            </a:r>
          </a:p>
          <a:p>
            <a:endParaRPr lang="fr-FR" sz="1200" b="1" noProof="0" dirty="0"/>
          </a:p>
          <a:p>
            <a:pPr marL="171450" indent="-171450">
              <a:buFont typeface="Wingdings" panose="05000000000000000000" pitchFamily="2" charset="2"/>
              <a:buChar char="§"/>
            </a:pPr>
            <a:r>
              <a:rPr lang="fr-FR" sz="1200" b="1" i="0" u="sng" noProof="0" dirty="0"/>
              <a:t>Demandez</a:t>
            </a:r>
            <a:r>
              <a:rPr lang="fr-FR" sz="1200" b="0" i="0" u="none" noProof="0" dirty="0"/>
              <a:t> à </a:t>
            </a:r>
            <a:r>
              <a:rPr lang="fr-FR" sz="1200" b="0" i="0" noProof="0" dirty="0"/>
              <a:t>un volontaire de lire le scénario. </a:t>
            </a:r>
          </a:p>
          <a:p>
            <a:endParaRPr lang="en-US" sz="1600" b="0" i="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14</a:t>
            </a:fld>
            <a:endParaRPr lang="en-US" altLang="en-US"/>
          </a:p>
        </p:txBody>
      </p:sp>
    </p:spTree>
    <p:extLst>
      <p:ext uri="{BB962C8B-B14F-4D97-AF65-F5344CB8AC3E}">
        <p14:creationId xmlns:p14="http://schemas.microsoft.com/office/powerpoint/2010/main" val="27109409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1" noProof="0" dirty="0"/>
              <a:t>Notes de l'instructeur :</a:t>
            </a:r>
          </a:p>
          <a:p>
            <a:endParaRPr lang="fr-FR" sz="1200" b="1" noProof="0" dirty="0"/>
          </a:p>
          <a:p>
            <a:pPr marL="171450" indent="-171450">
              <a:buFont typeface="Wingdings" panose="05000000000000000000" pitchFamily="2" charset="2"/>
              <a:buChar char="§"/>
            </a:pPr>
            <a:r>
              <a:rPr lang="fr-FR" sz="1200" b="1" i="0" u="sng" noProof="0" dirty="0"/>
              <a:t>Demandez</a:t>
            </a:r>
            <a:r>
              <a:rPr lang="fr-FR" sz="1200" b="1" i="0" u="none" noProof="0" dirty="0"/>
              <a:t> </a:t>
            </a:r>
            <a:r>
              <a:rPr lang="fr-FR" sz="1200" b="0" i="1" noProof="0" dirty="0"/>
              <a:t>à </a:t>
            </a:r>
            <a:r>
              <a:rPr lang="fr-FR" sz="1200" b="0" i="0" noProof="0" dirty="0"/>
              <a:t>un volontaire de </a:t>
            </a:r>
            <a:r>
              <a:rPr lang="fr-FR" sz="1200" i="0" noProof="0" dirty="0"/>
              <a:t>lire le titre de la figure et de décrire brièvement le graphique. </a:t>
            </a:r>
          </a:p>
          <a:p>
            <a:pPr marL="171450" indent="-171450">
              <a:buFont typeface="Wingdings" panose="05000000000000000000" pitchFamily="2" charset="2"/>
              <a:buChar char="§"/>
            </a:pPr>
            <a:endParaRPr lang="fr-FR" sz="1200" i="0" noProof="0" dirty="0"/>
          </a:p>
          <a:p>
            <a:pPr marL="171450" indent="-171450">
              <a:buFont typeface="Wingdings" panose="05000000000000000000" pitchFamily="2" charset="2"/>
              <a:buChar char="§"/>
            </a:pPr>
            <a:r>
              <a:rPr lang="fr-FR" sz="1200" b="1" i="0" u="sng" noProof="0" dirty="0"/>
              <a:t>Remerciez</a:t>
            </a:r>
            <a:r>
              <a:rPr lang="fr-FR" sz="1200" b="0" i="0" u="none" noProof="0" dirty="0"/>
              <a:t> les participants pour </a:t>
            </a:r>
            <a:r>
              <a:rPr lang="fr-FR" sz="1200" i="0" noProof="0" dirty="0"/>
              <a:t>leurs réponses.</a:t>
            </a:r>
          </a:p>
          <a:p>
            <a:pPr marL="0" indent="0">
              <a:buFont typeface="Wingdings" panose="05000000000000000000" pitchFamily="2" charset="2"/>
              <a:buNone/>
            </a:pPr>
            <a:endParaRPr lang="fr-FR" sz="1200" i="0" noProof="0" dirty="0"/>
          </a:p>
          <a:p>
            <a:pPr marL="171450" indent="-171450">
              <a:buFont typeface="Wingdings" panose="05000000000000000000" pitchFamily="2" charset="2"/>
              <a:buChar char="§"/>
            </a:pPr>
            <a:r>
              <a:rPr lang="fr-FR" sz="1200" b="1" i="0" u="sng" noProof="0" dirty="0"/>
              <a:t>Demander</a:t>
            </a:r>
            <a:r>
              <a:rPr lang="fr-FR" sz="1200" b="1" i="0" u="none" noProof="0" dirty="0"/>
              <a:t>  </a:t>
            </a:r>
            <a:r>
              <a:rPr lang="fr-FR" sz="1200" b="0" i="0" u="none" noProof="0" dirty="0"/>
              <a:t>Pourquoi le pays ne figure-t-il pas dans le titre ?</a:t>
            </a:r>
            <a:br>
              <a:rPr lang="fr-FR" sz="1200" b="0" i="0" u="none" noProof="0" dirty="0"/>
            </a:br>
            <a:endParaRPr lang="fr-FR" sz="1200" b="0" i="0" u="none"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t>Remerciez</a:t>
            </a:r>
            <a:r>
              <a:rPr lang="fr-FR" sz="1200" b="1" i="0" u="none" noProof="0" dirty="0"/>
              <a:t>  </a:t>
            </a:r>
            <a:r>
              <a:rPr lang="fr-FR" sz="1200" b="0" i="0" u="none" noProof="0" dirty="0"/>
              <a:t>les participants pour </a:t>
            </a:r>
            <a:r>
              <a:rPr lang="fr-FR" sz="1200" i="0" noProof="0" dirty="0"/>
              <a:t>leurs réponses.</a:t>
            </a:r>
            <a:r>
              <a:rPr lang="fr-FR" sz="1200" b="0" i="0" u="none" noProof="0" dirty="0"/>
              <a:t> </a:t>
            </a:r>
            <a:r>
              <a:rPr lang="fr-FR" sz="1200" b="1" i="1" u="none" dirty="0"/>
              <a:t>Réponse </a:t>
            </a:r>
            <a:r>
              <a:rPr lang="fr-FR" sz="1200" b="1" u="none" dirty="0"/>
              <a:t>: </a:t>
            </a:r>
            <a:r>
              <a:rPr lang="fr-FR" sz="1200" b="0" i="1" u="none" dirty="0"/>
              <a:t>S</a:t>
            </a:r>
            <a:r>
              <a:rPr lang="fr-FR" sz="1200" i="1" dirty="0"/>
              <a:t>i un agent de surveillance rédige un rapport pour décrire les données de sa région, il ne mentionne pas le nom du pays dans le titre. Le pays est supposé être le sien.</a:t>
            </a:r>
            <a:br>
              <a:rPr lang="fr-FR" sz="1200" b="0" i="0" u="none" noProof="0" dirty="0"/>
            </a:br>
            <a:endParaRPr lang="fr-FR" sz="1200" b="0" i="0" u="none" noProof="0" dirty="0"/>
          </a:p>
          <a:p>
            <a:pPr marL="171450" indent="-171450">
              <a:buFont typeface="Wingdings" panose="05000000000000000000" pitchFamily="2" charset="2"/>
              <a:buChar char="§"/>
            </a:pPr>
            <a:r>
              <a:rPr lang="fr-FR" sz="1200" b="1" i="0" u="sng" noProof="0" dirty="0"/>
              <a:t>Demandez</a:t>
            </a:r>
            <a:r>
              <a:rPr lang="fr-FR" sz="1200" b="1" i="0" u="none" noProof="0" dirty="0"/>
              <a:t> :  </a:t>
            </a:r>
            <a:r>
              <a:rPr lang="fr-FR" sz="1200" b="0" i="0" u="none" noProof="0" dirty="0"/>
              <a:t>Quand est-il approprié d'inclure le pays dans le titre ?</a:t>
            </a:r>
            <a:br>
              <a:rPr lang="fr-FR" sz="1200" b="0" i="0" u="none" noProof="0" dirty="0"/>
            </a:br>
            <a:endParaRPr lang="fr-FR" sz="1200" b="0" i="0" u="none" noProof="0" dirty="0"/>
          </a:p>
          <a:p>
            <a:pPr marL="171450" indent="-171450">
              <a:buFont typeface="Wingdings" panose="05000000000000000000" pitchFamily="2" charset="2"/>
              <a:buChar char="§"/>
            </a:pPr>
            <a:r>
              <a:rPr lang="fr-FR" sz="1200" b="1" i="0" u="sng" noProof="0" dirty="0"/>
              <a:t>Remerciez</a:t>
            </a:r>
            <a:r>
              <a:rPr lang="fr-FR" sz="1200" b="1" i="0" u="none" noProof="0" dirty="0"/>
              <a:t> </a:t>
            </a:r>
            <a:r>
              <a:rPr lang="fr-FR" sz="1200" b="0" i="0" u="none" noProof="0" dirty="0"/>
              <a:t>les participants pour </a:t>
            </a:r>
            <a:r>
              <a:rPr lang="fr-FR" sz="1200" i="0" noProof="0" dirty="0"/>
              <a:t>leurs réponses.</a:t>
            </a:r>
            <a:r>
              <a:rPr lang="fr-FR" sz="1200" b="1" i="1" u="none" noProof="0" dirty="0"/>
              <a:t> Réponse : </a:t>
            </a:r>
            <a:r>
              <a:rPr lang="fr-FR" sz="1200" b="0" i="1" u="none" noProof="0" dirty="0"/>
              <a:t>Lors de la rédaction d'un manuscrit à soumettre à une revue ou lors d'une présentation à un public dans le cadre d'une conférence internationale</a:t>
            </a:r>
            <a:endParaRPr lang="fr-FR" sz="1200" b="1" i="1" u="sng" noProof="0" dirty="0"/>
          </a:p>
          <a:p>
            <a:pPr marL="171450" indent="-171450">
              <a:buFont typeface="Wingdings" panose="05000000000000000000" pitchFamily="2" charset="2"/>
              <a:buChar char="§"/>
            </a:pPr>
            <a:endParaRPr lang="fr-FR" sz="1200" b="1" i="0" u="sng" noProof="0" dirty="0"/>
          </a:p>
          <a:p>
            <a:pPr marL="171450" indent="-171450">
              <a:buFont typeface="Wingdings" panose="05000000000000000000" pitchFamily="2" charset="2"/>
              <a:buChar char="§"/>
            </a:pPr>
            <a:r>
              <a:rPr lang="fr-FR" sz="1200" b="1" i="0" noProof="0" dirty="0"/>
              <a:t>&lt;CLIQUER&gt; </a:t>
            </a:r>
            <a:r>
              <a:rPr lang="fr-FR" sz="1200" i="0" noProof="0" dirty="0"/>
              <a:t>à la diapositive suivante.</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15</a:t>
            </a:fld>
            <a:endParaRPr lang="en-US" altLang="en-US"/>
          </a:p>
        </p:txBody>
      </p:sp>
    </p:spTree>
    <p:extLst>
      <p:ext uri="{BB962C8B-B14F-4D97-AF65-F5344CB8AC3E}">
        <p14:creationId xmlns:p14="http://schemas.microsoft.com/office/powerpoint/2010/main" val="3711834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1" noProof="0" dirty="0"/>
              <a:t>Notes de l'instructeur :</a:t>
            </a:r>
          </a:p>
          <a:p>
            <a:endParaRPr lang="fr-FR" sz="1200" b="1" noProof="0" dirty="0"/>
          </a:p>
          <a:p>
            <a:pPr marL="171450" indent="-171450">
              <a:buFont typeface="Wingdings" panose="05000000000000000000" pitchFamily="2" charset="2"/>
              <a:buChar char="§"/>
            </a:pPr>
            <a:r>
              <a:rPr lang="fr-FR" sz="1200" b="1" i="0" u="sng" noProof="0" dirty="0"/>
              <a:t>Demandez</a:t>
            </a:r>
            <a:r>
              <a:rPr lang="fr-FR" sz="1200" b="1" i="0" u="none" noProof="0" dirty="0"/>
              <a:t> </a:t>
            </a:r>
            <a:r>
              <a:rPr lang="fr-FR" sz="1200" b="0" i="0" noProof="0" dirty="0"/>
              <a:t>à un volontaire de </a:t>
            </a:r>
            <a:r>
              <a:rPr lang="fr-FR" sz="1200" i="0" noProof="0" dirty="0"/>
              <a:t>lire le titre de la figure et de décrire brièvement le graphique. </a:t>
            </a:r>
          </a:p>
          <a:p>
            <a:pPr marL="171450" indent="-171450">
              <a:buFont typeface="Wingdings" panose="05000000000000000000" pitchFamily="2" charset="2"/>
              <a:buChar char="§"/>
            </a:pPr>
            <a:endParaRPr lang="fr-FR" sz="1200" i="0" noProof="0" dirty="0"/>
          </a:p>
          <a:p>
            <a:pPr marL="171450" indent="-171450">
              <a:buFont typeface="Wingdings" panose="05000000000000000000" pitchFamily="2" charset="2"/>
              <a:buChar char="§"/>
            </a:pPr>
            <a:r>
              <a:rPr lang="fr-FR" sz="1200" b="1" i="0" u="sng" noProof="0" dirty="0"/>
              <a:t>Remerciez</a:t>
            </a:r>
            <a:r>
              <a:rPr lang="fr-FR" sz="1200" b="0" i="0" u="none" noProof="0" dirty="0"/>
              <a:t> les participants pour </a:t>
            </a:r>
            <a:r>
              <a:rPr lang="fr-FR" sz="1200" i="0" noProof="0" dirty="0"/>
              <a:t>leurs réponses.</a:t>
            </a:r>
          </a:p>
          <a:p>
            <a:pPr marL="171450" indent="-171450">
              <a:buFont typeface="Wingdings" panose="05000000000000000000" pitchFamily="2" charset="2"/>
              <a:buChar char="§"/>
            </a:pPr>
            <a:endParaRPr lang="fr-FR" sz="1200" b="1" i="0" noProof="0" dirty="0"/>
          </a:p>
          <a:p>
            <a:pPr marL="171450" indent="-171450">
              <a:buFont typeface="Wingdings" panose="05000000000000000000" pitchFamily="2" charset="2"/>
              <a:buChar char="§"/>
            </a:pPr>
            <a:r>
              <a:rPr lang="fr-FR" sz="1200" b="1" i="0" noProof="0" dirty="0"/>
              <a:t>&lt;CLIQUER&gt; </a:t>
            </a:r>
            <a:r>
              <a:rPr lang="fr-FR" sz="1200" i="0" noProof="0" dirty="0"/>
              <a:t>à la diapositive suivante.</a:t>
            </a:r>
          </a:p>
          <a:p>
            <a:pPr marL="171450" indent="-171450">
              <a:buFont typeface="Wingdings" panose="05000000000000000000" pitchFamily="2" charset="2"/>
              <a:buChar char="§"/>
            </a:pPr>
            <a:endParaRPr lang="en-US" sz="1600" b="1" i="0" dirty="0"/>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16</a:t>
            </a:fld>
            <a:endParaRPr lang="en-US" altLang="en-US"/>
          </a:p>
        </p:txBody>
      </p:sp>
    </p:spTree>
    <p:extLst>
      <p:ext uri="{BB962C8B-B14F-4D97-AF65-F5344CB8AC3E}">
        <p14:creationId xmlns:p14="http://schemas.microsoft.com/office/powerpoint/2010/main" val="9131455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1" i="0" noProof="0" dirty="0">
                <a:solidFill>
                  <a:srgbClr val="000000"/>
                </a:solidFill>
                <a:effectLst/>
                <a:latin typeface="Arial" panose="020B0604020202020204" pitchFamily="34" charset="0"/>
                <a:ea typeface="Times New Roman" panose="02020603050405020304" pitchFamily="18" charset="0"/>
              </a:rPr>
              <a:t>Notes de l'instructeur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fr-FR" sz="1200" i="0" noProof="0" dirty="0">
              <a:effectLst/>
              <a:latin typeface="Arial" panose="020B0604020202020204" pitchFamily="34" charset="0"/>
              <a:ea typeface="MS Mincho" panose="02020609040205080304" pitchFamily="49" charset="-128"/>
            </a:endParaRPr>
          </a:p>
          <a:p>
            <a:pPr marL="171450" indent="-171450">
              <a:buFont typeface="Wingdings" panose="05000000000000000000" pitchFamily="2" charset="2"/>
              <a:buChar char="§"/>
            </a:pPr>
            <a:r>
              <a:rPr lang="fr-FR" sz="1200" b="1" u="sng" noProof="0" dirty="0">
                <a:effectLst/>
                <a:latin typeface="Arial" panose="020B0604020202020204" pitchFamily="34" charset="0"/>
                <a:ea typeface="MS Mincho" panose="02020609040205080304" pitchFamily="49" charset="-128"/>
              </a:rPr>
              <a:t>Dites</a:t>
            </a:r>
            <a:r>
              <a:rPr lang="fr-FR" sz="1200" b="1" u="none" noProof="0" dirty="0">
                <a:effectLst/>
                <a:latin typeface="Arial" panose="020B0604020202020204" pitchFamily="34" charset="0"/>
                <a:ea typeface="MS Mincho" panose="02020609040205080304" pitchFamily="49" charset="-128"/>
              </a:rPr>
              <a:t> :</a:t>
            </a:r>
            <a:r>
              <a:rPr lang="fr-FR" sz="1200" b="0" u="none" noProof="0" dirty="0">
                <a:effectLst/>
                <a:latin typeface="Arial" panose="020B0604020202020204" pitchFamily="34" charset="0"/>
                <a:ea typeface="MS Mincho" panose="02020609040205080304" pitchFamily="49" charset="-128"/>
              </a:rPr>
              <a:t> D'après </a:t>
            </a:r>
            <a:r>
              <a:rPr lang="fr-FR" sz="1200" b="0" noProof="0" dirty="0">
                <a:effectLst/>
                <a:latin typeface="Arial" panose="020B0604020202020204" pitchFamily="34" charset="0"/>
                <a:ea typeface="MS Mincho" panose="02020609040205080304" pitchFamily="49" charset="-128"/>
              </a:rPr>
              <a:t>la </a:t>
            </a:r>
            <a:r>
              <a:rPr lang="fr-FR" sz="1200" b="1" noProof="0" dirty="0">
                <a:effectLst/>
                <a:latin typeface="Arial" panose="020B0604020202020204" pitchFamily="34" charset="0"/>
                <a:ea typeface="MS Mincho" panose="02020609040205080304" pitchFamily="49" charset="-128"/>
              </a:rPr>
              <a:t>figure 1</a:t>
            </a:r>
            <a:r>
              <a:rPr lang="fr-FR" sz="1200" noProof="0" dirty="0">
                <a:effectLst/>
                <a:latin typeface="Arial" panose="020B0604020202020204" pitchFamily="34" charset="0"/>
                <a:ea typeface="MS Mincho" panose="02020609040205080304" pitchFamily="49" charset="-128"/>
              </a:rPr>
              <a:t>, quelle province présente le taux d'incidence global de la grippe humaine le plus élevé entre 2019 et 2024 ?</a:t>
            </a:r>
          </a:p>
          <a:p>
            <a:pPr marL="171450" indent="-171450">
              <a:buFont typeface="Wingdings" panose="05000000000000000000" pitchFamily="2" charset="2"/>
              <a:buChar char="§"/>
            </a:pPr>
            <a:endParaRPr lang="fr-FR" sz="1200" noProof="0" dirty="0">
              <a:effectLst/>
              <a:latin typeface="Arial" panose="020B0604020202020204" pitchFamily="34" charset="0"/>
              <a:ea typeface="MS Mincho" panose="02020609040205080304" pitchFamily="49" charset="-128"/>
            </a:endParaRPr>
          </a:p>
          <a:p>
            <a:pPr marL="171450" indent="-171450">
              <a:buFont typeface="Wingdings" panose="05000000000000000000" pitchFamily="2" charset="2"/>
              <a:buChar char="§"/>
            </a:pPr>
            <a:r>
              <a:rPr lang="fr-FR" sz="1200" b="1" u="sng" noProof="0" dirty="0">
                <a:effectLst/>
                <a:latin typeface="Arial" panose="020B0604020202020204" pitchFamily="34" charset="0"/>
                <a:ea typeface="MS Mincho" panose="02020609040205080304" pitchFamily="49" charset="-128"/>
              </a:rPr>
              <a:t>Remerciez</a:t>
            </a:r>
            <a:r>
              <a:rPr lang="fr-FR" sz="1200" b="1" u="none" noProof="0" dirty="0">
                <a:effectLst/>
                <a:latin typeface="Arial" panose="020B0604020202020204" pitchFamily="34" charset="0"/>
                <a:ea typeface="MS Mincho" panose="02020609040205080304" pitchFamily="49" charset="-128"/>
              </a:rPr>
              <a:t> </a:t>
            </a:r>
            <a:r>
              <a:rPr lang="fr-FR" sz="1200" b="0" i="0" u="none" noProof="0" dirty="0"/>
              <a:t>les participants pour </a:t>
            </a:r>
            <a:r>
              <a:rPr lang="fr-FR" sz="1200" i="0" noProof="0" dirty="0"/>
              <a:t>leurs réponses</a:t>
            </a:r>
            <a:r>
              <a:rPr lang="fr-FR" sz="1200" noProof="0" dirty="0">
                <a:effectLst/>
                <a:latin typeface="Arial" panose="020B0604020202020204" pitchFamily="34" charset="0"/>
                <a:ea typeface="MS Mincho" panose="02020609040205080304" pitchFamily="49" charset="-128"/>
              </a:rPr>
              <a:t>. </a:t>
            </a:r>
            <a:r>
              <a:rPr lang="fr-FR" sz="1200" b="1" noProof="0" dirty="0">
                <a:effectLst/>
                <a:latin typeface="Arial" panose="020B0604020202020204" pitchFamily="34" charset="0"/>
                <a:ea typeface="MS Mincho" panose="02020609040205080304" pitchFamily="49" charset="-128"/>
              </a:rPr>
              <a:t>&lt;CLIQUER&gt; </a:t>
            </a:r>
            <a:r>
              <a:rPr lang="fr-FR" sz="1200" b="1" i="1" u="none" noProof="0" dirty="0">
                <a:solidFill>
                  <a:srgbClr val="000000"/>
                </a:solidFill>
                <a:effectLst/>
                <a:latin typeface="Arial" panose="020B0604020202020204" pitchFamily="34" charset="0"/>
                <a:ea typeface="Times New Roman" panose="02020603050405020304" pitchFamily="18" charset="0"/>
              </a:rPr>
              <a:t>Réponse : </a:t>
            </a:r>
            <a:r>
              <a:rPr lang="fr-FR" sz="1200" i="1" noProof="0" dirty="0">
                <a:solidFill>
                  <a:srgbClr val="000000"/>
                </a:solidFill>
                <a:effectLst/>
                <a:latin typeface="Arial" panose="020B0604020202020204" pitchFamily="34" charset="0"/>
                <a:ea typeface="Times New Roman" panose="02020603050405020304" pitchFamily="18" charset="0"/>
              </a:rPr>
              <a:t>La province </a:t>
            </a:r>
            <a:r>
              <a:rPr lang="fr-FR" sz="1200" i="1" noProof="0" dirty="0">
                <a:solidFill>
                  <a:srgbClr val="FF0000"/>
                </a:solidFill>
                <a:effectLst/>
                <a:latin typeface="Arial" panose="020B0604020202020204" pitchFamily="34" charset="0"/>
                <a:ea typeface="Times New Roman" panose="02020603050405020304" pitchFamily="18" charset="0"/>
              </a:rPr>
              <a:t>B </a:t>
            </a:r>
            <a:r>
              <a:rPr lang="fr-FR" sz="1200" i="1" noProof="0" dirty="0">
                <a:solidFill>
                  <a:srgbClr val="000000"/>
                </a:solidFill>
                <a:effectLst/>
                <a:latin typeface="Arial" panose="020B0604020202020204" pitchFamily="34" charset="0"/>
                <a:ea typeface="Times New Roman" panose="02020603050405020304" pitchFamily="18" charset="0"/>
              </a:rPr>
              <a:t>semble avoir le taux d'incidence le plus élevé de cas cliniques de </a:t>
            </a:r>
            <a:r>
              <a:rPr lang="fr-FR" sz="1200" i="1" noProof="0" dirty="0">
                <a:solidFill>
                  <a:srgbClr val="FF0000"/>
                </a:solidFill>
                <a:effectLst/>
                <a:latin typeface="Arial" panose="020B0604020202020204" pitchFamily="34" charset="0"/>
                <a:ea typeface="Times New Roman" panose="02020603050405020304" pitchFamily="18" charset="0"/>
              </a:rPr>
              <a:t>grippe entre 2019 et 2024, </a:t>
            </a:r>
            <a:r>
              <a:rPr lang="fr-FR" sz="1200" i="1" noProof="0" dirty="0">
                <a:solidFill>
                  <a:srgbClr val="000000"/>
                </a:solidFill>
                <a:effectLst/>
                <a:latin typeface="Arial" panose="020B0604020202020204" pitchFamily="34" charset="0"/>
                <a:ea typeface="Times New Roman" panose="02020603050405020304" pitchFamily="18" charset="0"/>
              </a:rPr>
              <a:t>bien qu'en </a:t>
            </a:r>
            <a:r>
              <a:rPr lang="fr-FR" sz="1200" i="1" noProof="0" dirty="0">
                <a:solidFill>
                  <a:srgbClr val="FF0000"/>
                </a:solidFill>
                <a:effectLst/>
                <a:latin typeface="Arial" panose="020B0604020202020204" pitchFamily="34" charset="0"/>
                <a:ea typeface="Times New Roman" panose="02020603050405020304" pitchFamily="18" charset="0"/>
              </a:rPr>
              <a:t>2019 </a:t>
            </a:r>
            <a:r>
              <a:rPr lang="fr-FR" sz="1200" i="1" noProof="0" dirty="0">
                <a:solidFill>
                  <a:srgbClr val="000000"/>
                </a:solidFill>
                <a:effectLst/>
                <a:latin typeface="Arial" panose="020B0604020202020204" pitchFamily="34" charset="0"/>
                <a:ea typeface="Times New Roman" panose="02020603050405020304" pitchFamily="18" charset="0"/>
              </a:rPr>
              <a:t>le taux d'incidence soit </a:t>
            </a:r>
            <a:r>
              <a:rPr lang="fr-FR" sz="1200" i="1" noProof="0" dirty="0">
                <a:solidFill>
                  <a:srgbClr val="FF0000"/>
                </a:solidFill>
                <a:effectLst/>
                <a:latin typeface="Arial" panose="020B0604020202020204" pitchFamily="34" charset="0"/>
                <a:ea typeface="Times New Roman" panose="02020603050405020304" pitchFamily="18" charset="0"/>
              </a:rPr>
              <a:t>légèrement </a:t>
            </a:r>
            <a:r>
              <a:rPr lang="fr-FR" sz="1200" i="1" noProof="0" dirty="0">
                <a:solidFill>
                  <a:srgbClr val="000000"/>
                </a:solidFill>
                <a:effectLst/>
                <a:latin typeface="Arial" panose="020B0604020202020204" pitchFamily="34" charset="0"/>
                <a:ea typeface="Times New Roman" panose="02020603050405020304" pitchFamily="18" charset="0"/>
              </a:rPr>
              <a:t>inférieur à celui de la province </a:t>
            </a:r>
            <a:r>
              <a:rPr lang="fr-FR" sz="1200" i="1" noProof="0" dirty="0">
                <a:solidFill>
                  <a:srgbClr val="FF0000"/>
                </a:solidFill>
                <a:effectLst/>
                <a:latin typeface="Arial" panose="020B0604020202020204" pitchFamily="34" charset="0"/>
                <a:ea typeface="Times New Roman" panose="02020603050405020304" pitchFamily="18" charset="0"/>
              </a:rPr>
              <a:t>D</a:t>
            </a:r>
            <a:r>
              <a:rPr lang="fr-FR" sz="1200" i="1" noProof="0" dirty="0">
                <a:solidFill>
                  <a:srgbClr val="000000"/>
                </a:solidFill>
                <a:effectLst/>
                <a:latin typeface="Arial" panose="020B0604020202020204" pitchFamily="34" charset="0"/>
                <a:ea typeface="Times New Roman" panose="02020603050405020304" pitchFamily="18" charset="0"/>
              </a:rPr>
              <a:t>.</a:t>
            </a:r>
            <a:endParaRPr lang="fr-FR" sz="1200" noProof="0" dirty="0">
              <a:solidFill>
                <a:srgbClr val="000000"/>
              </a:solidFill>
              <a:effectLst/>
              <a:latin typeface="Arial" panose="020B0604020202020204" pitchFamily="34" charset="0"/>
              <a:ea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17</a:t>
            </a:fld>
            <a:endParaRPr lang="en-US" altLang="en-US"/>
          </a:p>
        </p:txBody>
      </p:sp>
    </p:spTree>
    <p:extLst>
      <p:ext uri="{BB962C8B-B14F-4D97-AF65-F5344CB8AC3E}">
        <p14:creationId xmlns:p14="http://schemas.microsoft.com/office/powerpoint/2010/main" val="23978901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fr-FR" sz="1200" b="1" i="0" noProof="0" dirty="0">
                <a:solidFill>
                  <a:srgbClr val="FF0000"/>
                </a:solidFill>
                <a:effectLst/>
                <a:latin typeface="Arial" panose="020B0604020202020204" pitchFamily="34" charset="0"/>
                <a:ea typeface="MS Mincho" panose="02020609040205080304" pitchFamily="49" charset="-128"/>
              </a:rPr>
              <a:t>Notes de l'instructeur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fr-FR" sz="1200" i="0" noProof="0" dirty="0">
              <a:effectLst/>
              <a:latin typeface="Arial" panose="020B0604020202020204" pitchFamily="34" charset="0"/>
              <a:ea typeface="MS Mincho" panose="02020609040205080304" pitchFamily="49" charset="-128"/>
            </a:endParaRPr>
          </a:p>
          <a:p>
            <a:pPr marL="171450" indent="-171450">
              <a:buFont typeface="Wingdings" panose="05000000000000000000" pitchFamily="2" charset="2"/>
              <a:buChar char="§"/>
            </a:pPr>
            <a:r>
              <a:rPr lang="fr-FR" sz="1200" b="1" u="sng" noProof="0" dirty="0">
                <a:effectLst/>
                <a:latin typeface="Arial" panose="020B0604020202020204" pitchFamily="34" charset="0"/>
                <a:ea typeface="MS Mincho" panose="02020609040205080304" pitchFamily="49" charset="-128"/>
              </a:rPr>
              <a:t>Dites</a:t>
            </a:r>
            <a:r>
              <a:rPr lang="fr-FR" sz="1200" b="1" u="none" noProof="0" dirty="0">
                <a:effectLst/>
                <a:latin typeface="Arial" panose="020B0604020202020204" pitchFamily="34" charset="0"/>
                <a:ea typeface="MS Mincho" panose="02020609040205080304" pitchFamily="49" charset="-128"/>
              </a:rPr>
              <a:t> </a:t>
            </a:r>
            <a:r>
              <a:rPr lang="fr-FR" sz="1200" b="0" u="none" noProof="0" dirty="0">
                <a:effectLst/>
                <a:latin typeface="Arial" panose="020B0604020202020204" pitchFamily="34" charset="0"/>
                <a:ea typeface="MS Mincho" panose="02020609040205080304" pitchFamily="49" charset="-128"/>
              </a:rPr>
              <a:t>: D'après </a:t>
            </a:r>
            <a:r>
              <a:rPr lang="fr-FR" sz="1200" noProof="0" dirty="0">
                <a:effectLst/>
                <a:latin typeface="Arial" panose="020B0604020202020204" pitchFamily="34" charset="0"/>
                <a:ea typeface="MS Mincho" panose="02020609040205080304" pitchFamily="49" charset="-128"/>
              </a:rPr>
              <a:t>la figure 2, quelles provinces pourraient avoir connu des foyers d'influenza aviaire parmi leurs volailles entre 2019 et 2024 ? </a:t>
            </a:r>
            <a:endParaRPr lang="fr-FR" sz="1200" b="1" i="0" u="none" noProof="0" dirty="0">
              <a:solidFill>
                <a:srgbClr val="FF0000"/>
              </a:solidFill>
              <a:effectLst/>
              <a:latin typeface="Arial" panose="020B0604020202020204" pitchFamily="34" charset="0"/>
              <a:ea typeface="MS Mincho" panose="02020609040205080304" pitchFamily="49" charset="-128"/>
            </a:endParaRPr>
          </a:p>
          <a:p>
            <a:pPr marL="171450" indent="-171450">
              <a:buFont typeface="Wingdings" panose="05000000000000000000" pitchFamily="2" charset="2"/>
              <a:buChar char="§"/>
            </a:pPr>
            <a:endParaRPr lang="fr-FR" sz="1200" b="1" i="0" u="none" noProof="0" dirty="0">
              <a:solidFill>
                <a:srgbClr val="FF0000"/>
              </a:solidFill>
              <a:effectLst/>
              <a:latin typeface="Arial" panose="020B0604020202020204" pitchFamily="34" charset="0"/>
              <a:ea typeface="MS Mincho" panose="02020609040205080304" pitchFamily="49" charset="-128"/>
            </a:endParaRPr>
          </a:p>
          <a:p>
            <a:pPr marL="171450" indent="-171450">
              <a:buFont typeface="Wingdings" panose="05000000000000000000" pitchFamily="2" charset="2"/>
              <a:buChar char="§"/>
            </a:pPr>
            <a:r>
              <a:rPr lang="fr-FR" sz="1200" b="1" u="sng" noProof="0" dirty="0">
                <a:effectLst/>
                <a:latin typeface="Arial" panose="020B0604020202020204" pitchFamily="34" charset="0"/>
                <a:ea typeface="MS Mincho" panose="02020609040205080304" pitchFamily="49" charset="-128"/>
              </a:rPr>
              <a:t>Remerciez</a:t>
            </a:r>
            <a:r>
              <a:rPr lang="fr-FR" sz="1200" b="1" u="none" noProof="0" dirty="0">
                <a:effectLst/>
                <a:latin typeface="Arial" panose="020B0604020202020204" pitchFamily="34" charset="0"/>
                <a:ea typeface="MS Mincho" panose="02020609040205080304" pitchFamily="49" charset="-128"/>
              </a:rPr>
              <a:t> </a:t>
            </a:r>
            <a:r>
              <a:rPr lang="fr-FR" sz="1200" b="0" u="none" noProof="0" dirty="0">
                <a:effectLst/>
                <a:latin typeface="Arial" panose="020B0604020202020204" pitchFamily="34" charset="0"/>
                <a:ea typeface="MS Mincho" panose="02020609040205080304" pitchFamily="49" charset="-128"/>
              </a:rPr>
              <a:t>les participants pour </a:t>
            </a:r>
            <a:r>
              <a:rPr lang="fr-FR" sz="1200" noProof="0" dirty="0">
                <a:effectLst/>
                <a:latin typeface="Arial" panose="020B0604020202020204" pitchFamily="34" charset="0"/>
                <a:ea typeface="MS Mincho" panose="02020609040205080304" pitchFamily="49" charset="-128"/>
              </a:rPr>
              <a:t>leurs réponses. </a:t>
            </a:r>
            <a:r>
              <a:rPr lang="fr-FR" sz="1200" b="1" noProof="0" dirty="0">
                <a:effectLst/>
                <a:latin typeface="Arial" panose="020B0604020202020204" pitchFamily="34" charset="0"/>
                <a:ea typeface="MS Mincho" panose="02020609040205080304" pitchFamily="49" charset="-128"/>
              </a:rPr>
              <a:t>&lt;CLIQUER&gt; </a:t>
            </a:r>
            <a:r>
              <a:rPr lang="fr-FR" sz="1200" b="1" i="1" u="none" noProof="0" dirty="0">
                <a:solidFill>
                  <a:srgbClr val="FF0000"/>
                </a:solidFill>
                <a:effectLst/>
                <a:latin typeface="Arial" panose="020B0604020202020204" pitchFamily="34" charset="0"/>
                <a:ea typeface="MS Mincho" panose="02020609040205080304" pitchFamily="49" charset="-128"/>
              </a:rPr>
              <a:t>Réponse : </a:t>
            </a:r>
            <a:r>
              <a:rPr lang="fr-FR" sz="1200" i="1" noProof="0" dirty="0">
                <a:solidFill>
                  <a:srgbClr val="FF0000"/>
                </a:solidFill>
                <a:effectLst/>
                <a:latin typeface="Arial" panose="020B0604020202020204" pitchFamily="34" charset="0"/>
                <a:ea typeface="MS Mincho" panose="02020609040205080304" pitchFamily="49" charset="-128"/>
              </a:rPr>
              <a:t>Les provinces B et E pourraient avoir connu des flambées épidémiques chez les volailles, comme le montrent les pics de la figure 2. De même, la province A pourrait avoir connu une épidémie en 2021.</a:t>
            </a:r>
            <a:endParaRPr lang="fr-FR" sz="1200" noProof="0"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18</a:t>
            </a:fld>
            <a:endParaRPr lang="en-US" altLang="en-US"/>
          </a:p>
        </p:txBody>
      </p:sp>
    </p:spTree>
    <p:extLst>
      <p:ext uri="{BB962C8B-B14F-4D97-AF65-F5344CB8AC3E}">
        <p14:creationId xmlns:p14="http://schemas.microsoft.com/office/powerpoint/2010/main" val="2341734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fr-FR" sz="1200" i="0" noProof="0" dirty="0">
              <a:effectLst/>
              <a:latin typeface="Arial" panose="020B0604020202020204" pitchFamily="34" charset="0"/>
              <a:ea typeface="MS Mincho" panose="02020609040205080304" pitchFamily="49" charset="-128"/>
            </a:endParaRPr>
          </a:p>
          <a:p>
            <a:pPr marL="171450" indent="-171450">
              <a:buFont typeface="Wingdings" panose="05000000000000000000" pitchFamily="2" charset="2"/>
              <a:buChar char="§"/>
            </a:pPr>
            <a:r>
              <a:rPr lang="fr-FR" sz="1200" b="1" u="sng" noProof="0" dirty="0">
                <a:effectLst/>
                <a:latin typeface="Arial" panose="020B0604020202020204" pitchFamily="34" charset="0"/>
                <a:ea typeface="MS Mincho" panose="02020609040205080304" pitchFamily="49" charset="-128"/>
              </a:rPr>
              <a:t>Dites</a:t>
            </a:r>
            <a:r>
              <a:rPr lang="fr-FR" sz="1200" b="1" u="none" noProof="0" dirty="0">
                <a:effectLst/>
                <a:latin typeface="Arial" panose="020B0604020202020204" pitchFamily="34" charset="0"/>
                <a:ea typeface="MS Mincho" panose="02020609040205080304" pitchFamily="49" charset="-128"/>
              </a:rPr>
              <a:t> </a:t>
            </a:r>
            <a:r>
              <a:rPr lang="fr-FR" sz="1200" b="0" u="none" noProof="0" dirty="0">
                <a:effectLst/>
                <a:latin typeface="Arial" panose="020B0604020202020204" pitchFamily="34" charset="0"/>
                <a:ea typeface="MS Mincho" panose="02020609040205080304" pitchFamily="49" charset="-128"/>
              </a:rPr>
              <a:t>: D'après </a:t>
            </a:r>
            <a:r>
              <a:rPr lang="fr-FR" sz="1200" noProof="0" dirty="0">
                <a:effectLst/>
                <a:latin typeface="Arial" panose="020B0604020202020204" pitchFamily="34" charset="0"/>
                <a:ea typeface="MS Mincho" panose="02020609040205080304" pitchFamily="49" charset="-128"/>
              </a:rPr>
              <a:t>la </a:t>
            </a:r>
            <a:r>
              <a:rPr lang="fr-FR" sz="1200" b="0" noProof="0" dirty="0">
                <a:effectLst/>
                <a:latin typeface="Arial" panose="020B0604020202020204" pitchFamily="34" charset="0"/>
                <a:ea typeface="MS Mincho" panose="02020609040205080304" pitchFamily="49" charset="-128"/>
              </a:rPr>
              <a:t>figure 1, </a:t>
            </a:r>
            <a:r>
              <a:rPr lang="fr-FR" sz="1200" noProof="0" dirty="0">
                <a:effectLst/>
                <a:latin typeface="Arial" panose="020B0604020202020204" pitchFamily="34" charset="0"/>
                <a:ea typeface="MS Mincho" panose="02020609040205080304" pitchFamily="49" charset="-128"/>
              </a:rPr>
              <a:t>la province E a connu un taux d'incidence de la grippe faible chaque année de 2019 à 2024, à l'exception de 2023. En 2023, la province E a connu une augmentation soudaine du taux d'incidence. Quelle a pu être la cause de cette augmentation ?</a:t>
            </a:r>
          </a:p>
          <a:p>
            <a:pPr marL="171450" indent="-171450">
              <a:buFont typeface="Wingdings" panose="05000000000000000000" pitchFamily="2" charset="2"/>
              <a:buChar char="§"/>
            </a:pPr>
            <a:endParaRPr lang="fr-FR" sz="1200" noProof="0" dirty="0">
              <a:effectLst/>
              <a:latin typeface="Arial" panose="020B0604020202020204" pitchFamily="34" charset="0"/>
              <a:ea typeface="MS Mincho" panose="02020609040205080304" pitchFamily="49" charset="-128"/>
            </a:endParaRPr>
          </a:p>
          <a:p>
            <a:pPr marL="171450" indent="-171450">
              <a:buFont typeface="Wingdings" panose="05000000000000000000" pitchFamily="2" charset="2"/>
              <a:buChar char="§"/>
            </a:pPr>
            <a:r>
              <a:rPr lang="fr-FR" sz="1200" b="1" u="sng" noProof="0" dirty="0">
                <a:effectLst/>
                <a:latin typeface="Arial" panose="020B0604020202020204" pitchFamily="34" charset="0"/>
                <a:ea typeface="MS Mincho" panose="02020609040205080304" pitchFamily="49" charset="-128"/>
              </a:rPr>
              <a:t>Laissez</a:t>
            </a:r>
            <a:r>
              <a:rPr lang="fr-FR" sz="1200" b="0" u="none" noProof="0" dirty="0">
                <a:effectLst/>
                <a:latin typeface="Arial" panose="020B0604020202020204" pitchFamily="34" charset="0"/>
                <a:ea typeface="MS Mincho" panose="02020609040205080304" pitchFamily="49" charset="-128"/>
              </a:rPr>
              <a:t> les </a:t>
            </a:r>
            <a:r>
              <a:rPr lang="fr-FR" sz="1200" noProof="0" dirty="0">
                <a:effectLst/>
                <a:latin typeface="Arial" panose="020B0604020202020204" pitchFamily="34" charset="0"/>
                <a:ea typeface="MS Mincho" panose="02020609040205080304" pitchFamily="49" charset="-128"/>
              </a:rPr>
              <a:t>participants réfléchir et réagir.</a:t>
            </a:r>
          </a:p>
          <a:p>
            <a:pPr marL="171450" indent="-171450">
              <a:buFont typeface="Wingdings" panose="05000000000000000000" pitchFamily="2" charset="2"/>
              <a:buChar char="§"/>
            </a:pPr>
            <a:endParaRPr lang="fr-FR" sz="1200" noProof="0" dirty="0">
              <a:effectLst/>
              <a:latin typeface="Arial" panose="020B0604020202020204" pitchFamily="34" charset="0"/>
              <a:ea typeface="MS Mincho" panose="02020609040205080304" pitchFamily="49" charset="-128"/>
            </a:endParaRPr>
          </a:p>
          <a:p>
            <a:pPr marL="171450" indent="-171450">
              <a:buFont typeface="Wingdings" panose="05000000000000000000" pitchFamily="2" charset="2"/>
              <a:buChar char="§"/>
            </a:pPr>
            <a:r>
              <a:rPr lang="fr-FR" sz="1200" b="1" u="sng" noProof="0" dirty="0">
                <a:effectLst/>
                <a:latin typeface="Arial" panose="020B0604020202020204" pitchFamily="34" charset="0"/>
                <a:ea typeface="MS Mincho" panose="02020609040205080304" pitchFamily="49" charset="-128"/>
              </a:rPr>
              <a:t>Remerciez</a:t>
            </a:r>
            <a:r>
              <a:rPr lang="fr-FR" sz="1200" b="1" u="none" noProof="0" dirty="0">
                <a:effectLst/>
                <a:latin typeface="Arial" panose="020B0604020202020204" pitchFamily="34" charset="0"/>
                <a:ea typeface="MS Mincho" panose="02020609040205080304" pitchFamily="49" charset="-128"/>
              </a:rPr>
              <a:t> </a:t>
            </a:r>
            <a:r>
              <a:rPr lang="fr-FR" sz="1200" b="0" u="none" noProof="0" dirty="0">
                <a:effectLst/>
                <a:latin typeface="Arial" panose="020B0604020202020204" pitchFamily="34" charset="0"/>
                <a:ea typeface="MS Mincho" panose="02020609040205080304" pitchFamily="49" charset="-128"/>
              </a:rPr>
              <a:t>les participants pour leurs </a:t>
            </a:r>
            <a:r>
              <a:rPr lang="fr-FR" sz="1200" noProof="0" dirty="0">
                <a:effectLst/>
                <a:latin typeface="Arial" panose="020B0604020202020204" pitchFamily="34" charset="0"/>
                <a:ea typeface="MS Mincho" panose="02020609040205080304" pitchFamily="49" charset="-128"/>
              </a:rPr>
              <a:t>réponses. </a:t>
            </a:r>
            <a:r>
              <a:rPr lang="fr-FR" sz="1200" b="1" noProof="0" dirty="0">
                <a:effectLst/>
                <a:latin typeface="Arial" panose="020B0604020202020204" pitchFamily="34" charset="0"/>
                <a:ea typeface="MS Mincho" panose="02020609040205080304" pitchFamily="49" charset="-128"/>
              </a:rPr>
              <a:t>&lt;CLIQUER&gt; </a:t>
            </a:r>
            <a:r>
              <a:rPr lang="fr-FR" sz="1200" b="0" noProof="0" dirty="0">
                <a:effectLst/>
                <a:latin typeface="Arial" panose="020B0604020202020204" pitchFamily="34" charset="0"/>
                <a:ea typeface="MS Mincho" panose="02020609040205080304" pitchFamily="49" charset="-128"/>
              </a:rPr>
              <a:t>pour répondre sur la diapositive suivante.</a:t>
            </a:r>
          </a:p>
          <a:p>
            <a:pPr lvl="0"/>
            <a:endParaRPr lang="en-US" sz="16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19</a:t>
            </a:fld>
            <a:endParaRPr lang="en-US" altLang="en-US"/>
          </a:p>
        </p:txBody>
      </p:sp>
    </p:spTree>
    <p:extLst>
      <p:ext uri="{BB962C8B-B14F-4D97-AF65-F5344CB8AC3E}">
        <p14:creationId xmlns:p14="http://schemas.microsoft.com/office/powerpoint/2010/main" val="12079159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1" i="0" noProof="0" dirty="0">
                <a:latin typeface="Arial" panose="020B0604020202020204" pitchFamily="34" charset="0"/>
                <a:ea typeface="Calibri"/>
                <a:cs typeface="Arial" panose="020B0604020202020204" pitchFamily="34" charset="0"/>
                <a:sym typeface="Calibri"/>
              </a:rPr>
              <a:t>Notes de l'instructeur </a:t>
            </a:r>
            <a:r>
              <a:rPr lang="fr-FR" sz="1200" i="0" noProof="0" dirty="0">
                <a:latin typeface="Arial" panose="020B0604020202020204" pitchFamily="34" charset="0"/>
                <a:ea typeface="Calibri"/>
                <a:cs typeface="Arial" panose="020B0604020202020204" pitchFamily="34" charset="0"/>
                <a:sym typeface="Calibri"/>
              </a:rPr>
              <a:t>: </a:t>
            </a:r>
          </a:p>
          <a:p>
            <a:pPr marL="0" marR="0" lvl="0" indent="0" algn="l" rtl="0">
              <a:lnSpc>
                <a:spcPct val="100000"/>
              </a:lnSpc>
              <a:spcBef>
                <a:spcPts val="0"/>
              </a:spcBef>
              <a:spcAft>
                <a:spcPts val="0"/>
              </a:spcAft>
              <a:buClr>
                <a:schemeClr val="dk1"/>
              </a:buClr>
              <a:buSzPts val="1200"/>
              <a:buFont typeface="Calibri"/>
              <a:buNone/>
            </a:pPr>
            <a:endParaRPr lang="fr-FR" sz="1200" b="1" noProof="0" dirty="0">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00000"/>
              </a:lnSpc>
              <a:spcBef>
                <a:spcPts val="0"/>
              </a:spcBef>
              <a:spcAft>
                <a:spcPts val="0"/>
              </a:spcAft>
              <a:buClr>
                <a:schemeClr val="dk1"/>
              </a:buClr>
              <a:buSzPts val="1200"/>
              <a:buFont typeface="Wingdings" panose="05000000000000000000" pitchFamily="2" charset="2"/>
              <a:buChar char="v"/>
              <a:tabLst/>
              <a:defRPr/>
            </a:pPr>
            <a:r>
              <a:rPr lang="fr-FR" sz="1200" b="1" i="1" noProof="0" dirty="0">
                <a:latin typeface="Arial" panose="020B0604020202020204" pitchFamily="34" charset="0"/>
                <a:cs typeface="Arial" panose="020B0604020202020204" pitchFamily="34" charset="0"/>
              </a:rPr>
              <a:t>Ces icônes sont censées vous servir de signaux, chacune d'entre elles étant destinée à vous aider à naviguer dans le contenu et à savoir ce qui vous attend.</a:t>
            </a:r>
          </a:p>
          <a:p>
            <a:pPr marL="171450" marR="0" lvl="0" indent="-171450" algn="l" rtl="0">
              <a:lnSpc>
                <a:spcPct val="100000"/>
              </a:lnSpc>
              <a:spcBef>
                <a:spcPts val="0"/>
              </a:spcBef>
              <a:spcAft>
                <a:spcPts val="0"/>
              </a:spcAft>
              <a:buClr>
                <a:schemeClr val="dk1"/>
              </a:buClr>
              <a:buSzPts val="1200"/>
              <a:buFont typeface="Wingdings" panose="05000000000000000000" pitchFamily="2" charset="2"/>
              <a:buChar char="§"/>
            </a:pPr>
            <a:endParaRPr lang="fr-FR" sz="1200" b="1" u="sng" noProof="0" dirty="0">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2</a:t>
            </a:fld>
            <a:endParaRPr lang="en-US" altLang="en-US"/>
          </a:p>
        </p:txBody>
      </p:sp>
    </p:spTree>
    <p:extLst>
      <p:ext uri="{BB962C8B-B14F-4D97-AF65-F5344CB8AC3E}">
        <p14:creationId xmlns:p14="http://schemas.microsoft.com/office/powerpoint/2010/main" val="26882368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v"/>
              <a:tabLst/>
              <a:defRPr/>
            </a:pPr>
            <a:endParaRPr lang="fr-FR" sz="1200" b="1" i="1"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t>Dites</a:t>
            </a:r>
            <a:r>
              <a:rPr lang="fr-FR" sz="1200" b="1" i="0" u="none" noProof="0" dirty="0"/>
              <a:t> : </a:t>
            </a:r>
            <a:r>
              <a:rPr lang="fr-FR" sz="1200" b="0" i="0" noProof="0" dirty="0"/>
              <a:t>Voici la réponse à la question 5.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fr-FR" sz="1200" b="1" i="1"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v"/>
              <a:tabLst/>
              <a:defRPr/>
            </a:pPr>
            <a:r>
              <a:rPr lang="fr-FR" sz="1200" b="1" i="1" noProof="0" dirty="0"/>
              <a:t>Laissez du temps aux participants (en particulier à vos apprenants visuels) pour revoir la réponse.   </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fr-FR" sz="1200" b="0" i="0"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1" u="sng" noProof="0" dirty="0"/>
              <a:t>Demandez</a:t>
            </a:r>
            <a:r>
              <a:rPr lang="fr-FR" sz="1200" b="1" i="1" u="none" noProof="0" dirty="0"/>
              <a:t> </a:t>
            </a:r>
            <a:r>
              <a:rPr lang="fr-FR" sz="1200" b="0" i="0" noProof="0" dirty="0"/>
              <a:t>si quelqu'un a des questions, des réflexions ou des commentaires à partager.</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fr-FR" sz="1200" b="0" i="0"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t>Répondez</a:t>
            </a:r>
            <a:r>
              <a:rPr lang="fr-FR" sz="1200" b="0" i="0" u="none" noProof="0" dirty="0"/>
              <a:t> aux </a:t>
            </a:r>
            <a:r>
              <a:rPr lang="fr-FR" sz="1200" b="0" i="0" noProof="0" dirty="0"/>
              <a:t>questions et aux commentaires.</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b="1" i="1"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b="1" i="1" dirty="0"/>
          </a:p>
          <a:p>
            <a:pPr lvl="0"/>
            <a:endParaRPr lang="en-US" sz="16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20</a:t>
            </a:fld>
            <a:endParaRPr lang="en-US" altLang="en-US"/>
          </a:p>
        </p:txBody>
      </p:sp>
    </p:spTree>
    <p:extLst>
      <p:ext uri="{BB962C8B-B14F-4D97-AF65-F5344CB8AC3E}">
        <p14:creationId xmlns:p14="http://schemas.microsoft.com/office/powerpoint/2010/main" val="9809939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v"/>
              <a:tabLst/>
              <a:defRPr/>
            </a:pPr>
            <a:endParaRPr lang="fr-FR" sz="1200" b="1" i="1"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t>Dites</a:t>
            </a:r>
            <a:r>
              <a:rPr lang="fr-FR" sz="1200" b="1" i="0" u="none" noProof="0" dirty="0"/>
              <a:t> : </a:t>
            </a:r>
            <a:r>
              <a:rPr lang="fr-FR" sz="1200" noProof="0" dirty="0">
                <a:effectLst/>
                <a:latin typeface="Arial" panose="020B0604020202020204" pitchFamily="34" charset="0"/>
                <a:ea typeface="MS Mincho" panose="02020609040205080304" pitchFamily="49" charset="-128"/>
              </a:rPr>
              <a:t>en comparant les </a:t>
            </a:r>
            <a:r>
              <a:rPr lang="fr-FR" sz="1200" b="0" noProof="0" dirty="0">
                <a:effectLst/>
                <a:latin typeface="Arial" panose="020B0604020202020204" pitchFamily="34" charset="0"/>
                <a:ea typeface="MS Mincho" panose="02020609040205080304" pitchFamily="49" charset="-128"/>
              </a:rPr>
              <a:t>figures 1 et 2, </a:t>
            </a:r>
            <a:r>
              <a:rPr lang="fr-FR" sz="1200" noProof="0" dirty="0">
                <a:effectLst/>
                <a:latin typeface="Arial" panose="020B0604020202020204" pitchFamily="34" charset="0"/>
                <a:ea typeface="MS Mincho" panose="02020609040205080304" pitchFamily="49" charset="-128"/>
              </a:rPr>
              <a:t>les épidémies se sont-elles déclarées à peu près en même temps dans les populations animale et humaine ?</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fr-FR" sz="1200" noProof="0" dirty="0">
              <a:effectLst/>
              <a:latin typeface="Arial" panose="020B0604020202020204" pitchFamily="34" charset="0"/>
              <a:ea typeface="MS Mincho" panose="02020609040205080304" pitchFamily="49" charset="-128"/>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u="sng" noProof="0" dirty="0">
                <a:effectLst/>
                <a:latin typeface="Arial" panose="020B0604020202020204" pitchFamily="34" charset="0"/>
                <a:ea typeface="MS Mincho" panose="02020609040205080304" pitchFamily="49" charset="-128"/>
              </a:rPr>
              <a:t>Remerciez</a:t>
            </a:r>
            <a:r>
              <a:rPr lang="fr-FR" sz="1200" b="1" u="none" noProof="0" dirty="0">
                <a:effectLst/>
                <a:latin typeface="Arial" panose="020B0604020202020204" pitchFamily="34" charset="0"/>
                <a:ea typeface="MS Mincho" panose="02020609040205080304" pitchFamily="49" charset="-128"/>
              </a:rPr>
              <a:t> </a:t>
            </a:r>
            <a:r>
              <a:rPr lang="fr-FR" sz="1200" b="0" u="none" noProof="0" dirty="0">
                <a:effectLst/>
                <a:latin typeface="Arial" panose="020B0604020202020204" pitchFamily="34" charset="0"/>
                <a:ea typeface="MS Mincho" panose="02020609040205080304" pitchFamily="49" charset="-128"/>
              </a:rPr>
              <a:t>les participants pour leurs </a:t>
            </a:r>
            <a:r>
              <a:rPr lang="fr-FR" sz="1200" noProof="0" dirty="0">
                <a:effectLst/>
                <a:latin typeface="Arial" panose="020B0604020202020204" pitchFamily="34" charset="0"/>
                <a:ea typeface="MS Mincho" panose="02020609040205080304" pitchFamily="49" charset="-128"/>
              </a:rPr>
              <a:t>réponses. </a:t>
            </a:r>
            <a:r>
              <a:rPr lang="fr-FR" sz="1200" b="1" noProof="0" dirty="0">
                <a:effectLst/>
                <a:latin typeface="Arial" panose="020B0604020202020204" pitchFamily="34" charset="0"/>
                <a:ea typeface="MS Mincho" panose="02020609040205080304" pitchFamily="49" charset="-128"/>
              </a:rPr>
              <a:t>&lt;CLIQUER&gt; </a:t>
            </a:r>
            <a:r>
              <a:rPr lang="fr-FR" sz="1200" b="0" noProof="0" dirty="0">
                <a:effectLst/>
                <a:latin typeface="Arial" panose="020B0604020202020204" pitchFamily="34" charset="0"/>
                <a:ea typeface="MS Mincho" panose="02020609040205080304" pitchFamily="49" charset="-128"/>
              </a:rPr>
              <a:t>à la diapositive suivante.</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fr-FR" sz="1200" noProof="0" dirty="0">
              <a:effectLst/>
              <a:latin typeface="Arial" panose="020B0604020202020204" pitchFamily="34" charset="0"/>
              <a:ea typeface="MS Mincho" panose="02020609040205080304" pitchFamily="49" charset="-128"/>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v"/>
              <a:tabLst/>
              <a:defRPr/>
            </a:pPr>
            <a:endParaRPr lang="en-US" sz="1200" dirty="0">
              <a:effectLst/>
              <a:latin typeface="Arial" panose="020B0604020202020204" pitchFamily="34" charset="0"/>
              <a:ea typeface="MS Mincho" panose="02020609040205080304" pitchFamily="49" charset="-128"/>
            </a:endParaRPr>
          </a:p>
          <a:p>
            <a:pPr marL="841375" marR="0" indent="-841375">
              <a:spcBef>
                <a:spcPts val="0"/>
              </a:spcBef>
              <a:spcAft>
                <a:spcPts val="0"/>
              </a:spcAft>
              <a:tabLst>
                <a:tab pos="841375" algn="l"/>
              </a:tabLst>
            </a:pPr>
            <a:r>
              <a:rPr lang="en-US" sz="1200" b="1" u="none" strike="noStrike" dirty="0">
                <a:effectLst/>
                <a:latin typeface="Arial" panose="020B0604020202020204" pitchFamily="34" charset="0"/>
                <a:ea typeface="MS Mincho" panose="02020609040205080304" pitchFamily="49" charset="-128"/>
              </a:rPr>
              <a:t> </a:t>
            </a:r>
            <a:endParaRPr lang="en-US" sz="1200" dirty="0">
              <a:effectLst/>
              <a:latin typeface="Arial" panose="020B0604020202020204" pitchFamily="34" charset="0"/>
              <a:ea typeface="MS Mincho" panose="02020609040205080304" pitchFamily="49" charset="-128"/>
            </a:endParaRPr>
          </a:p>
          <a:p>
            <a:pPr lvl="0"/>
            <a:endParaRPr lang="en-US" sz="16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21</a:t>
            </a:fld>
            <a:endParaRPr lang="en-US" altLang="en-US"/>
          </a:p>
        </p:txBody>
      </p:sp>
    </p:spTree>
    <p:extLst>
      <p:ext uri="{BB962C8B-B14F-4D97-AF65-F5344CB8AC3E}">
        <p14:creationId xmlns:p14="http://schemas.microsoft.com/office/powerpoint/2010/main" val="38687756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fr-FR" sz="1200" b="1" noProof="0" dirty="0"/>
              <a:t>Notes de l'instructeur : </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v"/>
              <a:tabLst/>
              <a:defRPr/>
            </a:pPr>
            <a:endParaRPr lang="fr-FR" sz="1200" b="1" i="1"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t>Dites</a:t>
            </a:r>
            <a:r>
              <a:rPr lang="fr-FR" sz="1200" b="1" i="0" u="none" noProof="0" dirty="0"/>
              <a:t> : </a:t>
            </a:r>
            <a:r>
              <a:rPr lang="fr-FR" sz="1200" b="0" i="0" noProof="0" dirty="0"/>
              <a:t>Examinez la figure 1 - Où se sont produites les épidémies ?</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fr-FR" sz="1200" b="0" i="0"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t>Remerciez</a:t>
            </a:r>
            <a:r>
              <a:rPr lang="fr-FR" sz="1200" b="0" i="0" u="none" noProof="0" dirty="0"/>
              <a:t> les participants pour </a:t>
            </a:r>
            <a:r>
              <a:rPr lang="fr-FR" sz="1200" b="0" i="0" noProof="0" dirty="0"/>
              <a:t>leurs réponses.  </a:t>
            </a:r>
            <a:r>
              <a:rPr lang="fr-FR" sz="1200" b="1" i="1" noProof="0" dirty="0"/>
              <a:t>Réponse :</a:t>
            </a:r>
            <a:r>
              <a:rPr lang="fr-FR" sz="1200" b="0" i="1" noProof="0" dirty="0"/>
              <a:t> La province E semble avoir connu de possibles flambés épidémiques en 2023 et peut-être en 2021.</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22</a:t>
            </a:fld>
            <a:endParaRPr lang="en-US" altLang="en-US"/>
          </a:p>
        </p:txBody>
      </p:sp>
    </p:spTree>
    <p:extLst>
      <p:ext uri="{BB962C8B-B14F-4D97-AF65-F5344CB8AC3E}">
        <p14:creationId xmlns:p14="http://schemas.microsoft.com/office/powerpoint/2010/main" val="24149362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fr-FR" sz="1200" b="1" noProof="0" dirty="0"/>
              <a:t>Notes de l'instructeur : </a:t>
            </a:r>
          </a:p>
          <a:p>
            <a:endParaRPr lang="fr-FR" sz="1200" b="1"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t>Dites</a:t>
            </a:r>
            <a:r>
              <a:rPr lang="fr-FR" sz="1200" b="1" i="0" u="none" noProof="0" dirty="0"/>
              <a:t> : </a:t>
            </a:r>
            <a:r>
              <a:rPr lang="fr-FR" sz="1200" b="0" i="0" noProof="0" dirty="0"/>
              <a:t>Examinez la flambée épidémique 2. Où se sont déclarés les foyers dans les élevages de volailles ?</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fr-FR" sz="1200" b="0" i="0"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t>Remerciez</a:t>
            </a:r>
            <a:r>
              <a:rPr lang="fr-FR" sz="1200" b="0" i="0" u="none" noProof="0" dirty="0"/>
              <a:t> les participants pour </a:t>
            </a:r>
            <a:r>
              <a:rPr lang="fr-FR" sz="1200" b="0" i="0" noProof="0" dirty="0"/>
              <a:t>leurs réponses.  </a:t>
            </a:r>
            <a:r>
              <a:rPr lang="fr-FR" sz="1200" b="1" i="1" noProof="0" dirty="0"/>
              <a:t>Réponse : </a:t>
            </a:r>
            <a:r>
              <a:rPr lang="fr-FR" sz="1200" i="1" noProof="0" dirty="0"/>
              <a:t>Province B, c-à-d. pics en 2021 et 2023 ; </a:t>
            </a:r>
            <a:r>
              <a:rPr lang="fr-FR" sz="1200" i="1" noProof="0"/>
              <a:t>Province E, </a:t>
            </a:r>
            <a:r>
              <a:rPr lang="fr-FR" sz="1200" i="1" noProof="0" dirty="0"/>
              <a:t>c à-d. pic en 2023.</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fr-FR" sz="1200" b="1" i="1"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v"/>
              <a:tabLst/>
              <a:defRPr/>
            </a:pPr>
            <a:r>
              <a:rPr lang="fr-FR" sz="1200" b="1" i="1" noProof="0" dirty="0"/>
              <a:t>&lt;CLIQUER&gt; sur la diapositive suivante pour obtenir la réponse à la question 6 diapositive 24 (c.-à-d. </a:t>
            </a:r>
            <a:r>
              <a:rPr lang="fr-FR" sz="1200" b="1" i="1" noProof="0" dirty="0">
                <a:effectLst/>
                <a:latin typeface="Arial" panose="020B0604020202020204" pitchFamily="34" charset="0"/>
                <a:ea typeface="MS Mincho" panose="02020609040205080304" pitchFamily="49" charset="-128"/>
              </a:rPr>
              <a:t>En comparant les figures 1 et 2, les épidémies se sont-elles déclarées à peu près en même temps chez les animaux et chez l'homme ?)</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800" dirty="0">
              <a:effectLst/>
              <a:latin typeface="Arial" panose="020B0604020202020204" pitchFamily="34" charset="0"/>
              <a:ea typeface="MS Mincho" panose="02020609040205080304" pitchFamily="49" charset="-128"/>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i="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23</a:t>
            </a:fld>
            <a:endParaRPr lang="en-US" altLang="en-US"/>
          </a:p>
        </p:txBody>
      </p:sp>
    </p:spTree>
    <p:extLst>
      <p:ext uri="{BB962C8B-B14F-4D97-AF65-F5344CB8AC3E}">
        <p14:creationId xmlns:p14="http://schemas.microsoft.com/office/powerpoint/2010/main" val="22289292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1" noProof="0" dirty="0"/>
              <a:t>Notes de l'instructeur :</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v"/>
              <a:tabLst/>
              <a:defRPr/>
            </a:pPr>
            <a:endParaRPr lang="fr-FR" sz="1200" b="1" i="1"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t>Réponse</a:t>
            </a:r>
            <a:r>
              <a:rPr lang="fr-FR" sz="1200" b="1" i="0" u="none" noProof="0" dirty="0"/>
              <a:t> : </a:t>
            </a:r>
            <a:r>
              <a:rPr lang="fr-FR" sz="1200" noProof="0" dirty="0">
                <a:effectLst/>
                <a:latin typeface="Arial" panose="020B0604020202020204" pitchFamily="34" charset="0"/>
                <a:ea typeface="Arial" panose="020B0604020202020204" pitchFamily="34" charset="0"/>
              </a:rPr>
              <a:t>Oui, dans la province E, il y a eu des épidémies similaires dans les populations humaines et animales qui ont atteint leur maximum en 2023.  </a:t>
            </a:r>
            <a:r>
              <a:rPr lang="fr-FR" sz="1200" noProof="0" dirty="0">
                <a:solidFill>
                  <a:srgbClr val="000000"/>
                </a:solidFill>
                <a:effectLst/>
                <a:latin typeface="Arial" panose="020B0604020202020204" pitchFamily="34" charset="0"/>
                <a:ea typeface="Arial" panose="020B0604020202020204" pitchFamily="34" charset="0"/>
              </a:rPr>
              <a:t>Bien qu'il y ait eu au moins deux flambées épidémiques apparentes dans la population avicole de la province B, et que le taux d'incidence de la grippe le plus élevé dans la population humaine se soit également produit dans la province B, les taux d'incidence dans la population humaine de la province B et du reste des provinces suivent la même tendance. Il est important de mentionner que même si les humains et les volailles ont tous deux connus des épidémies de grippe en 2023, elles n'étaient probablement pas liées, car la grippe aviaire n'infecte généralement pas les humains, à moins qu'il n'y ait une nouvelle souche, et cela ne semble pas être le cas.</a:t>
            </a:r>
            <a:endParaRPr lang="fr-FR" sz="1200"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fr-FR" sz="1200" b="0" i="0"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t>Demandez</a:t>
            </a:r>
            <a:r>
              <a:rPr lang="fr-FR" sz="1200" b="1" i="0" u="none" noProof="0" dirty="0"/>
              <a:t> </a:t>
            </a:r>
            <a:r>
              <a:rPr lang="fr-FR" sz="1200" b="0" i="0" noProof="0" dirty="0"/>
              <a:t>si quelqu'un a des questions.</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fr-FR" sz="1200" b="0" i="0"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t>Répondez</a:t>
            </a:r>
            <a:r>
              <a:rPr lang="fr-FR" sz="1200" b="0" i="0" u="none" noProof="0" dirty="0"/>
              <a:t> aux </a:t>
            </a:r>
            <a:r>
              <a:rPr lang="fr-FR" sz="1200" b="0" i="0" noProof="0" dirty="0"/>
              <a:t>questions.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1" u="sng"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24</a:t>
            </a:fld>
            <a:endParaRPr lang="en-US" altLang="en-US"/>
          </a:p>
        </p:txBody>
      </p:sp>
    </p:spTree>
    <p:extLst>
      <p:ext uri="{BB962C8B-B14F-4D97-AF65-F5344CB8AC3E}">
        <p14:creationId xmlns:p14="http://schemas.microsoft.com/office/powerpoint/2010/main" val="1845257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fr-FR" sz="1200" b="1" noProof="0" dirty="0"/>
              <a:t>Notes de l'instructeur :</a:t>
            </a:r>
          </a:p>
          <a:p>
            <a:endParaRPr lang="fr-FR" sz="1200" b="1" i="0" u="sng" noProof="0" dirty="0"/>
          </a:p>
          <a:p>
            <a:pPr marL="171450" indent="-171450">
              <a:buFont typeface="Wingdings" panose="05000000000000000000" pitchFamily="2" charset="2"/>
              <a:buChar char="§"/>
            </a:pPr>
            <a:r>
              <a:rPr lang="fr-FR" sz="1200" b="1" i="0" u="sng" noProof="0" dirty="0"/>
              <a:t>Dites</a:t>
            </a:r>
            <a:r>
              <a:rPr lang="fr-FR" sz="1200" b="1" i="0" u="none" noProof="0" dirty="0"/>
              <a:t> : </a:t>
            </a:r>
            <a:r>
              <a:rPr lang="fr-FR" sz="1200" noProof="0" dirty="0"/>
              <a:t>Regardez le </a:t>
            </a:r>
            <a:r>
              <a:rPr lang="fr-FR" sz="1200" b="1" noProof="0" dirty="0"/>
              <a:t>tableau 1</a:t>
            </a:r>
            <a:r>
              <a:rPr lang="fr-FR" sz="1200" noProof="0" dirty="0"/>
              <a:t>. Il montre l'incidence et la mortalité de la grippe humaine par province pour 2024. </a:t>
            </a:r>
            <a:br>
              <a:rPr lang="fr-FR" sz="1200" noProof="0" dirty="0"/>
            </a:br>
            <a:endParaRPr lang="fr-FR" sz="1200" noProof="0" dirty="0"/>
          </a:p>
          <a:p>
            <a:pPr marL="171450" indent="-171450">
              <a:buFont typeface="Wingdings" panose="05000000000000000000" pitchFamily="2" charset="2"/>
              <a:buChar char="§"/>
            </a:pPr>
            <a:r>
              <a:rPr lang="fr-FR" sz="1200" b="1" u="sng" noProof="0" dirty="0"/>
              <a:t>Demandez </a:t>
            </a:r>
            <a:r>
              <a:rPr lang="fr-FR" sz="1200" b="1" noProof="0" dirty="0"/>
              <a:t>: </a:t>
            </a:r>
            <a:r>
              <a:rPr lang="fr-FR" sz="1200" noProof="0" dirty="0"/>
              <a:t>Quel type de cas (clinique ou confirmé en laboratoire) convient-il d'utiliser pour calculer l'incidence ? </a:t>
            </a:r>
            <a:r>
              <a:rPr lang="fr-FR" sz="1200" b="1" i="1" noProof="0" dirty="0"/>
              <a:t>Réponse :</a:t>
            </a:r>
            <a:r>
              <a:rPr lang="fr-FR" sz="1200" i="1" noProof="0" dirty="0"/>
              <a:t> L'un ou l'autre peut être utilisé, mais l'utilisation de cas non-confirmés en laboratoire signifie que certains cas comptés comme des cas de grippe ne seront pas des cas de grippe. En utilisant uniquement les cas confirmés en laboratoire, les personnes qui n'ont pas ou ne peuvent pas accéder au dépistage ne seront pas comptées, mais tous les cas pris en compte dans le calcul de l'incidence seront de véritables infections grippales.</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25</a:t>
            </a:fld>
            <a:endParaRPr lang="en-US" altLang="en-US"/>
          </a:p>
        </p:txBody>
      </p:sp>
    </p:spTree>
    <p:extLst>
      <p:ext uri="{BB962C8B-B14F-4D97-AF65-F5344CB8AC3E}">
        <p14:creationId xmlns:p14="http://schemas.microsoft.com/office/powerpoint/2010/main" val="16685216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lvl="0"/>
            <a:endParaRPr lang="fr-FR" sz="1200" b="1" i="0" u="sng" noProof="0" dirty="0"/>
          </a:p>
          <a:p>
            <a:pPr marL="171450" lvl="0" indent="-171450">
              <a:buFont typeface="Wingdings" panose="05000000000000000000" pitchFamily="2" charset="2"/>
              <a:buChar char="§"/>
            </a:pPr>
            <a:r>
              <a:rPr lang="fr-FR" sz="1200" b="1" i="0" u="sng" noProof="0" dirty="0"/>
              <a:t>Dites</a:t>
            </a:r>
            <a:r>
              <a:rPr lang="fr-FR" sz="1200" b="1" i="0" u="none" noProof="0" dirty="0"/>
              <a:t> : </a:t>
            </a:r>
            <a:r>
              <a:rPr lang="fr-FR" sz="1200" b="0" i="0" u="none" noProof="0" dirty="0">
                <a:effectLst/>
                <a:latin typeface="Arial" panose="020B0604020202020204" pitchFamily="34" charset="0"/>
                <a:ea typeface="MS Mincho" panose="02020609040205080304" pitchFamily="49" charset="-128"/>
              </a:rPr>
              <a:t>S</a:t>
            </a:r>
            <a:r>
              <a:rPr lang="fr-FR" sz="1200" noProof="0" dirty="0">
                <a:effectLst/>
                <a:latin typeface="Arial" panose="020B0604020202020204" pitchFamily="34" charset="0"/>
                <a:ea typeface="MS Mincho" panose="02020609040205080304" pitchFamily="49" charset="-128"/>
              </a:rPr>
              <a:t>elon le tableau 1,</a:t>
            </a:r>
          </a:p>
          <a:p>
            <a:pPr marL="742950" marR="0" lvl="1" indent="-285750">
              <a:spcBef>
                <a:spcPts val="0"/>
              </a:spcBef>
              <a:spcAft>
                <a:spcPts val="0"/>
              </a:spcAft>
              <a:buFont typeface="+mj-lt"/>
              <a:buAutoNum type="alphaLcPeriod"/>
            </a:pPr>
            <a:r>
              <a:rPr lang="fr-FR" sz="1200" noProof="0" dirty="0">
                <a:effectLst/>
                <a:latin typeface="Arial" panose="020B0604020202020204" pitchFamily="34" charset="0"/>
                <a:ea typeface="MS Mincho" panose="02020609040205080304" pitchFamily="49" charset="-128"/>
              </a:rPr>
              <a:t>Quelle province a notifié le plus grand nombre de cas cliniques de grippe ? </a:t>
            </a:r>
          </a:p>
          <a:p>
            <a:pPr marL="742950" marR="0" lvl="1" indent="-285750">
              <a:spcBef>
                <a:spcPts val="0"/>
              </a:spcBef>
              <a:spcAft>
                <a:spcPts val="0"/>
              </a:spcAft>
              <a:buFont typeface="+mj-lt"/>
              <a:buAutoNum type="alphaLcPeriod"/>
            </a:pPr>
            <a:r>
              <a:rPr lang="fr-FR" sz="1200" noProof="0" dirty="0">
                <a:effectLst/>
                <a:latin typeface="Arial" panose="020B0604020202020204" pitchFamily="34" charset="0"/>
                <a:ea typeface="MS Mincho" panose="02020609040205080304" pitchFamily="49" charset="-128"/>
              </a:rPr>
              <a:t>Quelle province a notifié le taux d'incidence de grippe le plus élevé ?</a:t>
            </a:r>
          </a:p>
          <a:p>
            <a:pPr marL="457200" marR="0" lvl="1" indent="0">
              <a:spcBef>
                <a:spcPts val="0"/>
              </a:spcBef>
              <a:spcAft>
                <a:spcPts val="0"/>
              </a:spcAft>
              <a:buFont typeface="+mj-lt"/>
              <a:buNone/>
            </a:pPr>
            <a:endParaRPr lang="fr-FR" sz="1200" noProof="0" dirty="0">
              <a:effectLst/>
              <a:latin typeface="Arial" panose="020B0604020202020204" pitchFamily="34" charset="0"/>
              <a:ea typeface="MS Mincho" panose="02020609040205080304" pitchFamily="49" charset="-128"/>
            </a:endParaRPr>
          </a:p>
          <a:p>
            <a:pPr lvl="0"/>
            <a:endParaRPr lang="fr-FR" sz="1200" b="1" noProof="0" dirty="0"/>
          </a:p>
          <a:p>
            <a:pPr marL="171450" lvl="0" indent="-171450">
              <a:buFont typeface="Wingdings" panose="05000000000000000000" pitchFamily="2" charset="2"/>
              <a:buChar char="§"/>
            </a:pPr>
            <a:r>
              <a:rPr lang="fr-FR" sz="1200" b="1" i="0" u="sng" noProof="0" dirty="0"/>
              <a:t>Remerciez</a:t>
            </a:r>
            <a:r>
              <a:rPr lang="fr-FR" sz="1200" b="1" i="0" u="none" noProof="0" dirty="0"/>
              <a:t> </a:t>
            </a:r>
            <a:r>
              <a:rPr lang="fr-FR" sz="1200" b="0" i="0" u="none" noProof="0" dirty="0"/>
              <a:t>les participants pour leurs réponses. </a:t>
            </a:r>
            <a:r>
              <a:rPr lang="fr-FR" sz="1200" b="1" i="0" u="none" noProof="0" dirty="0"/>
              <a:t>&lt;CLIQUER&gt; </a:t>
            </a:r>
            <a:r>
              <a:rPr lang="fr-FR" sz="1200" b="0" i="0" u="none" noProof="0" dirty="0"/>
              <a:t>à la diapositive suivante pour la réponse.</a:t>
            </a:r>
            <a:endParaRPr lang="fr-FR" sz="1200" b="1" noProof="0" dirty="0"/>
          </a:p>
          <a:p>
            <a:pPr lvl="0"/>
            <a:endParaRPr lang="en-US" sz="18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26</a:t>
            </a:fld>
            <a:endParaRPr lang="en-US" altLang="en-US"/>
          </a:p>
        </p:txBody>
      </p:sp>
    </p:spTree>
    <p:extLst>
      <p:ext uri="{BB962C8B-B14F-4D97-AF65-F5344CB8AC3E}">
        <p14:creationId xmlns:p14="http://schemas.microsoft.com/office/powerpoint/2010/main" val="20501959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lvl="0"/>
            <a:endParaRPr lang="fr-FR" sz="1200"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t>Dites</a:t>
            </a:r>
            <a:r>
              <a:rPr lang="fr-FR" sz="1200" b="1" i="0" u="none" noProof="0" dirty="0"/>
              <a:t> </a:t>
            </a:r>
            <a:r>
              <a:rPr lang="fr-FR" sz="1200" b="0" i="0" u="none" noProof="0" dirty="0"/>
              <a:t>: La </a:t>
            </a:r>
            <a:r>
              <a:rPr lang="fr-FR" sz="1200" noProof="0" dirty="0">
                <a:effectLst/>
                <a:latin typeface="Arial" panose="020B0604020202020204" pitchFamily="34" charset="0"/>
                <a:ea typeface="Arial" panose="020B0604020202020204" pitchFamily="34" charset="0"/>
              </a:rPr>
              <a:t>province D a notifié le plus grand nombre de cas cliniques de grippe ; et </a:t>
            </a:r>
            <a:r>
              <a:rPr lang="fr-FR" sz="1200" b="1" noProof="0" dirty="0">
                <a:effectLst/>
                <a:latin typeface="Arial" panose="020B0604020202020204" pitchFamily="34" charset="0"/>
                <a:ea typeface="Arial" panose="020B0604020202020204" pitchFamily="34" charset="0"/>
              </a:rPr>
              <a:t>&lt;CLIQUER&gt; </a:t>
            </a:r>
            <a:r>
              <a:rPr lang="fr-FR" sz="1200" noProof="0" dirty="0">
                <a:effectLst/>
                <a:latin typeface="Arial" panose="020B0604020202020204" pitchFamily="34" charset="0"/>
                <a:ea typeface="Arial" panose="020B0604020202020204" pitchFamily="34" charset="0"/>
              </a:rPr>
              <a:t>la province B a notifié le taux d'incidence de la grippe le plus élevé.</a:t>
            </a:r>
            <a:endParaRPr lang="fr-FR" sz="1200" b="0" i="0" noProof="0" dirty="0"/>
          </a:p>
          <a:p>
            <a:pPr lvl="2"/>
            <a:r>
              <a:rPr lang="fr-FR" sz="1200" noProof="0" dirty="0"/>
              <a:t> </a:t>
            </a:r>
            <a:endParaRPr lang="fr-FR" sz="1200" noProof="0" dirty="0">
              <a:solidFill>
                <a:srgbClr val="000000"/>
              </a:solidFill>
              <a:effectLst/>
              <a:latin typeface="Arial" panose="020B0604020202020204" pitchFamily="34" charset="0"/>
              <a:ea typeface="Times New Roman" panose="02020603050405020304" pitchFamily="18" charset="0"/>
            </a:endParaRPr>
          </a:p>
          <a:p>
            <a:pPr lvl="2"/>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27</a:t>
            </a:fld>
            <a:endParaRPr lang="en-US" altLang="en-US"/>
          </a:p>
        </p:txBody>
      </p:sp>
    </p:spTree>
    <p:extLst>
      <p:ext uri="{BB962C8B-B14F-4D97-AF65-F5344CB8AC3E}">
        <p14:creationId xmlns:p14="http://schemas.microsoft.com/office/powerpoint/2010/main" val="23507463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lvl="0"/>
            <a:endParaRPr lang="fr-FR" sz="1200" b="1" i="0" u="sng" noProof="0" dirty="0"/>
          </a:p>
          <a:p>
            <a:pPr marL="171450" lvl="0" indent="-171450">
              <a:buFont typeface="Wingdings" panose="05000000000000000000" pitchFamily="2" charset="2"/>
              <a:buChar char="§"/>
            </a:pPr>
            <a:r>
              <a:rPr lang="fr-FR" sz="1200" b="1" i="0" u="sng" noProof="0" dirty="0"/>
              <a:t>Dites</a:t>
            </a:r>
            <a:r>
              <a:rPr lang="fr-FR" sz="1200" b="1" i="0" u="none" noProof="0" dirty="0"/>
              <a:t> : </a:t>
            </a:r>
            <a:r>
              <a:rPr lang="fr-FR" sz="1200" noProof="0" dirty="0">
                <a:effectLst/>
                <a:latin typeface="Arial" panose="020B0604020202020204" pitchFamily="34" charset="0"/>
                <a:ea typeface="MS Mincho" panose="02020609040205080304" pitchFamily="49" charset="-128"/>
              </a:rPr>
              <a:t>Pourquoi les provinces sont-elles différentes dans votre réponse à la question 7 ?</a:t>
            </a:r>
          </a:p>
          <a:p>
            <a:pPr marL="171450" lvl="0" indent="-171450">
              <a:buFont typeface="Wingdings" panose="05000000000000000000" pitchFamily="2" charset="2"/>
              <a:buChar char="§"/>
            </a:pPr>
            <a:endParaRPr lang="fr-FR" sz="1200" noProof="0" dirty="0">
              <a:effectLst/>
              <a:latin typeface="Arial" panose="020B0604020202020204" pitchFamily="34" charset="0"/>
              <a:ea typeface="MS Mincho" panose="02020609040205080304" pitchFamily="49" charset="-128"/>
            </a:endParaRPr>
          </a:p>
          <a:p>
            <a:pPr marL="171450" lvl="0" indent="-171450">
              <a:buFont typeface="Wingdings" panose="05000000000000000000" pitchFamily="2" charset="2"/>
              <a:buChar char="§"/>
            </a:pPr>
            <a:r>
              <a:rPr lang="fr-FR" sz="1200" b="1" u="sng" noProof="0" dirty="0">
                <a:effectLst/>
                <a:latin typeface="Arial" panose="020B0604020202020204" pitchFamily="34" charset="0"/>
                <a:ea typeface="MS Mincho" panose="02020609040205080304" pitchFamily="49" charset="-128"/>
              </a:rPr>
              <a:t>Remerciez</a:t>
            </a:r>
            <a:r>
              <a:rPr lang="fr-FR" sz="1200" b="1" u="none" noProof="0" dirty="0">
                <a:effectLst/>
                <a:latin typeface="Arial" panose="020B0604020202020204" pitchFamily="34" charset="0"/>
                <a:ea typeface="MS Mincho" panose="02020609040205080304" pitchFamily="49" charset="-128"/>
              </a:rPr>
              <a:t> </a:t>
            </a:r>
            <a:r>
              <a:rPr lang="fr-FR" sz="1200" b="0" u="none" noProof="0" dirty="0">
                <a:effectLst/>
                <a:latin typeface="Arial" panose="020B0604020202020204" pitchFamily="34" charset="0"/>
                <a:ea typeface="MS Mincho" panose="02020609040205080304" pitchFamily="49" charset="-128"/>
              </a:rPr>
              <a:t>les participants pour leurs </a:t>
            </a:r>
            <a:r>
              <a:rPr lang="fr-FR" sz="1200" noProof="0" dirty="0">
                <a:effectLst/>
                <a:latin typeface="Arial" panose="020B0604020202020204" pitchFamily="34" charset="0"/>
                <a:ea typeface="MS Mincho" panose="02020609040205080304" pitchFamily="49" charset="-128"/>
              </a:rPr>
              <a:t>réponses. </a:t>
            </a:r>
            <a:r>
              <a:rPr lang="fr-FR" sz="1200" b="1" i="0" u="none" noProof="0" dirty="0"/>
              <a:t>&lt;CLIQUER&gt; </a:t>
            </a:r>
            <a:r>
              <a:rPr lang="fr-FR" sz="1200" b="0" i="0" u="none" noProof="0" dirty="0"/>
              <a:t>à la diapositive suivante pour la réponse.</a:t>
            </a:r>
            <a:endParaRPr lang="fr-FR" sz="1200" noProof="0" dirty="0">
              <a:effectLst/>
              <a:latin typeface="Arial" panose="020B0604020202020204" pitchFamily="34" charset="0"/>
              <a:ea typeface="MS Mincho" panose="02020609040205080304" pitchFamily="49" charset="-128"/>
            </a:endParaRPr>
          </a:p>
          <a:p>
            <a:pPr lvl="0"/>
            <a:endParaRPr lang="en-US" sz="20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28</a:t>
            </a:fld>
            <a:endParaRPr lang="en-US" altLang="en-US"/>
          </a:p>
        </p:txBody>
      </p:sp>
    </p:spTree>
    <p:extLst>
      <p:ext uri="{BB962C8B-B14F-4D97-AF65-F5344CB8AC3E}">
        <p14:creationId xmlns:p14="http://schemas.microsoft.com/office/powerpoint/2010/main" val="641497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latin typeface="Arial" panose="020B0604020202020204" pitchFamily="34" charset="0"/>
                <a:cs typeface="Arial" panose="020B0604020202020204" pitchFamily="34" charset="0"/>
              </a:rPr>
              <a:t>Notes de l'instructeur :</a:t>
            </a:r>
          </a:p>
          <a:p>
            <a:pPr lvl="0"/>
            <a:endParaRPr lang="fr-FR" sz="1200" noProof="0" dirty="0">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latin typeface="Arial" panose="020B0604020202020204" pitchFamily="34" charset="0"/>
                <a:cs typeface="Arial" panose="020B0604020202020204" pitchFamily="34" charset="0"/>
              </a:rPr>
              <a:t>Dites</a:t>
            </a:r>
            <a:r>
              <a:rPr lang="fr-FR" sz="1200" b="1" i="0" u="none" noProof="0" dirty="0">
                <a:latin typeface="Arial" panose="020B0604020202020204" pitchFamily="34" charset="0"/>
                <a:cs typeface="Arial" panose="020B0604020202020204" pitchFamily="34" charset="0"/>
              </a:rPr>
              <a:t> </a:t>
            </a:r>
            <a:r>
              <a:rPr lang="fr-FR" sz="1200" b="0" i="0" u="none" noProof="0" dirty="0">
                <a:latin typeface="Arial" panose="020B0604020202020204" pitchFamily="34" charset="0"/>
                <a:cs typeface="Arial" panose="020B0604020202020204" pitchFamily="34" charset="0"/>
              </a:rPr>
              <a:t>: L</a:t>
            </a:r>
            <a:r>
              <a:rPr lang="fr-FR" sz="1200" b="0" i="0" u="none" noProof="0" dirty="0">
                <a:effectLst/>
                <a:latin typeface="Arial" panose="020B0604020202020204" pitchFamily="34" charset="0"/>
                <a:ea typeface="Yu Mincho" panose="02020400000000000000" pitchFamily="18" charset="-128"/>
                <a:cs typeface="Arial" panose="020B0604020202020204" pitchFamily="34" charset="0"/>
              </a:rPr>
              <a:t>'incidence </a:t>
            </a:r>
            <a:r>
              <a:rPr lang="fr-FR" sz="1200" i="0" noProof="0" dirty="0">
                <a:effectLst/>
                <a:latin typeface="Arial" panose="020B0604020202020204" pitchFamily="34" charset="0"/>
                <a:ea typeface="Yu Mincho" panose="02020400000000000000" pitchFamily="18" charset="-128"/>
                <a:cs typeface="Arial" panose="020B0604020202020204" pitchFamily="34" charset="0"/>
              </a:rPr>
              <a:t>est calculée comme le nombre de nouveaux cas d'une maladie divisé par la population à risque.  Bien que la province D ait notifié le plus grand nombre de cas, la province B a une population moins importante.</a:t>
            </a:r>
          </a:p>
          <a:p>
            <a:pPr lvl="0"/>
            <a:endParaRPr lang="en-US" sz="2000" b="1" dirty="0"/>
          </a:p>
          <a:p>
            <a:pPr lvl="0"/>
            <a:endParaRPr lang="en-US" sz="2000" b="1" dirty="0"/>
          </a:p>
          <a:p>
            <a:pPr lvl="0"/>
            <a:endParaRPr lang="en-US" sz="20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29</a:t>
            </a:fld>
            <a:endParaRPr lang="en-US" altLang="en-US"/>
          </a:p>
        </p:txBody>
      </p:sp>
    </p:spTree>
    <p:extLst>
      <p:ext uri="{BB962C8B-B14F-4D97-AF65-F5344CB8AC3E}">
        <p14:creationId xmlns:p14="http://schemas.microsoft.com/office/powerpoint/2010/main" val="14847334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fr-FR" sz="1200" b="1" noProof="0" dirty="0"/>
              <a:t>Notes de l'instructeur :</a:t>
            </a:r>
          </a:p>
          <a:p>
            <a:pPr marL="171450" marR="0" lvl="0" indent="-171450" algn="l" rtl="0">
              <a:lnSpc>
                <a:spcPct val="100000"/>
              </a:lnSpc>
              <a:spcBef>
                <a:spcPts val="0"/>
              </a:spcBef>
              <a:spcAft>
                <a:spcPts val="0"/>
              </a:spcAft>
              <a:buClr>
                <a:schemeClr val="dk1"/>
              </a:buClr>
              <a:buSzPts val="1200"/>
              <a:buFont typeface="Wingdings" panose="05000000000000000000" pitchFamily="2" charset="2"/>
              <a:buChar char="§"/>
            </a:pPr>
            <a:endParaRPr lang="fr-FR" sz="1200" b="1" i="1" noProof="0" dirty="0"/>
          </a:p>
          <a:p>
            <a:pPr marL="171450" marR="0" lvl="0" indent="-171450" algn="l" rtl="0">
              <a:lnSpc>
                <a:spcPct val="100000"/>
              </a:lnSpc>
              <a:spcBef>
                <a:spcPts val="0"/>
              </a:spcBef>
              <a:spcAft>
                <a:spcPts val="0"/>
              </a:spcAft>
              <a:buClr>
                <a:schemeClr val="dk1"/>
              </a:buClr>
              <a:buSzPts val="1200"/>
              <a:buFont typeface="Wingdings" panose="05000000000000000000" pitchFamily="2" charset="2"/>
              <a:buChar char="§"/>
            </a:pPr>
            <a:r>
              <a:rPr lang="fr-FR" sz="1200" b="1" i="0" u="sng" noProof="0" dirty="0"/>
              <a:t>Demandez</a:t>
            </a:r>
            <a:r>
              <a:rPr lang="fr-FR" sz="1200" b="0" i="0" u="none" noProof="0" dirty="0"/>
              <a:t> aux </a:t>
            </a:r>
            <a:r>
              <a:rPr lang="fr-FR" sz="1200" b="0" i="0" noProof="0" dirty="0"/>
              <a:t>participants de prendre un moment pour lire les objectifs d'apprentissage de ce cours.</a:t>
            </a:r>
          </a:p>
          <a:p>
            <a:pPr marL="171450" marR="0" lvl="0" indent="-171450" algn="l" rtl="0">
              <a:lnSpc>
                <a:spcPct val="100000"/>
              </a:lnSpc>
              <a:spcBef>
                <a:spcPts val="0"/>
              </a:spcBef>
              <a:spcAft>
                <a:spcPts val="0"/>
              </a:spcAft>
              <a:buClr>
                <a:schemeClr val="dk1"/>
              </a:buClr>
              <a:buSzPts val="1200"/>
              <a:buFont typeface="Wingdings" panose="05000000000000000000" pitchFamily="2" charset="2"/>
              <a:buChar char="§"/>
            </a:pPr>
            <a:endParaRPr lang="fr-FR" sz="1200" b="1" i="1" noProof="0" dirty="0"/>
          </a:p>
          <a:p>
            <a:pPr marL="171450" marR="0" lvl="0" indent="-171450" algn="l" rtl="0">
              <a:lnSpc>
                <a:spcPct val="100000"/>
              </a:lnSpc>
              <a:spcBef>
                <a:spcPts val="0"/>
              </a:spcBef>
              <a:spcAft>
                <a:spcPts val="0"/>
              </a:spcAft>
              <a:buClr>
                <a:schemeClr val="dk1"/>
              </a:buClr>
              <a:buSzPts val="1200"/>
              <a:buFont typeface="Wingdings" panose="05000000000000000000" pitchFamily="2" charset="2"/>
              <a:buChar char="§"/>
            </a:pPr>
            <a:r>
              <a:rPr lang="fr-FR" sz="1200" b="1" i="0" u="sng" noProof="0" dirty="0"/>
              <a:t>Demandez</a:t>
            </a:r>
            <a:r>
              <a:rPr lang="fr-FR" sz="1200" b="1" i="0" u="none" noProof="0" dirty="0"/>
              <a:t> </a:t>
            </a:r>
            <a:r>
              <a:rPr lang="fr-FR" sz="1200" b="0" i="0" noProof="0" dirty="0"/>
              <a:t>s'il y a des questions avant de passer à la diapositive suivante.</a:t>
            </a:r>
          </a:p>
          <a:p>
            <a:pPr marL="171450" marR="0" lvl="0" indent="-171450" algn="l" rtl="0">
              <a:lnSpc>
                <a:spcPct val="100000"/>
              </a:lnSpc>
              <a:spcBef>
                <a:spcPts val="0"/>
              </a:spcBef>
              <a:spcAft>
                <a:spcPts val="0"/>
              </a:spcAft>
              <a:buClr>
                <a:schemeClr val="dk1"/>
              </a:buClr>
              <a:buSzPts val="1200"/>
              <a:buFont typeface="Wingdings" panose="05000000000000000000" pitchFamily="2" charset="2"/>
              <a:buChar char="§"/>
            </a:pPr>
            <a:endParaRPr lang="fr-FR" sz="1200" b="0" i="0" noProof="0" dirty="0"/>
          </a:p>
          <a:p>
            <a:pPr marL="171450" marR="0" lvl="0" indent="-171450" algn="l" rtl="0">
              <a:lnSpc>
                <a:spcPct val="100000"/>
              </a:lnSpc>
              <a:spcBef>
                <a:spcPts val="0"/>
              </a:spcBef>
              <a:spcAft>
                <a:spcPts val="0"/>
              </a:spcAft>
              <a:buClr>
                <a:schemeClr val="dk1"/>
              </a:buClr>
              <a:buSzPts val="1200"/>
              <a:buFont typeface="Wingdings" panose="05000000000000000000" pitchFamily="2" charset="2"/>
              <a:buChar char="§"/>
            </a:pPr>
            <a:r>
              <a:rPr lang="fr-FR" sz="1200" b="1" i="0" u="sng" noProof="0" dirty="0"/>
              <a:t>Répondez</a:t>
            </a:r>
            <a:r>
              <a:rPr lang="fr-FR" sz="1200" b="0" i="0" u="none" noProof="0" dirty="0"/>
              <a:t> aux </a:t>
            </a:r>
            <a:r>
              <a:rPr lang="fr-FR" sz="1200" b="0" i="0" noProof="0" dirty="0"/>
              <a:t>questions avant de passer à la diapositive suivante.</a:t>
            </a:r>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3</a:t>
            </a:fld>
            <a:endParaRPr lang="en-US" altLang="en-US"/>
          </a:p>
        </p:txBody>
      </p:sp>
    </p:spTree>
    <p:extLst>
      <p:ext uri="{BB962C8B-B14F-4D97-AF65-F5344CB8AC3E}">
        <p14:creationId xmlns:p14="http://schemas.microsoft.com/office/powerpoint/2010/main" val="401835412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 </a:t>
            </a:r>
          </a:p>
          <a:p>
            <a:pPr lvl="0"/>
            <a:endParaRPr lang="fr-FR" sz="1200" b="1" i="0" u="sng"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t>Dites</a:t>
            </a:r>
            <a:r>
              <a:rPr lang="fr-FR" sz="1200" b="1" i="0" u="none" noProof="0" dirty="0"/>
              <a:t> : </a:t>
            </a:r>
            <a:r>
              <a:rPr lang="fr-FR" sz="1200" noProof="0" dirty="0">
                <a:effectLst/>
                <a:latin typeface="Arial" panose="020B0604020202020204" pitchFamily="34" charset="0"/>
                <a:ea typeface="MS Mincho" panose="02020609040205080304" pitchFamily="49" charset="-128"/>
              </a:rPr>
              <a:t>Selon le </a:t>
            </a:r>
            <a:r>
              <a:rPr lang="fr-FR" sz="1200" b="1" noProof="0" dirty="0">
                <a:effectLst/>
                <a:latin typeface="Arial" panose="020B0604020202020204" pitchFamily="34" charset="0"/>
                <a:ea typeface="MS Mincho" panose="02020609040205080304" pitchFamily="49" charset="-128"/>
              </a:rPr>
              <a:t>tableau 1</a:t>
            </a:r>
            <a:r>
              <a:rPr lang="fr-FR" sz="1200" noProof="0" dirty="0">
                <a:effectLst/>
                <a:latin typeface="Arial" panose="020B0604020202020204" pitchFamily="34" charset="0"/>
                <a:ea typeface="MS Mincho" panose="02020609040205080304" pitchFamily="49" charset="-128"/>
              </a:rPr>
              <a:t>, quelle province a enregistré le plus grand nombre de cas de grippe confirmés en laboratoire ? Quelle province a enregistré le taux d'incidence de la grippe confirmée en laboratoire le plus élevé ? </a:t>
            </a:r>
            <a:r>
              <a:rPr lang="fr-FR" sz="1200" b="1" noProof="0" dirty="0">
                <a:effectLst/>
                <a:latin typeface="Arial" panose="020B0604020202020204" pitchFamily="34" charset="0"/>
                <a:ea typeface="MS Mincho" panose="02020609040205080304" pitchFamily="49" charset="-128"/>
              </a:rPr>
              <a:t>&lt;CLIQUER&gt; </a:t>
            </a:r>
            <a:r>
              <a:rPr lang="fr-FR" sz="1200" noProof="0" dirty="0">
                <a:effectLst/>
                <a:latin typeface="Arial" panose="020B0604020202020204" pitchFamily="34" charset="0"/>
                <a:ea typeface="MS Mincho" panose="02020609040205080304" pitchFamily="49" charset="-128"/>
              </a:rPr>
              <a:t>à la diapositive suivante pour afficher le </a:t>
            </a:r>
            <a:r>
              <a:rPr lang="fr-FR" sz="1200" b="1" noProof="0" dirty="0">
                <a:effectLst/>
                <a:latin typeface="Arial" panose="020B0604020202020204" pitchFamily="34" charset="0"/>
                <a:ea typeface="MS Mincho" panose="02020609040205080304" pitchFamily="49" charset="-128"/>
              </a:rPr>
              <a:t>tableau 1.</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dirty="0">
              <a:effectLst/>
              <a:latin typeface="Arial" panose="020B0604020202020204" pitchFamily="34" charset="0"/>
              <a:ea typeface="MS Mincho" panose="02020609040205080304" pitchFamily="49" charset="-128"/>
            </a:endParaRPr>
          </a:p>
          <a:p>
            <a:pPr marL="0" lvl="0" indent="0">
              <a:buFont typeface="Wingdings" panose="05000000000000000000" pitchFamily="2" charset="2"/>
              <a:buNone/>
            </a:pPr>
            <a:endParaRPr lang="en-US" dirty="0"/>
          </a:p>
          <a:p>
            <a:pPr lvl="2"/>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30</a:t>
            </a:fld>
            <a:endParaRPr lang="en-US" altLang="en-US"/>
          </a:p>
        </p:txBody>
      </p:sp>
    </p:spTree>
    <p:extLst>
      <p:ext uri="{BB962C8B-B14F-4D97-AF65-F5344CB8AC3E}">
        <p14:creationId xmlns:p14="http://schemas.microsoft.com/office/powerpoint/2010/main" val="346537447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1" noProof="0" dirty="0"/>
              <a:t>Notes de l'instructeur : </a:t>
            </a:r>
          </a:p>
          <a:p>
            <a:pPr lvl="0"/>
            <a:endParaRPr lang="fr-FR" sz="1200" b="1" i="0" u="sng"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t>Remerciez</a:t>
            </a:r>
            <a:r>
              <a:rPr lang="fr-FR" sz="1200" b="1" i="0" u="none" noProof="0" dirty="0"/>
              <a:t> </a:t>
            </a:r>
            <a:r>
              <a:rPr lang="fr-FR" sz="1200" b="0" i="0" u="none" noProof="0" dirty="0"/>
              <a:t>les participants pour leurs </a:t>
            </a:r>
            <a:r>
              <a:rPr lang="fr-FR" sz="1200" b="0" i="0" noProof="0" dirty="0"/>
              <a:t>réponses aux questions posées sur la diapositive précédente. </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31</a:t>
            </a:fld>
            <a:endParaRPr lang="en-US" altLang="en-US"/>
          </a:p>
        </p:txBody>
      </p:sp>
    </p:spTree>
    <p:extLst>
      <p:ext uri="{BB962C8B-B14F-4D97-AF65-F5344CB8AC3E}">
        <p14:creationId xmlns:p14="http://schemas.microsoft.com/office/powerpoint/2010/main" val="400434320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lvl="0"/>
            <a:endParaRPr lang="fr-FR" sz="1200" noProof="0" dirty="0">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latin typeface="Arial" panose="020B0604020202020204" pitchFamily="34" charset="0"/>
                <a:cs typeface="Arial" panose="020B0604020202020204" pitchFamily="34" charset="0"/>
              </a:rPr>
              <a:t>Dites</a:t>
            </a:r>
            <a:r>
              <a:rPr lang="fr-FR" sz="1200" b="1" i="0" u="none" noProof="0" dirty="0">
                <a:latin typeface="Arial" panose="020B0604020202020204" pitchFamily="34" charset="0"/>
                <a:cs typeface="Arial" panose="020B0604020202020204" pitchFamily="34" charset="0"/>
              </a:rPr>
              <a:t> : </a:t>
            </a:r>
            <a:r>
              <a:rPr lang="fr-FR" sz="1200" i="0" noProof="0" dirty="0">
                <a:effectLst/>
                <a:latin typeface="Arial" panose="020B0604020202020204" pitchFamily="34" charset="0"/>
                <a:ea typeface="Yu Mincho" panose="02020400000000000000" pitchFamily="18" charset="-128"/>
                <a:cs typeface="Arial" panose="020B0604020202020204" pitchFamily="34" charset="0"/>
              </a:rPr>
              <a:t>La province ayant le plus grand nombre de cas de grippe confirmés en laboratoire est la province F. </a:t>
            </a:r>
            <a:r>
              <a:rPr lang="fr-FR" sz="1200" b="1" i="0" noProof="0" dirty="0">
                <a:effectLst/>
                <a:latin typeface="Arial" panose="020B0604020202020204" pitchFamily="34" charset="0"/>
                <a:ea typeface="Yu Mincho" panose="02020400000000000000" pitchFamily="18" charset="-128"/>
                <a:cs typeface="Arial" panose="020B0604020202020204" pitchFamily="34" charset="0"/>
              </a:rPr>
              <a:t>&lt;CLIQUER&gt; </a:t>
            </a:r>
            <a:r>
              <a:rPr lang="fr-FR" sz="1200" i="0" noProof="0" dirty="0">
                <a:effectLst/>
                <a:latin typeface="Arial" panose="020B0604020202020204" pitchFamily="34" charset="0"/>
                <a:ea typeface="Yu Mincho" panose="02020400000000000000" pitchFamily="18" charset="-128"/>
                <a:cs typeface="Arial" panose="020B0604020202020204" pitchFamily="34" charset="0"/>
              </a:rPr>
              <a:t>La province ayant le taux d'incidence de la grippe confirmé en laboratoire le plus élevé est la province F. </a:t>
            </a:r>
            <a:r>
              <a:rPr lang="fr-FR" sz="1200" b="1" i="0" noProof="0" dirty="0">
                <a:effectLst/>
                <a:latin typeface="Arial" panose="020B0604020202020204" pitchFamily="34" charset="0"/>
                <a:ea typeface="Yu Mincho" panose="02020400000000000000" pitchFamily="18" charset="-128"/>
                <a:cs typeface="Arial" panose="020B0604020202020204" pitchFamily="34" charset="0"/>
              </a:rPr>
              <a:t>&lt;CLIQUER&gt;.</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fr-FR" sz="1200" i="0" noProof="0" dirty="0">
              <a:effectLst/>
              <a:latin typeface="Arial" panose="020B0604020202020204" pitchFamily="34" charset="0"/>
              <a:ea typeface="Yu Mincho" panose="02020400000000000000" pitchFamily="18" charset="-128"/>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effectLst/>
                <a:latin typeface="Arial" panose="020B0604020202020204" pitchFamily="34" charset="0"/>
                <a:ea typeface="Yu Mincho" panose="02020400000000000000" pitchFamily="18" charset="-128"/>
                <a:cs typeface="Arial" panose="020B0604020202020204" pitchFamily="34" charset="0"/>
              </a:rPr>
              <a:t>Demandez</a:t>
            </a:r>
            <a:r>
              <a:rPr lang="fr-FR" sz="1200" b="1" i="0" u="none" noProof="0" dirty="0">
                <a:effectLst/>
                <a:latin typeface="Arial" panose="020B0604020202020204" pitchFamily="34" charset="0"/>
                <a:ea typeface="Yu Mincho" panose="02020400000000000000" pitchFamily="18" charset="-128"/>
                <a:cs typeface="Arial" panose="020B0604020202020204" pitchFamily="34" charset="0"/>
              </a:rPr>
              <a:t> </a:t>
            </a:r>
            <a:r>
              <a:rPr lang="fr-FR" sz="1200" i="0" noProof="0" dirty="0">
                <a:effectLst/>
                <a:latin typeface="Arial" panose="020B0604020202020204" pitchFamily="34" charset="0"/>
                <a:ea typeface="Yu Mincho" panose="02020400000000000000" pitchFamily="18" charset="-128"/>
                <a:cs typeface="Arial" panose="020B0604020202020204" pitchFamily="34" charset="0"/>
              </a:rPr>
              <a:t>s'il y a des questions.</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fr-FR" sz="1200" i="0" noProof="0" dirty="0">
              <a:effectLst/>
              <a:latin typeface="Arial" panose="020B0604020202020204" pitchFamily="34" charset="0"/>
              <a:ea typeface="Yu Mincho" panose="02020400000000000000" pitchFamily="18" charset="-128"/>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effectLst/>
                <a:latin typeface="Arial" panose="020B0604020202020204" pitchFamily="34" charset="0"/>
                <a:ea typeface="Yu Mincho" panose="02020400000000000000" pitchFamily="18" charset="-128"/>
                <a:cs typeface="Arial" panose="020B0604020202020204" pitchFamily="34" charset="0"/>
              </a:rPr>
              <a:t>Répondez</a:t>
            </a:r>
            <a:r>
              <a:rPr lang="fr-FR" sz="1200" b="0" i="0" u="none" noProof="0" dirty="0">
                <a:effectLst/>
                <a:latin typeface="Arial" panose="020B0604020202020204" pitchFamily="34" charset="0"/>
                <a:ea typeface="Yu Mincho" panose="02020400000000000000" pitchFamily="18" charset="-128"/>
                <a:cs typeface="Arial" panose="020B0604020202020204" pitchFamily="34" charset="0"/>
              </a:rPr>
              <a:t> aux </a:t>
            </a:r>
            <a:r>
              <a:rPr lang="fr-FR" sz="1200" i="0" noProof="0" dirty="0">
                <a:effectLst/>
                <a:latin typeface="Arial" panose="020B0604020202020204" pitchFamily="34" charset="0"/>
                <a:ea typeface="Yu Mincho" panose="02020400000000000000" pitchFamily="18" charset="-128"/>
                <a:cs typeface="Arial" panose="020B0604020202020204" pitchFamily="34" charset="0"/>
              </a:rPr>
              <a:t>questions.</a:t>
            </a:r>
            <a:endParaRPr lang="fr-FR" sz="1200" noProof="0"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32</a:t>
            </a:fld>
            <a:endParaRPr lang="en-US" altLang="en-US"/>
          </a:p>
        </p:txBody>
      </p:sp>
    </p:spTree>
    <p:extLst>
      <p:ext uri="{BB962C8B-B14F-4D97-AF65-F5344CB8AC3E}">
        <p14:creationId xmlns:p14="http://schemas.microsoft.com/office/powerpoint/2010/main" val="8103054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lvl="0"/>
            <a:endParaRPr lang="fr-FR" sz="1200" b="1" i="0" u="sng"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t>Dites</a:t>
            </a:r>
            <a:r>
              <a:rPr lang="fr-FR" sz="1200" b="1" i="0" u="none" noProof="0" dirty="0"/>
              <a:t> : </a:t>
            </a:r>
            <a:r>
              <a:rPr lang="fr-FR" sz="1200" noProof="0" dirty="0">
                <a:effectLst/>
                <a:latin typeface="Arial" panose="020B0604020202020204" pitchFamily="34" charset="0"/>
                <a:ea typeface="MS Mincho" panose="02020609040205080304" pitchFamily="49" charset="-128"/>
              </a:rPr>
              <a:t>Quel est l'intérêt d'examiner le nombre de cas et les taux d'incidence ?</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fr-FR" sz="1200" noProof="0" dirty="0">
              <a:effectLst/>
              <a:latin typeface="Arial" panose="020B0604020202020204" pitchFamily="34" charset="0"/>
              <a:ea typeface="MS Mincho" panose="02020609040205080304" pitchFamily="49" charset="-128"/>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u="sng" noProof="0" dirty="0">
                <a:effectLst/>
                <a:latin typeface="Arial" panose="020B0604020202020204" pitchFamily="34" charset="0"/>
                <a:ea typeface="MS Mincho" panose="02020609040205080304" pitchFamily="49" charset="-128"/>
              </a:rPr>
              <a:t>Remerciez</a:t>
            </a:r>
            <a:r>
              <a:rPr lang="fr-FR" sz="1200" b="1" u="none" noProof="0" dirty="0">
                <a:effectLst/>
                <a:latin typeface="Arial" panose="020B0604020202020204" pitchFamily="34" charset="0"/>
                <a:ea typeface="MS Mincho" panose="02020609040205080304" pitchFamily="49" charset="-128"/>
              </a:rPr>
              <a:t> </a:t>
            </a:r>
            <a:r>
              <a:rPr lang="fr-FR" sz="1200" b="0" u="none" noProof="0" dirty="0">
                <a:effectLst/>
                <a:latin typeface="Arial" panose="020B0604020202020204" pitchFamily="34" charset="0"/>
                <a:ea typeface="MS Mincho" panose="02020609040205080304" pitchFamily="49" charset="-128"/>
              </a:rPr>
              <a:t>les participants pour leurs </a:t>
            </a:r>
            <a:r>
              <a:rPr lang="fr-FR" sz="1200" noProof="0" dirty="0">
                <a:effectLst/>
                <a:latin typeface="Arial" panose="020B0604020202020204" pitchFamily="34" charset="0"/>
                <a:ea typeface="MS Mincho" panose="02020609040205080304" pitchFamily="49" charset="-128"/>
              </a:rPr>
              <a:t>réponses. </a:t>
            </a:r>
            <a:r>
              <a:rPr lang="fr-FR" sz="1200" b="1" noProof="0" dirty="0">
                <a:effectLst/>
                <a:latin typeface="Arial" panose="020B0604020202020204" pitchFamily="34" charset="0"/>
                <a:ea typeface="MS Mincho" panose="02020609040205080304" pitchFamily="49" charset="-128"/>
              </a:rPr>
              <a:t>&lt;CLIQUER&gt; </a:t>
            </a:r>
            <a:r>
              <a:rPr lang="fr-FR" sz="1200" noProof="0" dirty="0">
                <a:effectLst/>
                <a:latin typeface="Arial" panose="020B0604020202020204" pitchFamily="34" charset="0"/>
                <a:ea typeface="MS Mincho" panose="02020609040205080304" pitchFamily="49" charset="-128"/>
              </a:rPr>
              <a:t>à la diapositive suivante avec les réponses.</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800" b="1" u="sng" dirty="0">
              <a:effectLst/>
              <a:latin typeface="Arial" panose="020B0604020202020204" pitchFamily="34" charset="0"/>
              <a:ea typeface="MS Mincho" panose="02020609040205080304" pitchFamily="49" charset="-128"/>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dirty="0">
              <a:effectLst/>
              <a:latin typeface="Arial" panose="020B0604020202020204" pitchFamily="34" charset="0"/>
              <a:ea typeface="MS Mincho" panose="02020609040205080304" pitchFamily="49" charset="-128"/>
            </a:endParaRPr>
          </a:p>
          <a:p>
            <a:pPr lvl="0"/>
            <a:endParaRPr lang="en-US" sz="20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33</a:t>
            </a:fld>
            <a:endParaRPr lang="en-US" altLang="en-US"/>
          </a:p>
        </p:txBody>
      </p:sp>
    </p:spTree>
    <p:extLst>
      <p:ext uri="{BB962C8B-B14F-4D97-AF65-F5344CB8AC3E}">
        <p14:creationId xmlns:p14="http://schemas.microsoft.com/office/powerpoint/2010/main" val="190221912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lvl="0"/>
            <a:endParaRPr lang="fr-FR" sz="1200" noProof="0" dirty="0">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latin typeface="Arial" panose="020B0604020202020204" pitchFamily="34" charset="0"/>
                <a:cs typeface="Arial" panose="020B0604020202020204" pitchFamily="34" charset="0"/>
              </a:rPr>
              <a:t>Dites</a:t>
            </a:r>
            <a:r>
              <a:rPr lang="fr-FR" sz="1200" b="1" i="0" u="none" noProof="0" dirty="0">
                <a:latin typeface="Arial" panose="020B0604020202020204" pitchFamily="34" charset="0"/>
                <a:cs typeface="Arial" panose="020B0604020202020204" pitchFamily="34" charset="0"/>
              </a:rPr>
              <a:t> : </a:t>
            </a:r>
            <a:r>
              <a:rPr lang="fr-FR" sz="1200" b="0" i="0" u="none" noProof="0" dirty="0">
                <a:effectLst/>
                <a:latin typeface="Arial" panose="020B0604020202020204" pitchFamily="34" charset="0"/>
                <a:ea typeface="Yu Mincho" panose="02020400000000000000" pitchFamily="18" charset="-128"/>
                <a:cs typeface="Arial" panose="020B0604020202020204" pitchFamily="34" charset="0"/>
              </a:rPr>
              <a:t>L</a:t>
            </a:r>
            <a:r>
              <a:rPr lang="fr-FR" sz="1200" i="0" noProof="0" dirty="0">
                <a:effectLst/>
                <a:latin typeface="Arial" panose="020B0604020202020204" pitchFamily="34" charset="0"/>
                <a:ea typeface="Yu Mincho" panose="02020400000000000000" pitchFamily="18" charset="-128"/>
                <a:cs typeface="Arial" panose="020B0604020202020204" pitchFamily="34" charset="0"/>
              </a:rPr>
              <a:t>e </a:t>
            </a:r>
            <a:r>
              <a:rPr lang="fr-FR" sz="1200" noProof="0" dirty="0"/>
              <a:t>nombre de cas est essentiel pour identifier les flambées épidémiques et pour la planification sanitaire, comme le nombre de doses de traitement nécessaires.</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fr-FR" sz="1200" b="1"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latin typeface="Arial" panose="020B0604020202020204" pitchFamily="34" charset="0"/>
                <a:cs typeface="Arial" panose="020B0604020202020204" pitchFamily="34" charset="0"/>
              </a:rPr>
              <a:t>Dites</a:t>
            </a:r>
            <a:r>
              <a:rPr lang="fr-FR" sz="1200" b="1" i="0" u="none" noProof="0" dirty="0">
                <a:latin typeface="Arial" panose="020B0604020202020204" pitchFamily="34" charset="0"/>
                <a:cs typeface="Arial" panose="020B0604020202020204" pitchFamily="34" charset="0"/>
              </a:rPr>
              <a:t> : </a:t>
            </a:r>
            <a:r>
              <a:rPr lang="fr-FR" sz="1200" noProof="0" dirty="0">
                <a:effectLst/>
                <a:latin typeface="Arial" panose="020B0604020202020204" pitchFamily="34" charset="0"/>
                <a:ea typeface="Arial" panose="020B0604020202020204" pitchFamily="34" charset="0"/>
              </a:rPr>
              <a:t>Les taux d'incidence indiquent la rapidité avec laquelle de nouveaux cas apparaissent dans une population spécifique au cours d'une période donnée. Les taux d'incidence sont particulièrement utiles lorsqu'ils sont comparés sur différentes périodes ou entre différents groupes, par exemple entre différents districts ou au sein d'un même district sur différentes années. C'est un outil précieux pour les responsables de la santé publique et les dirigeants pour suivre les tendances des maladies. </a:t>
            </a:r>
            <a:endParaRPr lang="fr-FR" sz="1200" b="1" noProof="0"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34</a:t>
            </a:fld>
            <a:endParaRPr lang="en-US" altLang="en-US"/>
          </a:p>
        </p:txBody>
      </p:sp>
    </p:spTree>
    <p:extLst>
      <p:ext uri="{BB962C8B-B14F-4D97-AF65-F5344CB8AC3E}">
        <p14:creationId xmlns:p14="http://schemas.microsoft.com/office/powerpoint/2010/main" val="384510637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endParaRPr lang="fr-FR" sz="1200" b="1" noProof="0" dirty="0">
              <a:effectLst/>
              <a:latin typeface="Arial" charset="0"/>
              <a:ea typeface="+mn-ea"/>
            </a:endParaRPr>
          </a:p>
          <a:p>
            <a:pPr lvl="0"/>
            <a:endParaRPr lang="fr-FR" sz="1200" noProof="0" dirty="0">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latin typeface="Arial" panose="020B0604020202020204" pitchFamily="34" charset="0"/>
                <a:cs typeface="Arial" panose="020B0604020202020204" pitchFamily="34" charset="0"/>
              </a:rPr>
              <a:t>Dites</a:t>
            </a:r>
            <a:r>
              <a:rPr lang="fr-FR" sz="1200" b="1" i="0" u="none" noProof="0" dirty="0">
                <a:latin typeface="Arial" panose="020B0604020202020204" pitchFamily="34" charset="0"/>
                <a:cs typeface="Arial" panose="020B0604020202020204" pitchFamily="34" charset="0"/>
              </a:rPr>
              <a:t> : </a:t>
            </a:r>
            <a:r>
              <a:rPr lang="fr-FR" sz="1200" b="0" noProof="0" dirty="0">
                <a:effectLst/>
                <a:latin typeface="Arial" panose="020B0604020202020204" pitchFamily="34" charset="0"/>
                <a:ea typeface="MS Mincho" panose="02020609040205080304" pitchFamily="49" charset="-128"/>
              </a:rPr>
              <a:t>Calculons</a:t>
            </a:r>
            <a:r>
              <a:rPr lang="fr-FR" sz="1200" b="0" i="0" u="none" noProof="0" dirty="0">
                <a:latin typeface="Arial" panose="020B0604020202020204" pitchFamily="34" charset="0"/>
                <a:cs typeface="Arial" panose="020B0604020202020204" pitchFamily="34" charset="0"/>
              </a:rPr>
              <a:t> maintenant </a:t>
            </a:r>
            <a:r>
              <a:rPr lang="fr-FR" sz="1200" b="0" noProof="0" dirty="0">
                <a:effectLst/>
                <a:latin typeface="Arial" panose="020B0604020202020204" pitchFamily="34" charset="0"/>
                <a:ea typeface="MS Mincho" panose="02020609040205080304" pitchFamily="49" charset="-128"/>
              </a:rPr>
              <a:t>le taux de létalité de la grippe pour 2024 </a:t>
            </a:r>
            <a:r>
              <a:rPr lang="fr-FR" sz="1200" b="1" noProof="0" dirty="0">
                <a:effectLst/>
                <a:latin typeface="Arial" panose="020B0604020202020204" pitchFamily="34" charset="0"/>
                <a:ea typeface="MS Mincho" panose="02020609040205080304" pitchFamily="49" charset="-128"/>
              </a:rPr>
              <a:t>&lt;CLIQUER&gt; </a:t>
            </a:r>
            <a:r>
              <a:rPr lang="fr-FR" sz="1200" b="0" noProof="0" dirty="0">
                <a:effectLst/>
                <a:latin typeface="Arial" panose="020B0604020202020204" pitchFamily="34" charset="0"/>
                <a:ea typeface="MS Mincho" panose="02020609040205080304" pitchFamily="49" charset="-128"/>
              </a:rPr>
              <a:t>à la diapositive suivante (</a:t>
            </a:r>
            <a:r>
              <a:rPr lang="fr-FR" sz="1200" b="1" noProof="0" dirty="0">
                <a:effectLst/>
                <a:latin typeface="Arial" panose="020B0604020202020204" pitchFamily="34" charset="0"/>
                <a:ea typeface="MS Mincho" panose="02020609040205080304" pitchFamily="49" charset="-128"/>
              </a:rPr>
              <a:t>tableau 1</a:t>
            </a:r>
            <a:r>
              <a:rPr lang="fr-FR" sz="1200" b="0" noProof="0" dirty="0">
                <a:effectLst/>
                <a:latin typeface="Arial" panose="020B0604020202020204" pitchFamily="34" charset="0"/>
                <a:ea typeface="MS Mincho" panose="02020609040205080304" pitchFamily="49" charset="-128"/>
              </a:rPr>
              <a:t>).</a:t>
            </a:r>
          </a:p>
          <a:p>
            <a:pPr lvl="2"/>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35</a:t>
            </a:fld>
            <a:endParaRPr lang="en-US" altLang="en-US"/>
          </a:p>
        </p:txBody>
      </p:sp>
    </p:spTree>
    <p:extLst>
      <p:ext uri="{BB962C8B-B14F-4D97-AF65-F5344CB8AC3E}">
        <p14:creationId xmlns:p14="http://schemas.microsoft.com/office/powerpoint/2010/main" val="395452170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fr-FR" sz="1200" b="1" noProof="0" dirty="0"/>
              <a:t>Notes de l'instructeur : </a:t>
            </a:r>
          </a:p>
          <a:p>
            <a:pPr marL="0" indent="0">
              <a:buFont typeface="Wingdings" panose="05000000000000000000" pitchFamily="2" charset="2"/>
              <a:buNone/>
            </a:pPr>
            <a:endParaRPr lang="fr-FR" sz="1200" b="1" i="0" noProof="0" dirty="0"/>
          </a:p>
          <a:p>
            <a:pPr marL="171450" indent="-171450">
              <a:buFont typeface="Wingdings" panose="05000000000000000000" pitchFamily="2" charset="2"/>
              <a:buChar char="v"/>
            </a:pPr>
            <a:r>
              <a:rPr lang="fr-FR" sz="1200" b="1" i="1" noProof="0" dirty="0"/>
              <a:t>Laissez aux participants la possibilité de revoir le Tableau 1 et de calculer le taux de létalité avant de passer à la diapositive suivante avec la réponse.  </a:t>
            </a:r>
          </a:p>
          <a:p>
            <a:pPr marL="171450" indent="-171450">
              <a:buFont typeface="Wingdings" panose="05000000000000000000" pitchFamily="2" charset="2"/>
              <a:buChar char="v"/>
            </a:pPr>
            <a:endParaRPr lang="fr-FR" sz="1200" b="1" i="1" noProof="0" dirty="0"/>
          </a:p>
          <a:p>
            <a:pPr marL="171450" indent="-171450">
              <a:buFont typeface="Wingdings" panose="05000000000000000000" pitchFamily="2" charset="2"/>
              <a:buChar char="§"/>
            </a:pPr>
            <a:r>
              <a:rPr lang="fr-FR" sz="1200" b="1" i="1" noProof="0" dirty="0"/>
              <a:t>&lt;CLIQUER&gt; </a:t>
            </a:r>
            <a:r>
              <a:rPr lang="fr-FR" sz="1200" b="0" i="0" noProof="0" dirty="0"/>
              <a:t>à la diapositive suivante avec la réponse.</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36</a:t>
            </a:fld>
            <a:endParaRPr lang="en-US" altLang="en-US"/>
          </a:p>
        </p:txBody>
      </p:sp>
    </p:spTree>
    <p:extLst>
      <p:ext uri="{BB962C8B-B14F-4D97-AF65-F5344CB8AC3E}">
        <p14:creationId xmlns:p14="http://schemas.microsoft.com/office/powerpoint/2010/main" val="124444915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lvl="0"/>
            <a:endParaRPr lang="fr-FR" sz="1200" noProof="0" dirty="0">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latin typeface="Arial" panose="020B0604020202020204" pitchFamily="34" charset="0"/>
                <a:cs typeface="Arial" panose="020B0604020202020204" pitchFamily="34" charset="0"/>
              </a:rPr>
              <a:t>Dites</a:t>
            </a:r>
            <a:r>
              <a:rPr lang="fr-FR" sz="1200" b="1" i="0" u="none" noProof="0" dirty="0">
                <a:latin typeface="Arial" panose="020B0604020202020204" pitchFamily="34" charset="0"/>
                <a:cs typeface="Arial" panose="020B0604020202020204" pitchFamily="34" charset="0"/>
              </a:rPr>
              <a:t> : </a:t>
            </a:r>
            <a:r>
              <a:rPr lang="fr-FR" sz="1200" b="0" i="0" u="none" noProof="0" dirty="0">
                <a:latin typeface="Arial" panose="020B0604020202020204" pitchFamily="34" charset="0"/>
                <a:cs typeface="Arial" panose="020B0604020202020204" pitchFamily="34" charset="0"/>
              </a:rPr>
              <a:t>Combien d'entre vous ont trouvé la bonne réponse ? </a:t>
            </a:r>
            <a:r>
              <a:rPr lang="fr-FR" sz="1200" b="1" i="0" u="none" noProof="0" dirty="0">
                <a:effectLst/>
                <a:latin typeface="Arial" panose="020B0604020202020204" pitchFamily="34" charset="0"/>
                <a:ea typeface="Times New Roman" panose="02020603050405020304" pitchFamily="18" charset="0"/>
              </a:rPr>
              <a:t>Réponse : </a:t>
            </a:r>
            <a:r>
              <a:rPr lang="fr-FR" sz="1200" i="1" noProof="0" dirty="0">
                <a:effectLst/>
                <a:latin typeface="Arial" panose="020B0604020202020204" pitchFamily="34" charset="0"/>
                <a:ea typeface="Times New Roman" panose="02020603050405020304" pitchFamily="18" charset="0"/>
              </a:rPr>
              <a:t>CFR grippe 2019 = (1143/762 653) x 100 % = 0,15 %.</a:t>
            </a:r>
            <a:endParaRPr lang="fr-FR" sz="1200" noProof="0" dirty="0">
              <a:effectLst/>
              <a:latin typeface="Arial" panose="020B0604020202020204" pitchFamily="34" charset="0"/>
              <a:ea typeface="MS Mincho" panose="02020609040205080304" pitchFamily="49" charset="-128"/>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fr-FR" sz="1200" i="0" noProof="0" dirty="0">
              <a:effectLst/>
              <a:latin typeface="Arial" panose="020B0604020202020204" pitchFamily="34" charset="0"/>
              <a:ea typeface="MS Mincho" panose="02020609040205080304" pitchFamily="49" charset="-128"/>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latin typeface="Arial" panose="020B0604020202020204" pitchFamily="34" charset="0"/>
                <a:cs typeface="Arial" panose="020B0604020202020204" pitchFamily="34" charset="0"/>
              </a:rPr>
              <a:t>Remerciez</a:t>
            </a:r>
            <a:r>
              <a:rPr lang="fr-FR" sz="1200" b="0" i="0" u="none" noProof="0" dirty="0">
                <a:latin typeface="Arial" panose="020B0604020202020204" pitchFamily="34" charset="0"/>
                <a:cs typeface="Arial" panose="020B0604020202020204" pitchFamily="34" charset="0"/>
              </a:rPr>
              <a:t> les participants pour leurs réponses.</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fr-FR" sz="1200" b="0" i="0" u="none" noProof="0" dirty="0">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latin typeface="Arial" panose="020B0604020202020204" pitchFamily="34" charset="0"/>
                <a:cs typeface="Arial" panose="020B0604020202020204" pitchFamily="34" charset="0"/>
              </a:rPr>
              <a:t>Demandez</a:t>
            </a:r>
            <a:r>
              <a:rPr lang="fr-FR" sz="1200" b="1" i="0" u="none" noProof="0" dirty="0">
                <a:latin typeface="Arial" panose="020B0604020202020204" pitchFamily="34" charset="0"/>
                <a:cs typeface="Arial" panose="020B0604020202020204" pitchFamily="34" charset="0"/>
              </a:rPr>
              <a:t> :</a:t>
            </a:r>
            <a:r>
              <a:rPr lang="fr-FR" sz="1200" b="0" i="0" u="none" noProof="0" dirty="0">
                <a:latin typeface="Arial" panose="020B0604020202020204" pitchFamily="34" charset="0"/>
                <a:cs typeface="Arial" panose="020B0604020202020204" pitchFamily="34" charset="0"/>
              </a:rPr>
              <a:t>  Quelles sont vos questions ?</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fr-FR" sz="1200" b="0" i="0" u="none" noProof="0" dirty="0">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latin typeface="Arial" panose="020B0604020202020204" pitchFamily="34" charset="0"/>
                <a:cs typeface="Arial" panose="020B0604020202020204" pitchFamily="34" charset="0"/>
              </a:rPr>
              <a:t>Répondez</a:t>
            </a:r>
            <a:r>
              <a:rPr lang="fr-FR" sz="1200" b="0" i="0" u="none" noProof="0" dirty="0">
                <a:latin typeface="Arial" panose="020B0604020202020204" pitchFamily="34" charset="0"/>
                <a:cs typeface="Arial" panose="020B0604020202020204" pitchFamily="34" charset="0"/>
              </a:rPr>
              <a:t> aux questions.</a:t>
            </a:r>
            <a:endParaRPr lang="fr-FR" sz="1200" noProof="0" dirty="0"/>
          </a:p>
          <a:p>
            <a:pPr lvl="2"/>
            <a:endParaRPr lang="en-US" sz="1200" dirty="0"/>
          </a:p>
          <a:p>
            <a:pPr marL="0" marR="0">
              <a:spcBef>
                <a:spcPts val="0"/>
              </a:spcBef>
              <a:spcAft>
                <a:spcPts val="300"/>
              </a:spcAft>
            </a:pPr>
            <a:r>
              <a:rPr lang="en-US" sz="1200" i="1" dirty="0">
                <a:effectLst/>
                <a:latin typeface="Arial" panose="020B0604020202020204" pitchFamily="34" charset="0"/>
                <a:ea typeface="Times New Roman" panose="02020603050405020304" pitchFamily="18" charset="0"/>
              </a:rPr>
              <a:t> </a:t>
            </a:r>
            <a:endParaRPr lang="en-US" sz="1200" dirty="0">
              <a:effectLst/>
              <a:latin typeface="Arial" panose="020B0604020202020204" pitchFamily="34" charset="0"/>
              <a:ea typeface="MS Mincho" panose="02020609040205080304" pitchFamily="49" charset="-128"/>
            </a:endParaRPr>
          </a:p>
          <a:p>
            <a:pPr lvl="2"/>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37</a:t>
            </a:fld>
            <a:endParaRPr lang="en-US" altLang="en-US"/>
          </a:p>
        </p:txBody>
      </p:sp>
    </p:spTree>
    <p:extLst>
      <p:ext uri="{BB962C8B-B14F-4D97-AF65-F5344CB8AC3E}">
        <p14:creationId xmlns:p14="http://schemas.microsoft.com/office/powerpoint/2010/main" val="89331895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 </a:t>
            </a:r>
          </a:p>
          <a:p>
            <a:pPr lvl="0"/>
            <a:endParaRPr lang="fr-FR" sz="1200" noProof="0" dirty="0">
              <a:latin typeface="Arial" panose="020B0604020202020204" pitchFamily="34" charset="0"/>
              <a:cs typeface="Arial" panose="020B0604020202020204" pitchFamily="34" charset="0"/>
            </a:endParaRPr>
          </a:p>
          <a:p>
            <a:pPr marL="171450" marR="0" indent="-171450">
              <a:spcBef>
                <a:spcPts val="0"/>
              </a:spcBef>
              <a:spcAft>
                <a:spcPts val="0"/>
              </a:spcAft>
              <a:buFont typeface="Wingdings" panose="05000000000000000000" pitchFamily="2" charset="2"/>
              <a:buChar char="§"/>
              <a:tabLst>
                <a:tab pos="841375" algn="l"/>
              </a:tabLst>
            </a:pPr>
            <a:r>
              <a:rPr lang="fr-FR" sz="1200" b="1" i="0" u="sng" noProof="0" dirty="0">
                <a:latin typeface="Arial" panose="020B0604020202020204" pitchFamily="34" charset="0"/>
                <a:cs typeface="Arial" panose="020B0604020202020204" pitchFamily="34" charset="0"/>
              </a:rPr>
              <a:t>Dites</a:t>
            </a:r>
            <a:r>
              <a:rPr lang="fr-FR" sz="1200" b="1" i="0" u="none" noProof="0" dirty="0">
                <a:latin typeface="Arial" panose="020B0604020202020204" pitchFamily="34" charset="0"/>
                <a:cs typeface="Arial" panose="020B0604020202020204" pitchFamily="34" charset="0"/>
              </a:rPr>
              <a:t> : </a:t>
            </a:r>
            <a:r>
              <a:rPr lang="fr-FR" sz="1200" noProof="0" dirty="0">
                <a:effectLst/>
                <a:latin typeface="Arial" panose="020B0604020202020204" pitchFamily="34" charset="0"/>
                <a:ea typeface="Arial" panose="020B0604020202020204" pitchFamily="34" charset="0"/>
              </a:rPr>
              <a:t>La province D a enregistré plus de décès que la province F. Pourquoi le taux de létalité de la province F était-il plus élevé que celui de la province D ?</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fr-FR" sz="1200" noProof="0" dirty="0">
              <a:effectLst/>
              <a:latin typeface="Arial" panose="020B0604020202020204" pitchFamily="34" charset="0"/>
              <a:ea typeface="MS Mincho" panose="02020609040205080304" pitchFamily="49" charset="-128"/>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u="sng" noProof="0" dirty="0">
                <a:effectLst/>
                <a:latin typeface="Arial" panose="020B0604020202020204" pitchFamily="34" charset="0"/>
                <a:ea typeface="MS Mincho" panose="02020609040205080304" pitchFamily="49" charset="-128"/>
              </a:rPr>
              <a:t>Remerciez</a:t>
            </a:r>
            <a:r>
              <a:rPr lang="fr-FR" sz="1200" b="1" u="none" noProof="0" dirty="0">
                <a:effectLst/>
                <a:latin typeface="Arial" panose="020B0604020202020204" pitchFamily="34" charset="0"/>
                <a:ea typeface="MS Mincho" panose="02020609040205080304" pitchFamily="49" charset="-128"/>
              </a:rPr>
              <a:t> </a:t>
            </a:r>
            <a:r>
              <a:rPr lang="fr-FR" sz="1200" b="0" u="none" noProof="0" dirty="0">
                <a:effectLst/>
                <a:latin typeface="Arial" panose="020B0604020202020204" pitchFamily="34" charset="0"/>
                <a:ea typeface="MS Mincho" panose="02020609040205080304" pitchFamily="49" charset="-128"/>
              </a:rPr>
              <a:t>les participants pour leurs </a:t>
            </a:r>
            <a:r>
              <a:rPr lang="fr-FR" sz="1200" noProof="0" dirty="0">
                <a:effectLst/>
                <a:latin typeface="Arial" panose="020B0604020202020204" pitchFamily="34" charset="0"/>
                <a:ea typeface="MS Mincho" panose="02020609040205080304" pitchFamily="49" charset="-128"/>
              </a:rPr>
              <a:t>réponses. </a:t>
            </a:r>
            <a:r>
              <a:rPr lang="fr-FR" sz="1200" b="1" noProof="0" dirty="0">
                <a:effectLst/>
                <a:latin typeface="Arial" panose="020B0604020202020204" pitchFamily="34" charset="0"/>
                <a:ea typeface="MS Mincho" panose="02020609040205080304" pitchFamily="49" charset="-128"/>
              </a:rPr>
              <a:t>&lt;CLIQUER&gt; </a:t>
            </a:r>
            <a:r>
              <a:rPr lang="fr-FR" sz="1200" noProof="0" dirty="0">
                <a:effectLst/>
                <a:latin typeface="Arial" panose="020B0604020202020204" pitchFamily="34" charset="0"/>
                <a:ea typeface="MS Mincho" panose="02020609040205080304" pitchFamily="49" charset="-128"/>
              </a:rPr>
              <a:t>à la diapositive suivante avec la réponse.</a:t>
            </a:r>
          </a:p>
          <a:p>
            <a:pPr lvl="0"/>
            <a:endParaRPr lang="en-US" sz="1200" b="1" dirty="0"/>
          </a:p>
          <a:p>
            <a:pPr lvl="0"/>
            <a:endParaRPr lang="en-US" sz="2000" b="1" dirty="0"/>
          </a:p>
          <a:p>
            <a:pPr lvl="0"/>
            <a:endParaRPr lang="en-US" sz="20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38</a:t>
            </a:fld>
            <a:endParaRPr lang="en-US" altLang="en-US"/>
          </a:p>
        </p:txBody>
      </p:sp>
    </p:spTree>
    <p:extLst>
      <p:ext uri="{BB962C8B-B14F-4D97-AF65-F5344CB8AC3E}">
        <p14:creationId xmlns:p14="http://schemas.microsoft.com/office/powerpoint/2010/main" val="280220054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lvl="0"/>
            <a:endParaRPr lang="fr-FR" sz="1200" b="1" noProof="0" dirty="0"/>
          </a:p>
          <a:p>
            <a:pPr marL="171450" lvl="0" indent="-171450">
              <a:buFont typeface="Wingdings" panose="05000000000000000000" pitchFamily="2" charset="2"/>
              <a:buChar char="§"/>
            </a:pPr>
            <a:r>
              <a:rPr lang="fr-FR" sz="1200" b="1" i="0" u="sng" noProof="0" dirty="0">
                <a:latin typeface="Arial" panose="020B0604020202020204" pitchFamily="34" charset="0"/>
                <a:cs typeface="Arial" panose="020B0604020202020204" pitchFamily="34" charset="0"/>
              </a:rPr>
              <a:t>Dites</a:t>
            </a:r>
            <a:r>
              <a:rPr lang="fr-FR" sz="1200" b="1" i="0" u="none" noProof="0" dirty="0">
                <a:latin typeface="Arial" panose="020B0604020202020204" pitchFamily="34" charset="0"/>
                <a:cs typeface="Arial" panose="020B0604020202020204" pitchFamily="34" charset="0"/>
              </a:rPr>
              <a:t> : </a:t>
            </a:r>
            <a:r>
              <a:rPr lang="fr-FR" sz="1200" i="0" noProof="0" dirty="0">
                <a:effectLst/>
                <a:latin typeface="Arial" panose="020B0604020202020204" pitchFamily="34" charset="0"/>
                <a:ea typeface="MS Mincho" panose="02020609040205080304" pitchFamily="49" charset="-128"/>
              </a:rPr>
              <a:t>le taux de létalité est calculé comme le nombre de décès dus à une maladie divisée par le nombre total de cas de cette maladie. Bien que la province D ait enregistré plus de décès dus à la grippe, la fréquence des décès parmi les cas de la province F était plus élevée. </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fr-FR" sz="1200" b="1" i="0" u="sng" noProof="0" dirty="0">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latin typeface="Arial" panose="020B0604020202020204" pitchFamily="34" charset="0"/>
                <a:cs typeface="Arial" panose="020B0604020202020204" pitchFamily="34" charset="0"/>
              </a:rPr>
              <a:t>Demandez</a:t>
            </a:r>
            <a:r>
              <a:rPr lang="fr-FR" sz="1200" b="1" i="0" u="none" noProof="0" dirty="0">
                <a:latin typeface="Arial" panose="020B0604020202020204" pitchFamily="34" charset="0"/>
                <a:cs typeface="Arial" panose="020B0604020202020204" pitchFamily="34" charset="0"/>
              </a:rPr>
              <a:t> :</a:t>
            </a:r>
            <a:r>
              <a:rPr lang="fr-FR" sz="1200" b="0" i="0" u="none" noProof="0" dirty="0">
                <a:latin typeface="Arial" panose="020B0604020202020204" pitchFamily="34" charset="0"/>
                <a:cs typeface="Arial" panose="020B0604020202020204" pitchFamily="34" charset="0"/>
              </a:rPr>
              <a:t>  Quelles sont vos questions ?</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fr-FR" sz="1200" b="0" i="0" u="none" noProof="0" dirty="0">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latin typeface="Arial" panose="020B0604020202020204" pitchFamily="34" charset="0"/>
                <a:cs typeface="Arial" panose="020B0604020202020204" pitchFamily="34" charset="0"/>
              </a:rPr>
              <a:t>Répondez</a:t>
            </a:r>
            <a:r>
              <a:rPr lang="fr-FR" sz="1200" b="0" i="0" u="none" noProof="0" dirty="0">
                <a:latin typeface="Arial" panose="020B0604020202020204" pitchFamily="34" charset="0"/>
                <a:cs typeface="Arial" panose="020B0604020202020204" pitchFamily="34" charset="0"/>
              </a:rPr>
              <a:t> aux questions.</a:t>
            </a:r>
            <a:endParaRPr lang="fr-FR" sz="1200" noProof="0" dirty="0"/>
          </a:p>
          <a:p>
            <a:pPr lvl="2"/>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39</a:t>
            </a:fld>
            <a:endParaRPr lang="en-US" altLang="en-US"/>
          </a:p>
        </p:txBody>
      </p:sp>
    </p:spTree>
    <p:extLst>
      <p:ext uri="{BB962C8B-B14F-4D97-AF65-F5344CB8AC3E}">
        <p14:creationId xmlns:p14="http://schemas.microsoft.com/office/powerpoint/2010/main" val="30618783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fr-FR" sz="1200" b="1" noProof="0" dirty="0"/>
              <a:t>Notes de l'instructeur :</a:t>
            </a:r>
          </a:p>
          <a:p>
            <a:pPr marL="171450" marR="0" lvl="0" indent="-171450" algn="l" rtl="0">
              <a:lnSpc>
                <a:spcPct val="100000"/>
              </a:lnSpc>
              <a:spcBef>
                <a:spcPts val="0"/>
              </a:spcBef>
              <a:spcAft>
                <a:spcPts val="0"/>
              </a:spcAft>
              <a:buClr>
                <a:schemeClr val="dk1"/>
              </a:buClr>
              <a:buSzPts val="1200"/>
              <a:buFont typeface="Wingdings" panose="05000000000000000000" pitchFamily="2" charset="2"/>
              <a:buChar char="§"/>
            </a:pPr>
            <a:endParaRPr lang="fr-FR" sz="1200" b="1" u="sng" noProof="0" dirty="0">
              <a:latin typeface="Arial" panose="020B0604020202020204" pitchFamily="34" charset="0"/>
              <a:cs typeface="Arial" panose="020B0604020202020204" pitchFamily="34" charset="0"/>
            </a:endParaRPr>
          </a:p>
          <a:p>
            <a:pPr marL="171450" marR="0" lvl="0" indent="-171450" algn="l" rtl="0">
              <a:lnSpc>
                <a:spcPct val="100000"/>
              </a:lnSpc>
              <a:spcBef>
                <a:spcPts val="0"/>
              </a:spcBef>
              <a:spcAft>
                <a:spcPts val="0"/>
              </a:spcAft>
              <a:buClr>
                <a:schemeClr val="dk1"/>
              </a:buClr>
              <a:buSzPts val="1200"/>
              <a:buFont typeface="Wingdings" panose="05000000000000000000" pitchFamily="2" charset="2"/>
              <a:buChar char="§"/>
            </a:pPr>
            <a:r>
              <a:rPr lang="fr-FR" sz="1200" b="1" i="0" u="sng" noProof="0" dirty="0"/>
              <a:t>Lisez</a:t>
            </a:r>
            <a:r>
              <a:rPr lang="fr-FR" sz="1200" b="1" i="0" u="none" noProof="0" dirty="0"/>
              <a:t> </a:t>
            </a:r>
            <a:r>
              <a:rPr lang="fr-FR" sz="1200" b="0" i="0" noProof="0" dirty="0"/>
              <a:t>le scénario sur la diapositive à l'intention des participants.</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4</a:t>
            </a:fld>
            <a:endParaRPr lang="en-US" altLang="en-US"/>
          </a:p>
        </p:txBody>
      </p:sp>
    </p:spTree>
    <p:extLst>
      <p:ext uri="{BB962C8B-B14F-4D97-AF65-F5344CB8AC3E}">
        <p14:creationId xmlns:p14="http://schemas.microsoft.com/office/powerpoint/2010/main" val="280455712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fr-FR" sz="1200" b="1" i="0" noProof="0" dirty="0"/>
              <a:t>Notes de l'instructeur :</a:t>
            </a:r>
          </a:p>
          <a:p>
            <a:endParaRPr lang="fr-FR" sz="1200" i="0" noProof="0" dirty="0"/>
          </a:p>
          <a:p>
            <a:pPr marL="171450" indent="-171450">
              <a:buFont typeface="Wingdings" panose="05000000000000000000" pitchFamily="2" charset="2"/>
              <a:buChar char="§"/>
            </a:pPr>
            <a:r>
              <a:rPr lang="fr-FR" sz="1200" b="1" i="0" u="sng" noProof="0" dirty="0"/>
              <a:t>Demandez</a:t>
            </a:r>
            <a:r>
              <a:rPr lang="fr-FR" sz="1200" b="0" i="0" u="none" noProof="0" dirty="0"/>
              <a:t> à </a:t>
            </a:r>
            <a:r>
              <a:rPr lang="fr-FR" sz="1200" i="0" noProof="0" dirty="0"/>
              <a:t>un volontaire de lire la diapositive.</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40</a:t>
            </a:fld>
            <a:endParaRPr lang="en-US" altLang="en-US"/>
          </a:p>
        </p:txBody>
      </p:sp>
    </p:spTree>
    <p:extLst>
      <p:ext uri="{BB962C8B-B14F-4D97-AF65-F5344CB8AC3E}">
        <p14:creationId xmlns:p14="http://schemas.microsoft.com/office/powerpoint/2010/main" val="366453395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fr-FR" sz="1200" b="1" noProof="0" dirty="0"/>
              <a:t>Notes de l'instructeur :</a:t>
            </a:r>
          </a:p>
          <a:p>
            <a:endParaRPr lang="fr-FR" sz="1200" i="0" noProof="0" dirty="0"/>
          </a:p>
          <a:p>
            <a:pPr marL="171450" indent="-171450">
              <a:buFont typeface="Wingdings" panose="05000000000000000000" pitchFamily="2" charset="2"/>
              <a:buChar char="§"/>
            </a:pPr>
            <a:r>
              <a:rPr lang="fr-FR" sz="1200" b="1" i="0" u="sng" noProof="0" dirty="0"/>
              <a:t>Demandez</a:t>
            </a:r>
            <a:r>
              <a:rPr lang="fr-FR" sz="1200" b="0" i="0" u="none" noProof="0" dirty="0"/>
              <a:t> à </a:t>
            </a:r>
            <a:r>
              <a:rPr lang="fr-FR" sz="1200" i="0" noProof="0" dirty="0"/>
              <a:t>un autre volontaire de lire la diapositive.</a:t>
            </a:r>
          </a:p>
          <a:p>
            <a:pPr marL="171450" indent="-171450">
              <a:buFont typeface="Wingdings" panose="05000000000000000000" pitchFamily="2" charset="2"/>
              <a:buChar char="§"/>
            </a:pPr>
            <a:endParaRPr lang="fr-FR" sz="1200" i="0" noProof="0" dirty="0"/>
          </a:p>
          <a:p>
            <a:pPr marL="171450" indent="-171450">
              <a:buFont typeface="Wingdings" panose="05000000000000000000" pitchFamily="2" charset="2"/>
              <a:buChar char="v"/>
            </a:pPr>
            <a:r>
              <a:rPr lang="fr-FR" sz="1200" b="1" i="1" noProof="0" dirty="0"/>
              <a:t>Accordez aux participants 2 à 3 minutes pour lire les activités menées dans leur guide, dans les sections consacrées à la surveillance de la grippe.</a:t>
            </a:r>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41</a:t>
            </a:fld>
            <a:endParaRPr lang="en-US" altLang="en-US"/>
          </a:p>
        </p:txBody>
      </p:sp>
    </p:spTree>
    <p:extLst>
      <p:ext uri="{BB962C8B-B14F-4D97-AF65-F5344CB8AC3E}">
        <p14:creationId xmlns:p14="http://schemas.microsoft.com/office/powerpoint/2010/main" val="105905710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endParaRPr lang="fr-FR" sz="1200" i="0" noProof="0" dirty="0"/>
          </a:p>
          <a:p>
            <a:pPr marL="171450" indent="-171450">
              <a:buFont typeface="Wingdings" panose="05000000000000000000" pitchFamily="2" charset="2"/>
              <a:buChar char="§"/>
            </a:pPr>
            <a:r>
              <a:rPr lang="fr-FR" sz="1200" b="1" i="0" u="sng" noProof="0" dirty="0">
                <a:effectLst/>
                <a:latin typeface="Arial" panose="020B0604020202020204" pitchFamily="34" charset="0"/>
                <a:ea typeface="MS Mincho" panose="02020609040205080304" pitchFamily="49" charset="-128"/>
              </a:rPr>
              <a:t>Dites</a:t>
            </a:r>
            <a:r>
              <a:rPr lang="fr-FR" sz="1200" b="1" i="0" u="none" noProof="0" dirty="0">
                <a:effectLst/>
                <a:latin typeface="Arial" panose="020B0604020202020204" pitchFamily="34" charset="0"/>
                <a:ea typeface="MS Mincho" panose="02020609040205080304" pitchFamily="49" charset="-128"/>
              </a:rPr>
              <a:t> : </a:t>
            </a:r>
            <a:r>
              <a:rPr lang="fr-FR" sz="1200" b="0" i="0" u="none" noProof="0" dirty="0">
                <a:effectLst/>
                <a:latin typeface="Arial" panose="020B0604020202020204" pitchFamily="34" charset="0"/>
                <a:ea typeface="MS Mincho" panose="02020609040205080304" pitchFamily="49" charset="-128"/>
              </a:rPr>
              <a:t>L</a:t>
            </a:r>
            <a:r>
              <a:rPr lang="fr-FR" sz="1200" noProof="0" dirty="0">
                <a:effectLst/>
                <a:latin typeface="Arial" panose="020B0604020202020204" pitchFamily="34" charset="0"/>
                <a:ea typeface="MS Mincho" panose="02020609040205080304" pitchFamily="49" charset="-128"/>
              </a:rPr>
              <a:t>e système de surveillance de la grippe aviaire est-il actif, passif ou les deux ? Justifiez votre réponse.</a:t>
            </a:r>
          </a:p>
          <a:p>
            <a:pPr marL="171450" indent="-171450">
              <a:buFont typeface="Wingdings" panose="05000000000000000000" pitchFamily="2" charset="2"/>
              <a:buChar char="§"/>
            </a:pPr>
            <a:endParaRPr lang="fr-FR" sz="1200" noProof="0" dirty="0">
              <a:effectLst/>
              <a:latin typeface="Arial" panose="020B0604020202020204" pitchFamily="34" charset="0"/>
              <a:ea typeface="MS Mincho" panose="02020609040205080304" pitchFamily="49" charset="-128"/>
            </a:endParaRPr>
          </a:p>
          <a:p>
            <a:pPr marL="171450" indent="-171450">
              <a:buFont typeface="Wingdings" panose="05000000000000000000" pitchFamily="2" charset="2"/>
              <a:buChar char="§"/>
            </a:pPr>
            <a:r>
              <a:rPr lang="fr-FR" sz="1200" b="1" u="sng" noProof="0" dirty="0">
                <a:effectLst/>
                <a:latin typeface="Arial" panose="020B0604020202020204" pitchFamily="34" charset="0"/>
                <a:ea typeface="MS Mincho" panose="02020609040205080304" pitchFamily="49" charset="-128"/>
              </a:rPr>
              <a:t>Remerciez</a:t>
            </a:r>
            <a:r>
              <a:rPr lang="fr-FR" sz="1200" b="1" u="none" noProof="0" dirty="0">
                <a:effectLst/>
                <a:latin typeface="Arial" panose="020B0604020202020204" pitchFamily="34" charset="0"/>
                <a:ea typeface="MS Mincho" panose="02020609040205080304" pitchFamily="49" charset="-128"/>
              </a:rPr>
              <a:t> </a:t>
            </a:r>
            <a:r>
              <a:rPr lang="fr-FR" sz="1200" b="0" u="none" noProof="0" dirty="0">
                <a:effectLst/>
                <a:latin typeface="Arial" panose="020B0604020202020204" pitchFamily="34" charset="0"/>
                <a:ea typeface="MS Mincho" panose="02020609040205080304" pitchFamily="49" charset="-128"/>
              </a:rPr>
              <a:t>les participants pour leurs </a:t>
            </a:r>
            <a:r>
              <a:rPr lang="fr-FR" sz="1200" noProof="0" dirty="0">
                <a:effectLst/>
                <a:latin typeface="Arial" panose="020B0604020202020204" pitchFamily="34" charset="0"/>
                <a:ea typeface="MS Mincho" panose="02020609040205080304" pitchFamily="49" charset="-128"/>
              </a:rPr>
              <a:t>réponses. </a:t>
            </a:r>
            <a:r>
              <a:rPr lang="fr-FR" sz="1200" b="1" noProof="0" dirty="0">
                <a:effectLst/>
                <a:latin typeface="Arial" panose="020B0604020202020204" pitchFamily="34" charset="0"/>
                <a:ea typeface="MS Mincho" panose="02020609040205080304" pitchFamily="49" charset="-128"/>
              </a:rPr>
              <a:t>&lt;CLIQUER&gt; </a:t>
            </a:r>
            <a:r>
              <a:rPr lang="fr-FR" sz="1200" noProof="0" dirty="0">
                <a:effectLst/>
                <a:latin typeface="Arial" panose="020B0604020202020204" pitchFamily="34" charset="0"/>
                <a:ea typeface="MS Mincho" panose="02020609040205080304" pitchFamily="49" charset="-128"/>
              </a:rPr>
              <a:t>à la diapositive suivante pour la réponse.</a:t>
            </a:r>
          </a:p>
          <a:p>
            <a:pPr lvl="0"/>
            <a:endParaRPr lang="en-US" sz="20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42</a:t>
            </a:fld>
            <a:endParaRPr lang="en-US" altLang="en-US"/>
          </a:p>
        </p:txBody>
      </p:sp>
    </p:spTree>
    <p:extLst>
      <p:ext uri="{BB962C8B-B14F-4D97-AF65-F5344CB8AC3E}">
        <p14:creationId xmlns:p14="http://schemas.microsoft.com/office/powerpoint/2010/main" val="151249329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0"/>
              </a:spcBef>
              <a:spcAft>
                <a:spcPts val="0"/>
              </a:spcAft>
            </a:pPr>
            <a:r>
              <a:rPr lang="fr-FR" sz="1200" b="1" i="0" noProof="0" dirty="0">
                <a:solidFill>
                  <a:srgbClr val="000000"/>
                </a:solidFill>
                <a:effectLst/>
                <a:latin typeface="Arial" panose="020B0604020202020204" pitchFamily="34" charset="0"/>
                <a:ea typeface="MS Mincho" panose="02020609040205080304" pitchFamily="49" charset="-128"/>
              </a:rPr>
              <a:t>Notes de l'instructeur :</a:t>
            </a:r>
          </a:p>
          <a:p>
            <a:pPr lvl="0"/>
            <a:endParaRPr lang="fr-FR" sz="1200" noProof="0" dirty="0">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latin typeface="Arial" panose="020B0604020202020204" pitchFamily="34" charset="0"/>
                <a:cs typeface="Arial" panose="020B0604020202020204" pitchFamily="34" charset="0"/>
              </a:rPr>
              <a:t>Dites</a:t>
            </a:r>
            <a:r>
              <a:rPr lang="fr-FR" sz="1200" b="1" i="0" u="none" noProof="0" dirty="0">
                <a:latin typeface="Arial" panose="020B0604020202020204" pitchFamily="34" charset="0"/>
                <a:cs typeface="Arial" panose="020B0604020202020204" pitchFamily="34" charset="0"/>
              </a:rPr>
              <a:t> : </a:t>
            </a:r>
            <a:r>
              <a:rPr lang="fr-FR" sz="1200" i="0" noProof="0" dirty="0">
                <a:solidFill>
                  <a:srgbClr val="000000"/>
                </a:solidFill>
                <a:effectLst/>
                <a:latin typeface="Arial" panose="020B0604020202020204" pitchFamily="34" charset="0"/>
                <a:ea typeface="MS Mincho" panose="02020609040205080304" pitchFamily="49" charset="-128"/>
              </a:rPr>
              <a:t>Le système de surveillance de la grippe est un système de surveillance active et passive. </a:t>
            </a:r>
            <a:r>
              <a:rPr lang="fr-FR" sz="1200" b="1" i="0" noProof="0" dirty="0">
                <a:solidFill>
                  <a:srgbClr val="000000"/>
                </a:solidFill>
                <a:effectLst/>
                <a:latin typeface="Arial" panose="020B0604020202020204" pitchFamily="34" charset="0"/>
                <a:ea typeface="MS Mincho" panose="02020609040205080304" pitchFamily="49" charset="-128"/>
              </a:rPr>
              <a:t>La surveillance active </a:t>
            </a:r>
            <a:r>
              <a:rPr lang="fr-FR" sz="1200" i="0" noProof="0" dirty="0">
                <a:solidFill>
                  <a:srgbClr val="000000"/>
                </a:solidFill>
                <a:effectLst/>
                <a:latin typeface="Arial" panose="020B0604020202020204" pitchFamily="34" charset="0"/>
                <a:ea typeface="MS Mincho" panose="02020609040205080304" pitchFamily="49" charset="-128"/>
              </a:rPr>
              <a:t>consiste pour les responsables de la santé publique à collecter des données auprès des structures sanitaires, des laboratoires, etc. Des visites de routine et/ou des appels téléphoniques sont généralement effectués auprès des sites de notification. Comme l'indiquent les lignes directrices, le personnel de santé publique du district doit effectuer des visites mensuelles dans les structures sanitaires et les laboratoires de son district afin d'identifier tout cas de grippe non signalé.</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fr-FR" sz="1200" i="0" noProof="0" dirty="0">
              <a:solidFill>
                <a:srgbClr val="000000"/>
              </a:solidFill>
              <a:effectLst/>
              <a:latin typeface="Arial" panose="020B0604020202020204" pitchFamily="34" charset="0"/>
              <a:ea typeface="MS Mincho" panose="02020609040205080304" pitchFamily="49" charset="-128"/>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solidFill>
                  <a:srgbClr val="000000"/>
                </a:solidFill>
                <a:effectLst/>
                <a:latin typeface="Arial" panose="020B0604020202020204" pitchFamily="34" charset="0"/>
                <a:ea typeface="MS Mincho" panose="02020609040205080304" pitchFamily="49" charset="-128"/>
              </a:rPr>
              <a:t>Dites</a:t>
            </a:r>
            <a:r>
              <a:rPr lang="fr-FR" sz="1200" b="1" i="0" u="none" noProof="0" dirty="0">
                <a:solidFill>
                  <a:srgbClr val="000000"/>
                </a:solidFill>
                <a:effectLst/>
                <a:latin typeface="Arial" panose="020B0604020202020204" pitchFamily="34" charset="0"/>
                <a:ea typeface="MS Mincho" panose="02020609040205080304" pitchFamily="49" charset="-128"/>
              </a:rPr>
              <a:t> : </a:t>
            </a:r>
            <a:r>
              <a:rPr lang="fr-FR" sz="1200" i="0" noProof="0" dirty="0">
                <a:solidFill>
                  <a:srgbClr val="000000"/>
                </a:solidFill>
                <a:effectLst/>
                <a:latin typeface="Arial" panose="020B0604020202020204" pitchFamily="34" charset="0"/>
                <a:ea typeface="MS Mincho" panose="02020609040205080304" pitchFamily="49" charset="-128"/>
              </a:rPr>
              <a:t>En outre, les structures sanitaires et les laboratoires sont tenus de soumettre des rapports hebdomadaires sur la grippe au bureau de santé publique du district, y compris des rapports de  « notification 0 » lorsqu'il n'y a pas de cas. Cette notification des structures sanitaires et des laboratoires aux bureaux de santé publique des districts est un exemple de </a:t>
            </a:r>
            <a:r>
              <a:rPr lang="fr-FR" sz="1200" b="1" i="0" noProof="0" dirty="0">
                <a:solidFill>
                  <a:srgbClr val="000000"/>
                </a:solidFill>
                <a:effectLst/>
                <a:latin typeface="Arial" panose="020B0604020202020204" pitchFamily="34" charset="0"/>
                <a:ea typeface="MS Mincho" panose="02020609040205080304" pitchFamily="49" charset="-128"/>
              </a:rPr>
              <a:t>surveillance passive</a:t>
            </a:r>
            <a:r>
              <a:rPr lang="fr-FR" sz="1200" i="0" noProof="0" dirty="0">
                <a:solidFill>
                  <a:srgbClr val="000000"/>
                </a:solidFill>
                <a:effectLst/>
                <a:latin typeface="Arial" panose="020B0604020202020204" pitchFamily="34" charset="0"/>
                <a:ea typeface="MS Mincho" panose="02020609040205080304" pitchFamily="49" charset="-128"/>
              </a:rPr>
              <a:t>, car elle utilise des données déjà disponibles.</a:t>
            </a:r>
            <a:endParaRPr lang="fr-FR" sz="1200" i="0" noProof="0"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43</a:t>
            </a:fld>
            <a:endParaRPr lang="en-US" altLang="en-US"/>
          </a:p>
        </p:txBody>
      </p:sp>
    </p:spTree>
    <p:extLst>
      <p:ext uri="{BB962C8B-B14F-4D97-AF65-F5344CB8AC3E}">
        <p14:creationId xmlns:p14="http://schemas.microsoft.com/office/powerpoint/2010/main" val="203927246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1" i="0" noProof="0" dirty="0">
                <a:solidFill>
                  <a:srgbClr val="000000"/>
                </a:solidFill>
                <a:effectLst/>
                <a:latin typeface="Arial" panose="020B0604020202020204" pitchFamily="34" charset="0"/>
                <a:ea typeface="MS Mincho" panose="02020609040205080304" pitchFamily="49" charset="-128"/>
              </a:rPr>
              <a:t>Notes de l'instructeur :</a:t>
            </a:r>
          </a:p>
          <a:p>
            <a:pPr lvl="0"/>
            <a:endParaRPr lang="fr-FR" sz="1200" noProof="0" dirty="0">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latin typeface="Arial" panose="020B0604020202020204" pitchFamily="34" charset="0"/>
                <a:cs typeface="Arial" panose="020B0604020202020204" pitchFamily="34" charset="0"/>
              </a:rPr>
              <a:t>Dites</a:t>
            </a:r>
            <a:r>
              <a:rPr lang="fr-FR" sz="1200" b="1" i="0" u="none" noProof="0" dirty="0">
                <a:latin typeface="Arial" panose="020B0604020202020204" pitchFamily="34" charset="0"/>
                <a:cs typeface="Arial" panose="020B0604020202020204" pitchFamily="34" charset="0"/>
              </a:rPr>
              <a:t> : </a:t>
            </a:r>
            <a:r>
              <a:rPr lang="fr-FR" sz="1200" noProof="0" dirty="0">
                <a:effectLst/>
                <a:latin typeface="Arial" panose="020B0604020202020204" pitchFamily="34" charset="0"/>
                <a:ea typeface="MS Mincho" panose="02020609040205080304" pitchFamily="49" charset="-128"/>
              </a:rPr>
              <a:t>Quel est l'objectif et l'intérêt de demander aux structures sanitaires et aux laboratoires de notifier zéro cas si aucun n'a été observé cette semaine-là ? </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fr-FR" sz="1200" noProof="0" dirty="0">
              <a:effectLst/>
              <a:latin typeface="Arial" panose="020B0604020202020204" pitchFamily="34" charset="0"/>
              <a:ea typeface="MS Mincho" panose="02020609040205080304" pitchFamily="49" charset="-128"/>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u="sng" noProof="0" dirty="0">
                <a:effectLst/>
                <a:latin typeface="Arial" panose="020B0604020202020204" pitchFamily="34" charset="0"/>
                <a:ea typeface="MS Mincho" panose="02020609040205080304" pitchFamily="49" charset="-128"/>
              </a:rPr>
              <a:t>Remerciez</a:t>
            </a:r>
            <a:r>
              <a:rPr lang="fr-FR" sz="1200" b="1" u="none" noProof="0" dirty="0">
                <a:effectLst/>
                <a:latin typeface="Arial" panose="020B0604020202020204" pitchFamily="34" charset="0"/>
                <a:ea typeface="MS Mincho" panose="02020609040205080304" pitchFamily="49" charset="-128"/>
              </a:rPr>
              <a:t> </a:t>
            </a:r>
            <a:r>
              <a:rPr lang="fr-FR" sz="1200" b="0" u="none" noProof="0" dirty="0">
                <a:effectLst/>
                <a:latin typeface="Arial" panose="020B0604020202020204" pitchFamily="34" charset="0"/>
                <a:ea typeface="MS Mincho" panose="02020609040205080304" pitchFamily="49" charset="-128"/>
              </a:rPr>
              <a:t>les participants pour leurs </a:t>
            </a:r>
            <a:r>
              <a:rPr lang="fr-FR" sz="1200" noProof="0" dirty="0">
                <a:effectLst/>
                <a:latin typeface="Arial" panose="020B0604020202020204" pitchFamily="34" charset="0"/>
                <a:ea typeface="MS Mincho" panose="02020609040205080304" pitchFamily="49" charset="-128"/>
              </a:rPr>
              <a:t>réponses. </a:t>
            </a:r>
            <a:r>
              <a:rPr lang="fr-FR" sz="1200" b="1" noProof="0" dirty="0">
                <a:effectLst/>
                <a:latin typeface="Arial" panose="020B0604020202020204" pitchFamily="34" charset="0"/>
                <a:ea typeface="MS Mincho" panose="02020609040205080304" pitchFamily="49" charset="-128"/>
              </a:rPr>
              <a:t>&lt;CLIQUER&gt; </a:t>
            </a:r>
            <a:r>
              <a:rPr lang="fr-FR" sz="1200" noProof="0" dirty="0">
                <a:effectLst/>
                <a:latin typeface="Arial" panose="020B0604020202020204" pitchFamily="34" charset="0"/>
                <a:ea typeface="MS Mincho" panose="02020609040205080304" pitchFamily="49" charset="-128"/>
              </a:rPr>
              <a:t>à la diapositive suivante pour la réponse.</a:t>
            </a:r>
          </a:p>
          <a:p>
            <a:pPr lvl="0"/>
            <a:endParaRPr lang="en-US" sz="20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44</a:t>
            </a:fld>
            <a:endParaRPr lang="en-US" altLang="en-US"/>
          </a:p>
        </p:txBody>
      </p:sp>
    </p:spTree>
    <p:extLst>
      <p:ext uri="{BB962C8B-B14F-4D97-AF65-F5344CB8AC3E}">
        <p14:creationId xmlns:p14="http://schemas.microsoft.com/office/powerpoint/2010/main" val="115773040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i="0" noProof="0" dirty="0">
                <a:effectLst/>
                <a:latin typeface="Arial" panose="020B0604020202020204" pitchFamily="34" charset="0"/>
                <a:ea typeface="MS Mincho" panose="02020609040205080304" pitchFamily="49" charset="-128"/>
              </a:rPr>
              <a:t>Notes de l'instructeur : </a:t>
            </a:r>
          </a:p>
          <a:p>
            <a:pPr lvl="2"/>
            <a:endParaRPr lang="fr-FR" sz="1200" i="1" noProof="0" dirty="0">
              <a:effectLst/>
              <a:latin typeface="Arial" panose="020B0604020202020204" pitchFamily="34" charset="0"/>
              <a:ea typeface="MS Mincho" panose="02020609040205080304" pitchFamily="49" charset="-128"/>
            </a:endParaRPr>
          </a:p>
          <a:p>
            <a:pPr marL="171450" marR="0" indent="-171450">
              <a:spcBef>
                <a:spcPts val="0"/>
              </a:spcBef>
              <a:spcAft>
                <a:spcPts val="0"/>
              </a:spcAft>
              <a:buFont typeface="Wingdings" panose="05000000000000000000" pitchFamily="2" charset="2"/>
              <a:buChar char="§"/>
              <a:tabLst>
                <a:tab pos="2743200" algn="ctr"/>
                <a:tab pos="5486400" algn="r"/>
                <a:tab pos="457200" algn="l"/>
              </a:tabLst>
            </a:pPr>
            <a:r>
              <a:rPr lang="fr-FR" sz="1200" b="1" i="0" u="sng" noProof="0" dirty="0">
                <a:latin typeface="Arial" panose="020B0604020202020204" pitchFamily="34" charset="0"/>
                <a:cs typeface="Arial" panose="020B0604020202020204" pitchFamily="34" charset="0"/>
              </a:rPr>
              <a:t>Dites</a:t>
            </a:r>
            <a:r>
              <a:rPr lang="fr-FR" sz="1200" b="1" i="0" u="none" noProof="0" dirty="0">
                <a:latin typeface="Arial" panose="020B0604020202020204" pitchFamily="34" charset="0"/>
                <a:cs typeface="Arial" panose="020B0604020202020204" pitchFamily="34" charset="0"/>
              </a:rPr>
              <a:t> : </a:t>
            </a:r>
            <a:r>
              <a:rPr lang="fr-FR" sz="1200" b="0" i="0" u="none" noProof="0" dirty="0">
                <a:effectLst/>
                <a:latin typeface="Arial" panose="020B0604020202020204" pitchFamily="34" charset="0"/>
                <a:ea typeface="MS Mincho" panose="02020609040205080304" pitchFamily="49" charset="-128"/>
                <a:cs typeface="Arial" panose="020B0604020202020204" pitchFamily="34" charset="0"/>
              </a:rPr>
              <a:t>D</a:t>
            </a:r>
            <a:r>
              <a:rPr lang="fr-FR" sz="1200" i="0" noProof="0" dirty="0">
                <a:effectLst/>
                <a:latin typeface="Arial" panose="020B0604020202020204" pitchFamily="34" charset="0"/>
                <a:ea typeface="MS Mincho" panose="02020609040205080304" pitchFamily="49" charset="-128"/>
              </a:rPr>
              <a:t>éterminer s'il n'y a pas de cas ou seulement une absence de notification.</a:t>
            </a:r>
          </a:p>
          <a:p>
            <a:pPr marL="171450" marR="0" indent="-171450">
              <a:spcBef>
                <a:spcPts val="0"/>
              </a:spcBef>
              <a:spcAft>
                <a:spcPts val="0"/>
              </a:spcAft>
              <a:buFont typeface="Wingdings" panose="05000000000000000000" pitchFamily="2" charset="2"/>
              <a:buChar char="§"/>
              <a:tabLst>
                <a:tab pos="2743200" algn="ctr"/>
                <a:tab pos="5486400" algn="r"/>
                <a:tab pos="457200" algn="l"/>
              </a:tabLst>
            </a:pPr>
            <a:endParaRPr lang="fr-FR" sz="1200" i="0" noProof="0" dirty="0">
              <a:effectLst/>
              <a:latin typeface="Arial" panose="020B0604020202020204" pitchFamily="34" charset="0"/>
              <a:ea typeface="MS Mincho" panose="02020609040205080304" pitchFamily="49" charset="-128"/>
            </a:endParaRPr>
          </a:p>
          <a:p>
            <a:pPr marL="171450" marR="0" indent="-171450">
              <a:spcBef>
                <a:spcPts val="0"/>
              </a:spcBef>
              <a:spcAft>
                <a:spcPts val="0"/>
              </a:spcAft>
              <a:buFont typeface="Wingdings" panose="05000000000000000000" pitchFamily="2" charset="2"/>
              <a:buChar char="§"/>
              <a:tabLst>
                <a:tab pos="2743200" algn="ctr"/>
                <a:tab pos="5486400" algn="r"/>
                <a:tab pos="457200" algn="l"/>
              </a:tabLst>
            </a:pPr>
            <a:r>
              <a:rPr lang="fr-FR" sz="1200" b="1" i="0" u="sng" noProof="0" dirty="0">
                <a:effectLst/>
                <a:latin typeface="Arial" panose="020B0604020202020204" pitchFamily="34" charset="0"/>
                <a:ea typeface="MS Mincho" panose="02020609040205080304" pitchFamily="49" charset="-128"/>
              </a:rPr>
              <a:t>Dites</a:t>
            </a:r>
            <a:r>
              <a:rPr lang="fr-FR" sz="1200" b="1" i="0" u="none" noProof="0" dirty="0">
                <a:effectLst/>
                <a:latin typeface="Arial" panose="020B0604020202020204" pitchFamily="34" charset="0"/>
                <a:ea typeface="MS Mincho" panose="02020609040205080304" pitchFamily="49" charset="-128"/>
              </a:rPr>
              <a:t> : </a:t>
            </a:r>
            <a:r>
              <a:rPr lang="fr-FR" sz="1200" i="0" noProof="0" dirty="0">
                <a:effectLst/>
                <a:latin typeface="Arial" panose="020B0604020202020204" pitchFamily="34" charset="0"/>
                <a:ea typeface="MS Mincho" panose="02020609040205080304" pitchFamily="49" charset="-128"/>
              </a:rPr>
              <a:t>L'exigence de notification zéro vise à garantir que les responsables de la santé publique savent que les structures sanitaires et les laboratoires n'ont pas diagnostiqué de cas plutôt que de les sous-déclarer ou de ne pas les déclarer. Les responsables de la santé publique doivent être en mesure de faire la distinction entre la notification de zéro cas et une absence de notification, en particulier dans le cadre des efforts déployés pour éliminer une maladie.</a:t>
            </a:r>
          </a:p>
          <a:p>
            <a:pPr lvl="2"/>
            <a:endParaRPr lang="en-US" sz="1800" i="1" dirty="0">
              <a:effectLst/>
              <a:latin typeface="Arial" panose="020B0604020202020204" pitchFamily="34" charset="0"/>
              <a:ea typeface="MS Mincho" panose="02020609040205080304" pitchFamily="49" charset="-128"/>
            </a:endParaRP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45</a:t>
            </a:fld>
            <a:endParaRPr lang="en-US" altLang="en-US"/>
          </a:p>
        </p:txBody>
      </p:sp>
    </p:spTree>
    <p:extLst>
      <p:ext uri="{BB962C8B-B14F-4D97-AF65-F5344CB8AC3E}">
        <p14:creationId xmlns:p14="http://schemas.microsoft.com/office/powerpoint/2010/main" val="305651298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fr-FR" sz="1200" b="1" noProof="0" dirty="0"/>
              <a:t>Notes de l'instructeur :</a:t>
            </a:r>
          </a:p>
          <a:p>
            <a:endParaRPr lang="fr-FR" sz="1200" b="1" noProof="0" dirty="0"/>
          </a:p>
          <a:p>
            <a:pPr marL="171450" indent="-171450">
              <a:buFont typeface="Wingdings" panose="05000000000000000000" pitchFamily="2" charset="2"/>
              <a:buChar char="§"/>
            </a:pPr>
            <a:r>
              <a:rPr lang="fr-FR" sz="1200" b="1" i="0" u="sng" noProof="0" dirty="0"/>
              <a:t>Demandez</a:t>
            </a:r>
            <a:r>
              <a:rPr lang="fr-FR" sz="1200" b="1" i="0" u="none" noProof="0" dirty="0"/>
              <a:t> </a:t>
            </a:r>
            <a:r>
              <a:rPr lang="fr-FR" sz="1200" b="0" i="0" u="none" noProof="0" dirty="0"/>
              <a:t>à</a:t>
            </a:r>
            <a:r>
              <a:rPr lang="fr-FR" sz="1200" b="1" i="0" u="none" noProof="0" dirty="0"/>
              <a:t> </a:t>
            </a:r>
            <a:r>
              <a:rPr lang="fr-FR" sz="1200" b="0" i="0" noProof="0" dirty="0"/>
              <a:t>un volontaire de lire la diapositive. </a:t>
            </a:r>
          </a:p>
          <a:p>
            <a:pPr marL="171450" indent="-171450">
              <a:buFont typeface="Wingdings" panose="05000000000000000000" pitchFamily="2" charset="2"/>
              <a:buChar char="§"/>
            </a:pPr>
            <a:endParaRPr lang="fr-FR" sz="1200" b="0" i="0" noProof="0" dirty="0"/>
          </a:p>
          <a:p>
            <a:pPr marL="171450" indent="-171450">
              <a:buFont typeface="Wingdings" panose="05000000000000000000" pitchFamily="2" charset="2"/>
              <a:buChar char="§"/>
            </a:pPr>
            <a:r>
              <a:rPr lang="fr-FR" sz="1200" b="1" i="0" u="sng" noProof="0" dirty="0"/>
              <a:t>Dites</a:t>
            </a:r>
            <a:r>
              <a:rPr lang="fr-FR" sz="1200" b="1" i="0" u="none" noProof="0" dirty="0"/>
              <a:t> :</a:t>
            </a:r>
            <a:r>
              <a:rPr lang="fr-FR" sz="1200" b="0" i="0" u="none" noProof="0" dirty="0"/>
              <a:t> Pour faire une enquête sur la grippe aviaire, l'agent de surveillance du district doit suivre le scénario présenté sur les trois diapositives.</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46</a:t>
            </a:fld>
            <a:endParaRPr lang="en-US" altLang="en-US"/>
          </a:p>
        </p:txBody>
      </p:sp>
    </p:spTree>
    <p:extLst>
      <p:ext uri="{BB962C8B-B14F-4D97-AF65-F5344CB8AC3E}">
        <p14:creationId xmlns:p14="http://schemas.microsoft.com/office/powerpoint/2010/main" val="18360981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fr-FR" sz="1200" b="1" noProof="0" dirty="0"/>
              <a:t>Notes de l'instructeur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fr-FR" sz="1200" b="1" i="0" u="sng"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t>Demandez</a:t>
            </a:r>
            <a:r>
              <a:rPr lang="fr-FR" sz="1200" b="0" i="0" u="none" noProof="0" dirty="0"/>
              <a:t> à </a:t>
            </a:r>
            <a:r>
              <a:rPr lang="fr-FR" sz="1200" b="0" i="0" noProof="0" dirty="0"/>
              <a:t>un volontaire de lire la diapositive. </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47</a:t>
            </a:fld>
            <a:endParaRPr lang="en-US" altLang="en-US"/>
          </a:p>
        </p:txBody>
      </p:sp>
    </p:spTree>
    <p:extLst>
      <p:ext uri="{BB962C8B-B14F-4D97-AF65-F5344CB8AC3E}">
        <p14:creationId xmlns:p14="http://schemas.microsoft.com/office/powerpoint/2010/main" val="234006125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fr-FR" sz="1200" b="1" noProof="0" dirty="0"/>
              <a:t>Notes de l'instructeur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fr-FR" sz="1200" b="1" i="0" u="sng"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t>Demandez</a:t>
            </a:r>
            <a:r>
              <a:rPr lang="fr-FR" sz="1200" b="0" i="0" u="none" noProof="0" dirty="0"/>
              <a:t> à </a:t>
            </a:r>
            <a:r>
              <a:rPr lang="fr-FR" sz="1200" b="0" i="0" noProof="0" dirty="0"/>
              <a:t>un volontaire de lire la diapositive. </a:t>
            </a:r>
          </a:p>
          <a:p>
            <a:endParaRPr lang="en-US" sz="2000" b="0" i="0" dirty="0"/>
          </a:p>
          <a:p>
            <a:endParaRPr lang="en-US" sz="2000"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48</a:t>
            </a:fld>
            <a:endParaRPr lang="en-US" altLang="en-US"/>
          </a:p>
        </p:txBody>
      </p:sp>
    </p:spTree>
    <p:extLst>
      <p:ext uri="{BB962C8B-B14F-4D97-AF65-F5344CB8AC3E}">
        <p14:creationId xmlns:p14="http://schemas.microsoft.com/office/powerpoint/2010/main" val="194730385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fr-FR" sz="1200" b="1" noProof="0" dirty="0"/>
              <a:t>Notes de l'instructeur :</a:t>
            </a:r>
          </a:p>
          <a:p>
            <a:endParaRPr lang="fr-FR" sz="1200" noProof="0" dirty="0"/>
          </a:p>
          <a:p>
            <a:pPr marL="171450" indent="-171450">
              <a:buFont typeface="Wingdings" panose="05000000000000000000" pitchFamily="2" charset="2"/>
              <a:buChar char="§"/>
            </a:pPr>
            <a:r>
              <a:rPr lang="fr-FR" sz="1200" b="1" i="0" u="sng" noProof="0" dirty="0">
                <a:effectLst/>
                <a:latin typeface="Arial" panose="020B0604020202020204" pitchFamily="34" charset="0"/>
                <a:ea typeface="Times New Roman" panose="02020603050405020304" pitchFamily="18" charset="0"/>
              </a:rPr>
              <a:t>Dites</a:t>
            </a:r>
            <a:r>
              <a:rPr lang="fr-FR" sz="1200" b="1" i="0" u="none" noProof="0" dirty="0">
                <a:effectLst/>
                <a:latin typeface="Arial" panose="020B0604020202020204" pitchFamily="34" charset="0"/>
                <a:ea typeface="Times New Roman" panose="02020603050405020304" pitchFamily="18" charset="0"/>
              </a:rPr>
              <a:t> : </a:t>
            </a:r>
            <a:r>
              <a:rPr lang="fr-FR" sz="1200" noProof="0" dirty="0">
                <a:effectLst/>
                <a:latin typeface="Arial" panose="020B0604020202020204" pitchFamily="34" charset="0"/>
                <a:ea typeface="Times New Roman" panose="02020603050405020304" pitchFamily="18" charset="0"/>
              </a:rPr>
              <a:t>Au cours de cette activité, les participants joueront différents rôles, s'interrogeront les uns les autres et rempliront un formulaire d'enquête sur un cas de grippe.</a:t>
            </a:r>
          </a:p>
          <a:p>
            <a:pPr marL="0" marR="0"/>
            <a:endParaRPr lang="fr-FR" sz="1200" noProof="0" dirty="0">
              <a:effectLst/>
              <a:latin typeface="Arial" panose="020B0604020202020204" pitchFamily="34" charset="0"/>
              <a:ea typeface="Times New Roman" panose="02020603050405020304" pitchFamily="18" charset="0"/>
            </a:endParaRPr>
          </a:p>
          <a:p>
            <a:pPr marL="628650" marR="0" lvl="1" indent="-171450">
              <a:spcBef>
                <a:spcPts val="0"/>
              </a:spcBef>
              <a:spcAft>
                <a:spcPts val="0"/>
              </a:spcAft>
              <a:buFont typeface="Courier New" panose="02070309020205020404" pitchFamily="49" charset="0"/>
              <a:buChar char="o"/>
            </a:pPr>
            <a:r>
              <a:rPr lang="fr-FR" sz="1200" b="1" i="0" u="none" noProof="0" dirty="0">
                <a:effectLst/>
                <a:latin typeface="Arial" panose="020B0604020202020204" pitchFamily="34" charset="0"/>
                <a:ea typeface="Times New Roman" panose="02020603050405020304" pitchFamily="18" charset="0"/>
              </a:rPr>
              <a:t>Interview 1 : </a:t>
            </a:r>
            <a:r>
              <a:rPr lang="fr-FR" sz="1200" i="0" noProof="0" dirty="0">
                <a:effectLst/>
                <a:latin typeface="Arial" panose="020B0604020202020204" pitchFamily="34" charset="0"/>
                <a:ea typeface="Times New Roman" panose="02020603050405020304" pitchFamily="18" charset="0"/>
              </a:rPr>
              <a:t>Une personne doit jouer le rôle du Dr Un, le médecin qui a vu le premier patient atteint de la grippe, Gamma. L'autre personne doit jouer le rôle du nouvel agent de surveillance de la grippe, qui remplira le formulaire 1 d'enquête sur le cas à partir des informations fournies par le Dr Un. L'agent de surveillance doit interroger le Dr Un à l'aide du formulaire de notification de cas fourni à la page suivante. Remplissez le formulaire autant que possible. Le Dr Un doit répondre aux questions en utilisant les informations fournies à l'annexe 1.  </a:t>
            </a:r>
          </a:p>
          <a:p>
            <a:pPr marL="0" marR="0">
              <a:spcBef>
                <a:spcPts val="0"/>
              </a:spcBef>
              <a:spcAft>
                <a:spcPts val="0"/>
              </a:spcAft>
              <a:tabLst>
                <a:tab pos="2743200" algn="ctr"/>
                <a:tab pos="5486400" algn="r"/>
                <a:tab pos="457200" algn="l"/>
              </a:tabLst>
            </a:pPr>
            <a:r>
              <a:rPr lang="fr-FR" sz="1200" i="1" noProof="0" dirty="0">
                <a:effectLst/>
                <a:latin typeface="Arial" panose="020B0604020202020204" pitchFamily="34" charset="0"/>
                <a:ea typeface="MS Mincho" panose="02020609040205080304" pitchFamily="49" charset="-128"/>
              </a:rPr>
              <a:t> </a:t>
            </a:r>
            <a:endParaRPr lang="fr-FR" sz="1200" noProof="0" dirty="0">
              <a:effectLst/>
              <a:latin typeface="Arial" panose="020B0604020202020204" pitchFamily="34" charset="0"/>
              <a:ea typeface="MS Mincho" panose="02020609040205080304" pitchFamily="49" charset="-128"/>
            </a:endParaRPr>
          </a:p>
          <a:p>
            <a:pPr marL="628650" lvl="1" indent="-171450">
              <a:buFont typeface="Courier New" panose="02070309020205020404" pitchFamily="49" charset="0"/>
              <a:buChar char="o"/>
            </a:pPr>
            <a:r>
              <a:rPr lang="fr-FR" sz="1200" b="1" noProof="0" dirty="0">
                <a:effectLst/>
                <a:latin typeface="Arial" panose="020B0604020202020204" pitchFamily="34" charset="0"/>
                <a:ea typeface="MS Mincho" panose="02020609040205080304" pitchFamily="49" charset="-128"/>
              </a:rPr>
              <a:t>Interview 2 : </a:t>
            </a:r>
            <a:r>
              <a:rPr lang="fr-FR" sz="1200" i="0" noProof="0" dirty="0">
                <a:effectLst/>
                <a:latin typeface="Arial" panose="020B0604020202020204" pitchFamily="34" charset="0"/>
                <a:ea typeface="MS Mincho" panose="02020609040205080304" pitchFamily="49" charset="-128"/>
              </a:rPr>
              <a:t>inversez les rôles de sorte que la personne qui a répondu en tant que Dr Un joue à présent le rôle de l'agent de surveillance (AS) le plus expérimenté et remplit le formulaire 2 d'enquête sur le cas. La personne qui a mené l'entretien précédent doit maintenant jouer le rôle du Dr Deux et répondre aux questions concernant le deuxième patient atteint de la grippe, Alpha, en utilisant les informations fournies à l'annexe 2.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fr-FR" sz="1200" b="1" i="1"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v"/>
              <a:tabLst/>
              <a:defRPr/>
            </a:pPr>
            <a:r>
              <a:rPr lang="fr-FR" sz="1200" b="1" i="1" noProof="0" dirty="0"/>
              <a:t>Permettez aux participants de travailler en équipes de deux et de s'interviewer mutuellement pendant 30 minutes.  Après 30 minutes, utilisez les questions suivantes pour faciliter la discussion :</a:t>
            </a:r>
          </a:p>
          <a:p>
            <a:pPr marL="628650" marR="0" lvl="1" indent="-171450" algn="l" defTabSz="914400" rtl="0" eaLnBrk="0" fontAlgn="base" latinLnBrk="0" hangingPunct="0">
              <a:lnSpc>
                <a:spcPct val="100000"/>
              </a:lnSpc>
              <a:spcBef>
                <a:spcPct val="30000"/>
              </a:spcBef>
              <a:spcAft>
                <a:spcPct val="0"/>
              </a:spcAft>
              <a:buClrTx/>
              <a:buSzTx/>
              <a:buFont typeface="Courier New" panose="02070309020205020404" pitchFamily="49" charset="0"/>
              <a:buChar char="o"/>
              <a:tabLst/>
              <a:defRPr/>
            </a:pPr>
            <a:endParaRPr lang="fr-FR" sz="1200" noProof="0" dirty="0">
              <a:effectLst/>
              <a:latin typeface="Arial" panose="020B0604020202020204" pitchFamily="34" charset="0"/>
              <a:ea typeface="MS Mincho" panose="02020609040205080304" pitchFamily="49" charset="-128"/>
            </a:endParaRPr>
          </a:p>
          <a:p>
            <a:pPr marL="628650" marR="0" lvl="1" indent="-171450" algn="l" defTabSz="914400" rtl="0" eaLnBrk="0" fontAlgn="base" latinLnBrk="0" hangingPunct="0">
              <a:lnSpc>
                <a:spcPct val="100000"/>
              </a:lnSpc>
              <a:spcBef>
                <a:spcPct val="30000"/>
              </a:spcBef>
              <a:spcAft>
                <a:spcPct val="0"/>
              </a:spcAft>
              <a:buClrTx/>
              <a:buSzTx/>
              <a:buFont typeface="Courier New" panose="02070309020205020404" pitchFamily="49" charset="0"/>
              <a:buChar char="o"/>
              <a:tabLst/>
              <a:defRPr/>
            </a:pPr>
            <a:r>
              <a:rPr lang="fr-FR" sz="1200" noProof="0" dirty="0">
                <a:effectLst/>
                <a:latin typeface="Arial" panose="020B0604020202020204" pitchFamily="34" charset="0"/>
                <a:ea typeface="MS Mincho" panose="02020609040205080304" pitchFamily="49" charset="-128"/>
              </a:rPr>
              <a:t>En quoi l'entretien avec un soignant ou un propriétaire d'animaux diffère-t-il de l'entretien avec un patient humain ou un clinicien ? </a:t>
            </a:r>
            <a:endParaRPr lang="fr-FR" sz="1200" noProof="0" dirty="0">
              <a:effectLst/>
              <a:latin typeface="Arial" charset="0"/>
              <a:ea typeface="+mn-ea"/>
            </a:endParaRPr>
          </a:p>
          <a:p>
            <a:pPr marL="628650" marR="0" lvl="1" indent="-171450" algn="l" defTabSz="914400" rtl="0" eaLnBrk="0" fontAlgn="base" latinLnBrk="0" hangingPunct="0">
              <a:lnSpc>
                <a:spcPct val="100000"/>
              </a:lnSpc>
              <a:spcBef>
                <a:spcPct val="30000"/>
              </a:spcBef>
              <a:spcAft>
                <a:spcPct val="0"/>
              </a:spcAft>
              <a:buClrTx/>
              <a:buSzTx/>
              <a:buFont typeface="Courier New" panose="02070309020205020404" pitchFamily="49" charset="0"/>
              <a:buChar char="o"/>
              <a:tabLst/>
              <a:defRPr/>
            </a:pPr>
            <a:r>
              <a:rPr lang="fr-FR" sz="1200" noProof="0" dirty="0">
                <a:effectLst/>
                <a:latin typeface="Arial" panose="020B0604020202020204" pitchFamily="34" charset="0"/>
                <a:ea typeface="MS Mincho" panose="02020609040205080304" pitchFamily="49" charset="-128"/>
              </a:rPr>
              <a:t>Comment géreriez-vous les éventuels problèmes de confidentialité ou de sécurité liés au fait que le propriétaire ou le gardien signale une maladie chez son animal ?</a:t>
            </a:r>
          </a:p>
          <a:p>
            <a:endParaRPr lang="en-US" sz="1200" dirty="0"/>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49</a:t>
            </a:fld>
            <a:endParaRPr lang="en-US" altLang="en-US"/>
          </a:p>
        </p:txBody>
      </p:sp>
    </p:spTree>
    <p:extLst>
      <p:ext uri="{BB962C8B-B14F-4D97-AF65-F5344CB8AC3E}">
        <p14:creationId xmlns:p14="http://schemas.microsoft.com/office/powerpoint/2010/main" val="19796337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fr-FR" sz="1200" b="1" noProof="0" dirty="0"/>
              <a:t>Notes de l'instructeur :</a:t>
            </a:r>
          </a:p>
          <a:p>
            <a:pPr marL="171450" marR="0" lvl="0" indent="-171450" algn="l" rtl="0">
              <a:lnSpc>
                <a:spcPct val="100000"/>
              </a:lnSpc>
              <a:spcBef>
                <a:spcPts val="0"/>
              </a:spcBef>
              <a:spcAft>
                <a:spcPts val="0"/>
              </a:spcAft>
              <a:buClr>
                <a:schemeClr val="dk1"/>
              </a:buClr>
              <a:buSzPts val="1200"/>
              <a:buFont typeface="Wingdings" panose="05000000000000000000" pitchFamily="2" charset="2"/>
              <a:buChar char="§"/>
            </a:pPr>
            <a:endParaRPr lang="fr-FR" sz="1200" b="1" u="sng" noProof="0" dirty="0">
              <a:latin typeface="Arial" panose="020B0604020202020204" pitchFamily="34" charset="0"/>
              <a:cs typeface="Arial" panose="020B0604020202020204" pitchFamily="34" charset="0"/>
            </a:endParaRPr>
          </a:p>
          <a:p>
            <a:pPr marL="171450" marR="0" lvl="0" indent="-171450" algn="l" rtl="0">
              <a:lnSpc>
                <a:spcPct val="100000"/>
              </a:lnSpc>
              <a:spcBef>
                <a:spcPts val="0"/>
              </a:spcBef>
              <a:spcAft>
                <a:spcPts val="0"/>
              </a:spcAft>
              <a:buClr>
                <a:schemeClr val="dk1"/>
              </a:buClr>
              <a:buSzPts val="1200"/>
              <a:buFont typeface="Wingdings" panose="05000000000000000000" pitchFamily="2" charset="2"/>
              <a:buChar char="§"/>
            </a:pPr>
            <a:r>
              <a:rPr lang="fr-FR" sz="1200" b="1" i="0" u="sng" noProof="0" dirty="0">
                <a:latin typeface="Arial" panose="020B0604020202020204" pitchFamily="34" charset="0"/>
                <a:cs typeface="Arial" panose="020B0604020202020204" pitchFamily="34" charset="0"/>
              </a:rPr>
              <a:t>Demandez</a:t>
            </a:r>
            <a:r>
              <a:rPr lang="fr-FR" sz="1200" b="0" i="0" u="none" noProof="0" dirty="0">
                <a:latin typeface="Arial" panose="020B0604020202020204" pitchFamily="34" charset="0"/>
                <a:cs typeface="Arial" panose="020B0604020202020204" pitchFamily="34" charset="0"/>
              </a:rPr>
              <a:t> à </a:t>
            </a:r>
            <a:r>
              <a:rPr lang="fr-FR" sz="1200" b="0" i="0" noProof="0" dirty="0">
                <a:latin typeface="Arial" panose="020B0604020202020204" pitchFamily="34" charset="0"/>
                <a:cs typeface="Arial" panose="020B0604020202020204" pitchFamily="34" charset="0"/>
              </a:rPr>
              <a:t>un volontaire de </a:t>
            </a:r>
            <a:r>
              <a:rPr lang="fr-FR" sz="1200" b="0" i="0" noProof="0" dirty="0"/>
              <a:t>lire cette diapositive contenant des informations supplémentaires sur le district D. </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5</a:t>
            </a:fld>
            <a:endParaRPr lang="en-US" altLang="en-US"/>
          </a:p>
        </p:txBody>
      </p:sp>
    </p:spTree>
    <p:extLst>
      <p:ext uri="{BB962C8B-B14F-4D97-AF65-F5344CB8AC3E}">
        <p14:creationId xmlns:p14="http://schemas.microsoft.com/office/powerpoint/2010/main" val="368621196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fr-FR" sz="1200" b="1" noProof="0" dirty="0"/>
              <a:t>Notes de l'instructeur :</a:t>
            </a:r>
          </a:p>
          <a:p>
            <a:pPr marL="0" marR="0" lvl="0" indent="0" algn="l" defTabSz="914400" rtl="0" eaLnBrk="0" fontAlgn="base" latinLnBrk="0" hangingPunct="0">
              <a:lnSpc>
                <a:spcPct val="100000"/>
              </a:lnSpc>
              <a:spcBef>
                <a:spcPct val="30000"/>
              </a:spcBef>
              <a:spcAft>
                <a:spcPct val="0"/>
              </a:spcAft>
              <a:buClrTx/>
              <a:buSzTx/>
              <a:buFont typeface="Wingdings" panose="05000000000000000000" pitchFamily="2" charset="2"/>
              <a:buNone/>
              <a:tabLst/>
              <a:defRPr/>
            </a:pPr>
            <a:endParaRPr lang="fr-FR" sz="1200" b="1" i="0" u="sng"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t>Demandez</a:t>
            </a:r>
            <a:r>
              <a:rPr lang="fr-FR" sz="1200" b="0" i="0" u="none" noProof="0" dirty="0"/>
              <a:t> à </a:t>
            </a:r>
            <a:r>
              <a:rPr lang="fr-FR" sz="1200" b="0" i="0" noProof="0" dirty="0"/>
              <a:t>un volontaire de lire la diapositive. </a:t>
            </a:r>
          </a:p>
          <a:p>
            <a:endParaRPr lang="en-US" sz="20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50</a:t>
            </a:fld>
            <a:endParaRPr lang="en-US" altLang="en-US"/>
          </a:p>
        </p:txBody>
      </p:sp>
    </p:spTree>
    <p:extLst>
      <p:ext uri="{BB962C8B-B14F-4D97-AF65-F5344CB8AC3E}">
        <p14:creationId xmlns:p14="http://schemas.microsoft.com/office/powerpoint/2010/main" val="33523152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fr-FR" sz="1200" b="1" noProof="0" dirty="0"/>
              <a:t>Notes de l'instructeur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fr-FR" sz="1200" b="1" i="0" u="sng"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t>Demandez</a:t>
            </a:r>
            <a:r>
              <a:rPr lang="fr-FR" sz="1200" b="1" i="0" u="none" noProof="0" dirty="0"/>
              <a:t> </a:t>
            </a:r>
            <a:r>
              <a:rPr lang="fr-FR" sz="1200" b="0" i="0" u="none" noProof="0" dirty="0"/>
              <a:t>à </a:t>
            </a:r>
            <a:r>
              <a:rPr lang="fr-FR" sz="1200" b="0" i="0" noProof="0" dirty="0"/>
              <a:t>un volontaire de lire la diapositive. </a:t>
            </a:r>
          </a:p>
          <a:p>
            <a:endParaRPr lang="en-US" sz="20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51</a:t>
            </a:fld>
            <a:endParaRPr lang="en-US" altLang="en-US"/>
          </a:p>
        </p:txBody>
      </p:sp>
    </p:spTree>
    <p:extLst>
      <p:ext uri="{BB962C8B-B14F-4D97-AF65-F5344CB8AC3E}">
        <p14:creationId xmlns:p14="http://schemas.microsoft.com/office/powerpoint/2010/main" val="151561130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fr-FR" sz="1200" b="1" noProof="0" dirty="0"/>
              <a:t>Notes de l'instructeur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fr-FR" sz="1200" b="1" i="0" u="sng"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t>Demandez</a:t>
            </a:r>
            <a:r>
              <a:rPr lang="fr-FR" sz="1200" b="0" i="0" u="none" noProof="0" dirty="0"/>
              <a:t> à </a:t>
            </a:r>
            <a:r>
              <a:rPr lang="fr-FR" sz="1200" b="0" i="0" noProof="0" dirty="0"/>
              <a:t>un volontaire de lire la diapositive. </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52</a:t>
            </a:fld>
            <a:endParaRPr lang="en-US" altLang="en-US"/>
          </a:p>
        </p:txBody>
      </p:sp>
    </p:spTree>
    <p:extLst>
      <p:ext uri="{BB962C8B-B14F-4D97-AF65-F5344CB8AC3E}">
        <p14:creationId xmlns:p14="http://schemas.microsoft.com/office/powerpoint/2010/main" val="42831050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lvl="0"/>
            <a:endParaRPr lang="fr-FR" sz="1200" b="1"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u="sng" noProof="0" dirty="0">
                <a:effectLst/>
                <a:latin typeface="Arial" panose="020B0604020202020204" pitchFamily="34" charset="0"/>
                <a:ea typeface="MS Mincho" panose="02020609040205080304" pitchFamily="49" charset="-128"/>
              </a:rPr>
              <a:t>Dites</a:t>
            </a:r>
            <a:r>
              <a:rPr lang="fr-FR" sz="1200" b="1" u="none" noProof="0" dirty="0">
                <a:effectLst/>
                <a:latin typeface="Arial" panose="020B0604020202020204" pitchFamily="34" charset="0"/>
                <a:ea typeface="MS Mincho" panose="02020609040205080304" pitchFamily="49" charset="-128"/>
              </a:rPr>
              <a:t> : </a:t>
            </a:r>
            <a:r>
              <a:rPr lang="fr-FR" sz="1200" noProof="0" dirty="0">
                <a:effectLst/>
                <a:latin typeface="Arial" panose="020B0604020202020204" pitchFamily="34" charset="0"/>
                <a:ea typeface="MS Mincho" panose="02020609040205080304" pitchFamily="49" charset="-128"/>
              </a:rPr>
              <a:t>Quels problèmes de qualité des données voyez-vous dans le tableau 2 ? Quelles mesures devriez-vous prendre pour corriger les informations ? </a:t>
            </a:r>
            <a:r>
              <a:rPr lang="fr-FR" sz="1200" b="1" noProof="0" dirty="0">
                <a:effectLst/>
                <a:latin typeface="Arial" panose="020B0604020202020204" pitchFamily="34" charset="0"/>
                <a:ea typeface="MS Mincho" panose="02020609040205080304" pitchFamily="49" charset="-128"/>
              </a:rPr>
              <a:t>&lt;CLIQUER&gt; </a:t>
            </a:r>
            <a:r>
              <a:rPr lang="fr-FR" sz="1200" noProof="0" dirty="0">
                <a:effectLst/>
                <a:latin typeface="Arial" panose="020B0604020202020204" pitchFamily="34" charset="0"/>
                <a:ea typeface="MS Mincho" panose="02020609040205080304" pitchFamily="49" charset="-128"/>
              </a:rPr>
              <a:t>à la diapositive suivante (</a:t>
            </a:r>
            <a:r>
              <a:rPr lang="fr-FR" sz="1200" b="1" noProof="0" dirty="0">
                <a:effectLst/>
                <a:latin typeface="Arial" panose="020B0604020202020204" pitchFamily="34" charset="0"/>
                <a:ea typeface="MS Mincho" panose="02020609040205080304" pitchFamily="49" charset="-128"/>
              </a:rPr>
              <a:t>Tableau 2</a:t>
            </a:r>
            <a:r>
              <a:rPr lang="fr-FR" sz="1200" noProof="0" dirty="0">
                <a:effectLst/>
                <a:latin typeface="Arial" panose="020B0604020202020204" pitchFamily="34" charset="0"/>
                <a:ea typeface="MS Mincho" panose="02020609040205080304" pitchFamily="49" charset="-128"/>
              </a:rPr>
              <a:t>)</a:t>
            </a:r>
            <a:r>
              <a:rPr lang="fr-FR" sz="1200" b="1" noProof="0" dirty="0">
                <a:effectLst/>
                <a:latin typeface="Arial" panose="020B0604020202020204" pitchFamily="34" charset="0"/>
                <a:ea typeface="MS Mincho" panose="02020609040205080304" pitchFamily="49" charset="-128"/>
              </a:rPr>
              <a:t>.</a:t>
            </a:r>
          </a:p>
          <a:p>
            <a:pPr lvl="0"/>
            <a:endParaRPr lang="en-US" sz="20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53</a:t>
            </a:fld>
            <a:endParaRPr lang="en-US" altLang="en-US"/>
          </a:p>
        </p:txBody>
      </p:sp>
    </p:spTree>
    <p:extLst>
      <p:ext uri="{BB962C8B-B14F-4D97-AF65-F5344CB8AC3E}">
        <p14:creationId xmlns:p14="http://schemas.microsoft.com/office/powerpoint/2010/main" val="346198430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fr-FR" sz="1200" b="1" noProof="0" dirty="0"/>
              <a:t>Notes de l'instructeur :</a:t>
            </a:r>
          </a:p>
          <a:p>
            <a:endParaRPr lang="fr-FR" sz="1200" b="1" i="1" noProof="0" dirty="0"/>
          </a:p>
          <a:p>
            <a:pPr marL="171450" indent="-171450">
              <a:buFont typeface="Wingdings" panose="05000000000000000000" pitchFamily="2" charset="2"/>
              <a:buChar char="v"/>
            </a:pPr>
            <a:r>
              <a:rPr lang="fr-FR" sz="1200" b="1" i="1" noProof="0" dirty="0"/>
              <a:t>Sollicitez quelques réponses de la part des participants. &lt;CLIQUER&gt; à la diapositive suivante avec la réponse.</a:t>
            </a:r>
          </a:p>
          <a:p>
            <a:endParaRPr lang="en-US" sz="2000" b="1" dirty="0"/>
          </a:p>
          <a:p>
            <a:endParaRPr lang="en-US" sz="20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54</a:t>
            </a:fld>
            <a:endParaRPr lang="en-US" altLang="en-US"/>
          </a:p>
        </p:txBody>
      </p:sp>
    </p:spTree>
    <p:extLst>
      <p:ext uri="{BB962C8B-B14F-4D97-AF65-F5344CB8AC3E}">
        <p14:creationId xmlns:p14="http://schemas.microsoft.com/office/powerpoint/2010/main" val="33370776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lvl="2"/>
            <a:endParaRPr lang="fr-FR" sz="1200" i="1" noProof="0" dirty="0">
              <a:effectLst/>
              <a:latin typeface="Arial" panose="020B0604020202020204" pitchFamily="34" charset="0"/>
              <a:ea typeface="MS Mincho" panose="02020609040205080304" pitchFamily="49" charset="-128"/>
            </a:endParaRPr>
          </a:p>
          <a:p>
            <a:pPr marL="171450" marR="0" indent="-171450">
              <a:spcBef>
                <a:spcPts val="0"/>
              </a:spcBef>
              <a:spcAft>
                <a:spcPts val="0"/>
              </a:spcAft>
              <a:buFont typeface="Wingdings" panose="05000000000000000000" pitchFamily="2" charset="2"/>
              <a:buChar char="§"/>
              <a:tabLst>
                <a:tab pos="2743200" algn="ctr"/>
                <a:tab pos="5486400" algn="r"/>
                <a:tab pos="457200" algn="l"/>
              </a:tabLst>
            </a:pPr>
            <a:r>
              <a:rPr lang="fr-FR" sz="1200" b="1" i="0" u="sng" noProof="0" dirty="0">
                <a:latin typeface="Arial" panose="020B0604020202020204" pitchFamily="34" charset="0"/>
                <a:cs typeface="Arial" panose="020B0604020202020204" pitchFamily="34" charset="0"/>
              </a:rPr>
              <a:t>Dites</a:t>
            </a:r>
            <a:r>
              <a:rPr lang="fr-FR" sz="1200" b="1" i="0" u="none" noProof="0" dirty="0">
                <a:latin typeface="Arial" panose="020B0604020202020204" pitchFamily="34" charset="0"/>
                <a:cs typeface="Arial" panose="020B0604020202020204" pitchFamily="34" charset="0"/>
              </a:rPr>
              <a:t> : </a:t>
            </a:r>
            <a:r>
              <a:rPr lang="fr-FR" sz="1200" i="0" noProof="0" dirty="0">
                <a:effectLst/>
                <a:latin typeface="Arial" panose="020B0604020202020204" pitchFamily="34" charset="0"/>
                <a:ea typeface="MS Mincho" panose="02020609040205080304" pitchFamily="49" charset="-128"/>
              </a:rPr>
              <a:t>L'âge de 153 ans est incorrect et impossible. Passez en revue le formulaire d'enquête sur le cas pour corriger l'âge.</a:t>
            </a:r>
          </a:p>
          <a:p>
            <a:pPr marL="171450" marR="0" indent="-171450">
              <a:spcBef>
                <a:spcPts val="0"/>
              </a:spcBef>
              <a:spcAft>
                <a:spcPts val="0"/>
              </a:spcAft>
              <a:buFont typeface="Wingdings" panose="05000000000000000000" pitchFamily="2" charset="2"/>
              <a:buChar char="§"/>
              <a:tabLst>
                <a:tab pos="2743200" algn="ctr"/>
                <a:tab pos="5486400" algn="r"/>
                <a:tab pos="457200" algn="l"/>
              </a:tabLst>
            </a:pPr>
            <a:endParaRPr lang="en-US" sz="1200" i="0" dirty="0">
              <a:effectLst/>
              <a:latin typeface="Arial" panose="020B0604020202020204" pitchFamily="34" charset="0"/>
              <a:ea typeface="MS Mincho" panose="02020609040205080304" pitchFamily="49" charset="-128"/>
            </a:endParaRPr>
          </a:p>
          <a:p>
            <a:pPr marL="0" marR="0" indent="0">
              <a:spcBef>
                <a:spcPts val="0"/>
              </a:spcBef>
              <a:spcAft>
                <a:spcPts val="0"/>
              </a:spcAft>
              <a:buFont typeface="Wingdings" panose="05000000000000000000" pitchFamily="2" charset="2"/>
              <a:buNone/>
              <a:tabLst>
                <a:tab pos="2743200" algn="ctr"/>
                <a:tab pos="5486400" algn="r"/>
                <a:tab pos="457200" algn="l"/>
              </a:tabLst>
            </a:pPr>
            <a:endParaRPr lang="en-US" sz="1200" i="0" dirty="0">
              <a:effectLst/>
              <a:latin typeface="Arial" panose="020B0604020202020204" pitchFamily="34" charset="0"/>
              <a:ea typeface="MS Mincho" panose="02020609040205080304" pitchFamily="49" charset="-128"/>
            </a:endParaRPr>
          </a:p>
          <a:p>
            <a:pPr lvl="2"/>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55</a:t>
            </a:fld>
            <a:endParaRPr lang="en-US" altLang="en-US"/>
          </a:p>
        </p:txBody>
      </p:sp>
    </p:spTree>
    <p:extLst>
      <p:ext uri="{BB962C8B-B14F-4D97-AF65-F5344CB8AC3E}">
        <p14:creationId xmlns:p14="http://schemas.microsoft.com/office/powerpoint/2010/main" val="282302079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lvl="0"/>
            <a:endParaRPr lang="fr-FR" sz="1200" b="1" u="sng" noProof="0" dirty="0">
              <a:effectLst/>
              <a:latin typeface="Arial" panose="020B0604020202020204" pitchFamily="34" charset="0"/>
              <a:ea typeface="MS Mincho" panose="02020609040205080304" pitchFamily="49" charset="-128"/>
            </a:endParaRPr>
          </a:p>
          <a:p>
            <a:pPr marL="171450" lvl="0" indent="-171450">
              <a:buFont typeface="Wingdings" panose="05000000000000000000" pitchFamily="2" charset="2"/>
              <a:buChar char="§"/>
            </a:pPr>
            <a:r>
              <a:rPr lang="fr-FR" sz="1200" b="1" i="0" u="sng" noProof="0" dirty="0">
                <a:latin typeface="Arial" panose="020B0604020202020204" pitchFamily="34" charset="0"/>
                <a:cs typeface="Arial" panose="020B0604020202020204" pitchFamily="34" charset="0"/>
              </a:rPr>
              <a:t>Dites</a:t>
            </a:r>
            <a:r>
              <a:rPr lang="fr-FR" sz="1200" b="1" i="0" u="none" noProof="0" dirty="0">
                <a:latin typeface="Arial" panose="020B0604020202020204" pitchFamily="34" charset="0"/>
                <a:cs typeface="Arial" panose="020B0604020202020204" pitchFamily="34" charset="0"/>
              </a:rPr>
              <a:t> : </a:t>
            </a:r>
            <a:r>
              <a:rPr lang="fr-FR" sz="1200" noProof="0" dirty="0">
                <a:effectLst/>
                <a:latin typeface="Arial" panose="020B0604020202020204" pitchFamily="34" charset="0"/>
                <a:ea typeface="MS Mincho" panose="02020609040205080304" pitchFamily="49" charset="-128"/>
              </a:rPr>
              <a:t>Quels problèmes de qualité des données voyez-vous dans le tableau 3 ? </a:t>
            </a:r>
            <a:r>
              <a:rPr lang="fr-FR" sz="1200" b="1" noProof="0" dirty="0">
                <a:effectLst/>
                <a:latin typeface="Arial" panose="020B0604020202020204" pitchFamily="34" charset="0"/>
                <a:ea typeface="MS Mincho" panose="02020609040205080304" pitchFamily="49" charset="-128"/>
              </a:rPr>
              <a:t>&lt;CLIQUER&gt; </a:t>
            </a:r>
            <a:r>
              <a:rPr lang="fr-FR" sz="1200" noProof="0" dirty="0">
                <a:effectLst/>
                <a:latin typeface="Arial" panose="020B0604020202020204" pitchFamily="34" charset="0"/>
                <a:ea typeface="MS Mincho" panose="02020609040205080304" pitchFamily="49" charset="-128"/>
              </a:rPr>
              <a:t>à la diapositive suivante (</a:t>
            </a:r>
            <a:r>
              <a:rPr lang="fr-FR" sz="1200" b="1" noProof="0" dirty="0">
                <a:effectLst/>
                <a:latin typeface="Arial" panose="020B0604020202020204" pitchFamily="34" charset="0"/>
                <a:ea typeface="MS Mincho" panose="02020609040205080304" pitchFamily="49" charset="-128"/>
              </a:rPr>
              <a:t>tableau 3)</a:t>
            </a:r>
            <a:r>
              <a:rPr lang="fr-FR" sz="1200" noProof="0" dirty="0">
                <a:effectLst/>
                <a:latin typeface="Arial" panose="020B0604020202020204" pitchFamily="34" charset="0"/>
                <a:ea typeface="MS Mincho" panose="02020609040205080304" pitchFamily="49" charset="-128"/>
              </a:rPr>
              <a:t>.</a:t>
            </a:r>
          </a:p>
          <a:p>
            <a:pPr lvl="2"/>
            <a:endParaRPr lang="en-US" dirty="0"/>
          </a:p>
        </p:txBody>
      </p:sp>
      <p:sp>
        <p:nvSpPr>
          <p:cNvPr id="4" name="Slide Number Placeholder 3"/>
          <p:cNvSpPr>
            <a:spLocks noGrp="1"/>
          </p:cNvSpPr>
          <p:nvPr>
            <p:ph type="sldNum" sz="quarter" idx="5"/>
          </p:nvPr>
        </p:nvSpPr>
        <p:spPr/>
        <p:txBody>
          <a:bodyPr/>
          <a:lstStyle/>
          <a:p>
            <a:pPr marL="0" marR="0" lvl="0" indent="0" algn="r" defTabSz="930275" rtl="0" eaLnBrk="1" fontAlgn="base" latinLnBrk="0" hangingPunct="1">
              <a:lnSpc>
                <a:spcPct val="100000"/>
              </a:lnSpc>
              <a:spcBef>
                <a:spcPct val="0"/>
              </a:spcBef>
              <a:spcAft>
                <a:spcPct val="0"/>
              </a:spcAft>
              <a:buClrTx/>
              <a:buSzTx/>
              <a:buFontTx/>
              <a:buNone/>
              <a:tabLst/>
              <a:defRPr/>
            </a:pPr>
            <a:fld id="{F5F56037-6788-433A-A7B1-BC071E3268D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t>56</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70122685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fr-FR" sz="1200" b="1" noProof="0" dirty="0"/>
              <a:t>Notes de l'instructeur :</a:t>
            </a:r>
          </a:p>
          <a:p>
            <a:endParaRPr lang="fr-FR" sz="1200" b="1" i="1" noProof="0" dirty="0"/>
          </a:p>
          <a:p>
            <a:pPr marL="171450" indent="-171450">
              <a:buFont typeface="Wingdings" panose="05000000000000000000" pitchFamily="2" charset="2"/>
              <a:buChar char="v"/>
            </a:pPr>
            <a:r>
              <a:rPr lang="fr-FR" sz="1200" b="1" i="1" noProof="0" dirty="0"/>
              <a:t>Sollicitez quelques réponses de la part des participants. &lt;CLIQUER&gt; à la diapositive suivante avec la réponse.</a:t>
            </a:r>
          </a:p>
          <a:p>
            <a:endParaRPr lang="en-US" sz="2000" b="1" dirty="0"/>
          </a:p>
          <a:p>
            <a:endParaRPr lang="en-US" sz="1200" b="1" dirty="0"/>
          </a:p>
          <a:p>
            <a:endParaRPr lang="en-US" sz="20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57</a:t>
            </a:fld>
            <a:endParaRPr lang="en-US" altLang="en-US"/>
          </a:p>
        </p:txBody>
      </p:sp>
    </p:spTree>
    <p:extLst>
      <p:ext uri="{BB962C8B-B14F-4D97-AF65-F5344CB8AC3E}">
        <p14:creationId xmlns:p14="http://schemas.microsoft.com/office/powerpoint/2010/main" val="428945546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lvl="0"/>
            <a:endParaRPr lang="fr-FR" sz="1200" b="1" i="0" u="sng" noProof="0" dirty="0">
              <a:latin typeface="Arial" panose="020B0604020202020204" pitchFamily="34" charset="0"/>
              <a:cs typeface="Arial" panose="020B0604020202020204" pitchFamily="34" charset="0"/>
            </a:endParaRPr>
          </a:p>
          <a:p>
            <a:pPr marL="171450" lvl="0" indent="-171450">
              <a:buFont typeface="Wingdings" panose="05000000000000000000" pitchFamily="2" charset="2"/>
              <a:buChar char="§"/>
            </a:pPr>
            <a:r>
              <a:rPr lang="fr-FR" sz="1200" b="1" i="0" u="sng" noProof="0" dirty="0">
                <a:latin typeface="Arial" panose="020B0604020202020204" pitchFamily="34" charset="0"/>
                <a:cs typeface="Arial" panose="020B0604020202020204" pitchFamily="34" charset="0"/>
              </a:rPr>
              <a:t>Dites</a:t>
            </a:r>
            <a:r>
              <a:rPr lang="fr-FR" sz="1200" b="1" i="0" u="none" noProof="0" dirty="0">
                <a:latin typeface="Arial" panose="020B0604020202020204" pitchFamily="34" charset="0"/>
                <a:cs typeface="Arial" panose="020B0604020202020204" pitchFamily="34" charset="0"/>
              </a:rPr>
              <a:t> : </a:t>
            </a:r>
            <a:r>
              <a:rPr lang="fr-FR" sz="1200" i="0" noProof="0" dirty="0">
                <a:effectLst/>
                <a:latin typeface="Arial" panose="020B0604020202020204" pitchFamily="34" charset="0"/>
                <a:ea typeface="MS Mincho" panose="02020609040205080304" pitchFamily="49" charset="-128"/>
              </a:rPr>
              <a:t>Le district ne compte que quatre structures sanitaires. Il n'y a pas d'hôpital provincial dans le district.</a:t>
            </a:r>
          </a:p>
          <a:p>
            <a:pPr lvl="2"/>
            <a:endParaRPr lang="en-US" dirty="0"/>
          </a:p>
        </p:txBody>
      </p:sp>
      <p:sp>
        <p:nvSpPr>
          <p:cNvPr id="4" name="Slide Number Placeholder 3"/>
          <p:cNvSpPr>
            <a:spLocks noGrp="1"/>
          </p:cNvSpPr>
          <p:nvPr>
            <p:ph type="sldNum" sz="quarter" idx="5"/>
          </p:nvPr>
        </p:nvSpPr>
        <p:spPr/>
        <p:txBody>
          <a:bodyPr/>
          <a:lstStyle/>
          <a:p>
            <a:pPr marL="0" marR="0" lvl="0" indent="0" algn="r" defTabSz="930275" rtl="0" eaLnBrk="1" fontAlgn="base" latinLnBrk="0" hangingPunct="1">
              <a:lnSpc>
                <a:spcPct val="100000"/>
              </a:lnSpc>
              <a:spcBef>
                <a:spcPct val="0"/>
              </a:spcBef>
              <a:spcAft>
                <a:spcPct val="0"/>
              </a:spcAft>
              <a:buClrTx/>
              <a:buSzTx/>
              <a:buFontTx/>
              <a:buNone/>
              <a:tabLst/>
              <a:defRPr/>
            </a:pPr>
            <a:fld id="{F5F56037-6788-433A-A7B1-BC071E3268D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t>58</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87615509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lvl="0"/>
            <a:endParaRPr lang="fr-FR" sz="1200" b="1"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latin typeface="Arial" panose="020B0604020202020204" pitchFamily="34" charset="0"/>
                <a:cs typeface="Arial" panose="020B0604020202020204" pitchFamily="34" charset="0"/>
              </a:rPr>
              <a:t>Dites</a:t>
            </a:r>
            <a:r>
              <a:rPr lang="fr-FR" sz="1200" b="1" i="0" u="none" noProof="0" dirty="0">
                <a:latin typeface="Arial" panose="020B0604020202020204" pitchFamily="34" charset="0"/>
                <a:cs typeface="Arial" panose="020B0604020202020204" pitchFamily="34" charset="0"/>
              </a:rPr>
              <a:t> : </a:t>
            </a:r>
            <a:r>
              <a:rPr lang="fr-FR" sz="1200" noProof="0" dirty="0">
                <a:effectLst/>
                <a:latin typeface="Arial" panose="020B0604020202020204" pitchFamily="34" charset="0"/>
                <a:ea typeface="MS Mincho" panose="02020609040205080304" pitchFamily="49" charset="-128"/>
              </a:rPr>
              <a:t>Quels problèmes de qualité des données voyez-vous dans le tableau 4 ? </a:t>
            </a:r>
            <a:r>
              <a:rPr lang="fr-FR" sz="1200" b="1" noProof="0" dirty="0">
                <a:effectLst/>
                <a:latin typeface="Arial" panose="020B0604020202020204" pitchFamily="34" charset="0"/>
                <a:ea typeface="MS Mincho" panose="02020609040205080304" pitchFamily="49" charset="-128"/>
              </a:rPr>
              <a:t>&lt;CLIQUER&gt; </a:t>
            </a:r>
            <a:r>
              <a:rPr lang="fr-FR" sz="1200" noProof="0" dirty="0">
                <a:effectLst/>
                <a:latin typeface="Arial" panose="020B0604020202020204" pitchFamily="34" charset="0"/>
                <a:ea typeface="MS Mincho" panose="02020609040205080304" pitchFamily="49" charset="-128"/>
              </a:rPr>
              <a:t>à la diapositive suivante (</a:t>
            </a:r>
            <a:r>
              <a:rPr lang="fr-FR" sz="1200" b="1" noProof="0" dirty="0">
                <a:effectLst/>
                <a:latin typeface="Arial" panose="020B0604020202020204" pitchFamily="34" charset="0"/>
                <a:ea typeface="MS Mincho" panose="02020609040205080304" pitchFamily="49" charset="-128"/>
              </a:rPr>
              <a:t>tableau 4)</a:t>
            </a:r>
            <a:r>
              <a:rPr lang="fr-FR" sz="1200" noProof="0" dirty="0">
                <a:effectLst/>
                <a:latin typeface="Arial" panose="020B0604020202020204" pitchFamily="34" charset="0"/>
                <a:ea typeface="MS Mincho" panose="02020609040205080304" pitchFamily="49" charset="-128"/>
              </a:rPr>
              <a:t>.</a:t>
            </a:r>
          </a:p>
          <a:p>
            <a:pPr lvl="0"/>
            <a:endParaRPr lang="en-US" sz="1200" b="1" dirty="0"/>
          </a:p>
          <a:p>
            <a:pPr lvl="0"/>
            <a:endParaRPr lang="en-US" sz="1200" b="1" dirty="0"/>
          </a:p>
          <a:p>
            <a:pPr lvl="0"/>
            <a:endParaRPr lang="en-US" sz="20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59</a:t>
            </a:fld>
            <a:endParaRPr lang="en-US" altLang="en-US"/>
          </a:p>
        </p:txBody>
      </p:sp>
    </p:spTree>
    <p:extLst>
      <p:ext uri="{BB962C8B-B14F-4D97-AF65-F5344CB8AC3E}">
        <p14:creationId xmlns:p14="http://schemas.microsoft.com/office/powerpoint/2010/main" val="3982329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marL="171450" marR="0" lvl="0" indent="-171450" algn="l" rtl="0">
              <a:lnSpc>
                <a:spcPct val="100000"/>
              </a:lnSpc>
              <a:spcBef>
                <a:spcPts val="0"/>
              </a:spcBef>
              <a:spcAft>
                <a:spcPts val="0"/>
              </a:spcAft>
              <a:buClr>
                <a:schemeClr val="dk1"/>
              </a:buClr>
              <a:buSzPts val="1200"/>
              <a:buFont typeface="Wingdings" panose="05000000000000000000" pitchFamily="2" charset="2"/>
              <a:buChar char="§"/>
            </a:pPr>
            <a:endParaRPr lang="fr-FR" sz="1200" b="1" u="sng" noProof="0" dirty="0">
              <a:latin typeface="Arial" panose="020B0604020202020204" pitchFamily="34" charset="0"/>
              <a:cs typeface="Arial" panose="020B0604020202020204" pitchFamily="34" charset="0"/>
            </a:endParaRPr>
          </a:p>
          <a:p>
            <a:pPr marL="171450" marR="0" lvl="0" indent="-171450" algn="l" rtl="0">
              <a:lnSpc>
                <a:spcPct val="100000"/>
              </a:lnSpc>
              <a:spcBef>
                <a:spcPts val="0"/>
              </a:spcBef>
              <a:spcAft>
                <a:spcPts val="0"/>
              </a:spcAft>
              <a:buClr>
                <a:schemeClr val="dk1"/>
              </a:buClr>
              <a:buSzPts val="1200"/>
              <a:buFont typeface="Wingdings" panose="05000000000000000000" pitchFamily="2" charset="2"/>
              <a:buChar char="§"/>
            </a:pPr>
            <a:r>
              <a:rPr lang="fr-FR" sz="1200" b="1" u="sng" noProof="0" dirty="0">
                <a:effectLst/>
                <a:latin typeface="Arial" panose="020B0604020202020204" pitchFamily="34" charset="0"/>
                <a:ea typeface="MS Mincho" panose="02020609040205080304" pitchFamily="49" charset="-128"/>
                <a:cs typeface="Arial" panose="020B0604020202020204" pitchFamily="34" charset="0"/>
              </a:rPr>
              <a:t>Demandez</a:t>
            </a:r>
            <a:r>
              <a:rPr lang="fr-FR" sz="1200" b="0" u="none" noProof="0" dirty="0">
                <a:effectLst/>
                <a:latin typeface="Arial" panose="020B0604020202020204" pitchFamily="34" charset="0"/>
                <a:ea typeface="MS Mincho" panose="02020609040205080304" pitchFamily="49" charset="-128"/>
                <a:cs typeface="Arial" panose="020B0604020202020204" pitchFamily="34" charset="0"/>
              </a:rPr>
              <a:t> à </a:t>
            </a:r>
            <a:r>
              <a:rPr lang="fr-FR" sz="1200" noProof="0" dirty="0">
                <a:effectLst/>
                <a:latin typeface="Arial" panose="020B0604020202020204" pitchFamily="34" charset="0"/>
                <a:ea typeface="MS Mincho" panose="02020609040205080304" pitchFamily="49" charset="-128"/>
                <a:cs typeface="Arial" panose="020B0604020202020204" pitchFamily="34" charset="0"/>
              </a:rPr>
              <a:t>un volontaire d'</a:t>
            </a:r>
            <a:r>
              <a:rPr lang="fr-FR" sz="1200" noProof="0" dirty="0">
                <a:effectLst/>
                <a:latin typeface="Arial" panose="020B0604020202020204" pitchFamily="34" charset="0"/>
                <a:ea typeface="MS Mincho" panose="02020609040205080304" pitchFamily="49" charset="-128"/>
              </a:rPr>
              <a:t>énumérer les étapes du cycle de surveillance.</a:t>
            </a:r>
          </a:p>
          <a:p>
            <a:pPr marL="171450" marR="0" lvl="0" indent="-171450" algn="l" rtl="0">
              <a:lnSpc>
                <a:spcPct val="100000"/>
              </a:lnSpc>
              <a:spcBef>
                <a:spcPts val="0"/>
              </a:spcBef>
              <a:spcAft>
                <a:spcPts val="0"/>
              </a:spcAft>
              <a:buClr>
                <a:schemeClr val="dk1"/>
              </a:buClr>
              <a:buSzPts val="1200"/>
              <a:buFont typeface="Wingdings" panose="05000000000000000000" pitchFamily="2" charset="2"/>
              <a:buChar char="§"/>
            </a:pPr>
            <a:endParaRPr lang="fr-FR" sz="1200" noProof="0" dirty="0">
              <a:effectLst/>
              <a:latin typeface="Arial" panose="020B0604020202020204" pitchFamily="34" charset="0"/>
              <a:ea typeface="MS Mincho" panose="02020609040205080304" pitchFamily="49" charset="-128"/>
            </a:endParaRPr>
          </a:p>
          <a:p>
            <a:pPr marL="171450" marR="0" lvl="0" indent="-171450" algn="l" rtl="0">
              <a:lnSpc>
                <a:spcPct val="100000"/>
              </a:lnSpc>
              <a:spcBef>
                <a:spcPts val="0"/>
              </a:spcBef>
              <a:spcAft>
                <a:spcPts val="0"/>
              </a:spcAft>
              <a:buClr>
                <a:schemeClr val="dk1"/>
              </a:buClr>
              <a:buSzPts val="1200"/>
              <a:buFont typeface="Wingdings" panose="05000000000000000000" pitchFamily="2" charset="2"/>
              <a:buChar char="§"/>
            </a:pPr>
            <a:r>
              <a:rPr lang="fr-FR" sz="1200" b="1" u="sng" noProof="0" dirty="0">
                <a:effectLst/>
                <a:latin typeface="Arial" panose="020B0604020202020204" pitchFamily="34" charset="0"/>
                <a:ea typeface="MS Mincho" panose="02020609040205080304" pitchFamily="49" charset="-128"/>
              </a:rPr>
              <a:t>Remerciez</a:t>
            </a:r>
            <a:r>
              <a:rPr lang="fr-FR" sz="1200" b="0" u="none" noProof="0" dirty="0">
                <a:effectLst/>
                <a:latin typeface="Arial" panose="020B0604020202020204" pitchFamily="34" charset="0"/>
                <a:ea typeface="MS Mincho" panose="02020609040205080304" pitchFamily="49" charset="-128"/>
              </a:rPr>
              <a:t> les participants pour </a:t>
            </a:r>
            <a:r>
              <a:rPr lang="fr-FR" sz="1200" noProof="0" dirty="0">
                <a:effectLst/>
                <a:latin typeface="Arial" panose="020B0604020202020204" pitchFamily="34" charset="0"/>
                <a:ea typeface="MS Mincho" panose="02020609040205080304" pitchFamily="49" charset="-128"/>
              </a:rPr>
              <a:t>leurs réponses.  </a:t>
            </a:r>
            <a:r>
              <a:rPr lang="fr-FR" sz="1200" b="1" noProof="0" dirty="0">
                <a:effectLst/>
                <a:latin typeface="Arial" panose="020B0604020202020204" pitchFamily="34" charset="0"/>
                <a:ea typeface="MS Mincho" panose="02020609040205080304" pitchFamily="49" charset="-128"/>
              </a:rPr>
              <a:t>Réponse </a:t>
            </a:r>
            <a:r>
              <a:rPr lang="fr-FR" sz="1200" i="1" noProof="0" dirty="0">
                <a:effectLst/>
                <a:latin typeface="Arial" panose="020B0604020202020204" pitchFamily="34" charset="0"/>
                <a:ea typeface="MS Mincho" panose="02020609040205080304" pitchFamily="49" charset="-128"/>
              </a:rPr>
              <a:t>sur la diapositive suivante.</a:t>
            </a:r>
          </a:p>
          <a:p>
            <a:pPr marL="0" marR="0">
              <a:spcBef>
                <a:spcPts val="0"/>
              </a:spcBef>
              <a:spcAft>
                <a:spcPts val="0"/>
              </a:spcAft>
              <a:tabLst>
                <a:tab pos="2743200" algn="ctr"/>
                <a:tab pos="5486400" algn="r"/>
                <a:tab pos="788670" algn="l"/>
              </a:tabLst>
            </a:pPr>
            <a:r>
              <a:rPr lang="fr-FR" sz="1800" noProof="0" dirty="0">
                <a:effectLst/>
                <a:latin typeface="Arial" panose="020B0604020202020204" pitchFamily="34" charset="0"/>
                <a:ea typeface="MS Mincho" panose="02020609040205080304" pitchFamily="49" charset="-128"/>
              </a:rPr>
              <a:t> </a:t>
            </a:r>
          </a:p>
          <a:p>
            <a:pPr lvl="2"/>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6</a:t>
            </a:fld>
            <a:endParaRPr lang="en-US" altLang="en-US"/>
          </a:p>
        </p:txBody>
      </p:sp>
    </p:spTree>
    <p:extLst>
      <p:ext uri="{BB962C8B-B14F-4D97-AF65-F5344CB8AC3E}">
        <p14:creationId xmlns:p14="http://schemas.microsoft.com/office/powerpoint/2010/main" val="315485187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fr-FR" sz="1200" b="1" noProof="0" dirty="0"/>
              <a:t>Notes de l'instructeur : </a:t>
            </a:r>
          </a:p>
          <a:p>
            <a:endParaRPr lang="fr-FR" sz="1200" b="1" i="1" noProof="0" dirty="0"/>
          </a:p>
          <a:p>
            <a:pPr marL="171450" indent="-171450">
              <a:buFont typeface="Wingdings" panose="05000000000000000000" pitchFamily="2" charset="2"/>
              <a:buChar char="v"/>
            </a:pPr>
            <a:r>
              <a:rPr lang="fr-FR" sz="1200" b="1" i="1" noProof="0" dirty="0"/>
              <a:t>Sollicitez quelques réponses de la part des participants. &lt;CLIQUER&gt; à la diapositive suivante avec la réponse.</a:t>
            </a:r>
          </a:p>
          <a:p>
            <a:endParaRPr lang="en-US" sz="3200" b="1" dirty="0"/>
          </a:p>
          <a:p>
            <a:endParaRPr lang="en-US" sz="1800" b="1" dirty="0"/>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60</a:t>
            </a:fld>
            <a:endParaRPr lang="en-US" altLang="en-US"/>
          </a:p>
        </p:txBody>
      </p:sp>
    </p:spTree>
    <p:extLst>
      <p:ext uri="{BB962C8B-B14F-4D97-AF65-F5344CB8AC3E}">
        <p14:creationId xmlns:p14="http://schemas.microsoft.com/office/powerpoint/2010/main" val="140172865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lvl="0"/>
            <a:endParaRPr lang="fr-FR" sz="1200" b="1" noProof="0" dirty="0"/>
          </a:p>
          <a:p>
            <a:pPr marL="171450" lvl="0" indent="-171450">
              <a:buFont typeface="Wingdings" panose="05000000000000000000" pitchFamily="2" charset="2"/>
              <a:buChar char="§"/>
            </a:pPr>
            <a:r>
              <a:rPr lang="fr-FR" sz="1200" b="1" i="0" u="sng" noProof="0" dirty="0">
                <a:latin typeface="Arial" panose="020B0604020202020204" pitchFamily="34" charset="0"/>
                <a:cs typeface="Arial" panose="020B0604020202020204" pitchFamily="34" charset="0"/>
              </a:rPr>
              <a:t>Dites</a:t>
            </a:r>
            <a:r>
              <a:rPr lang="fr-FR" sz="1200" b="1" i="0" u="none" noProof="0" dirty="0">
                <a:latin typeface="Arial" panose="020B0604020202020204" pitchFamily="34" charset="0"/>
                <a:cs typeface="Arial" panose="020B0604020202020204" pitchFamily="34" charset="0"/>
              </a:rPr>
              <a:t> : </a:t>
            </a:r>
            <a:r>
              <a:rPr lang="fr-FR" sz="1200" i="0" noProof="0" dirty="0">
                <a:effectLst/>
                <a:latin typeface="Arial" panose="020B0604020202020204" pitchFamily="34" charset="0"/>
                <a:ea typeface="MS Mincho" panose="02020609040205080304" pitchFamily="49" charset="-128"/>
              </a:rPr>
              <a:t>Selon le formulaire d'enquête, les options valables sont « oui », "non" et « inconnu ». « Peut-être » n'est pas une option valable et doit être combinée avec « inconnu ».</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61</a:t>
            </a:fld>
            <a:endParaRPr lang="en-US" altLang="en-US"/>
          </a:p>
        </p:txBody>
      </p:sp>
    </p:spTree>
    <p:extLst>
      <p:ext uri="{BB962C8B-B14F-4D97-AF65-F5344CB8AC3E}">
        <p14:creationId xmlns:p14="http://schemas.microsoft.com/office/powerpoint/2010/main" val="89246871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lvl="0"/>
            <a:endParaRPr lang="fr-FR" sz="1200" b="1" noProof="0" dirty="0"/>
          </a:p>
          <a:p>
            <a:pPr marL="171450" lvl="0" indent="-171450">
              <a:buFont typeface="Wingdings" panose="05000000000000000000" pitchFamily="2" charset="2"/>
              <a:buChar char="§"/>
            </a:pPr>
            <a:r>
              <a:rPr lang="fr-FR" sz="1200" b="1" i="0" u="sng" noProof="0" dirty="0">
                <a:latin typeface="Arial" panose="020B0604020202020204" pitchFamily="34" charset="0"/>
                <a:cs typeface="Arial" panose="020B0604020202020204" pitchFamily="34" charset="0"/>
              </a:rPr>
              <a:t>Dites</a:t>
            </a:r>
            <a:r>
              <a:rPr lang="fr-FR" sz="1200" b="1" i="0" u="none" noProof="0" dirty="0">
                <a:latin typeface="Arial" panose="020B0604020202020204" pitchFamily="34" charset="0"/>
                <a:cs typeface="Arial" panose="020B0604020202020204" pitchFamily="34" charset="0"/>
              </a:rPr>
              <a:t> : </a:t>
            </a:r>
            <a:r>
              <a:rPr lang="fr-FR" sz="1200" i="0" noProof="0" dirty="0">
                <a:effectLst/>
                <a:latin typeface="Arial" panose="020B0604020202020204" pitchFamily="34" charset="0"/>
                <a:ea typeface="MS Mincho" panose="02020609040205080304" pitchFamily="49" charset="-128"/>
              </a:rPr>
              <a:t>Selon le formulaire d'enquête, les options valables sont « oui », « non » et « inconnu ». « Peut-être » n'est pas une option valable et doit être combinée avec « inconnu ».</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62</a:t>
            </a:fld>
            <a:endParaRPr lang="en-US" altLang="en-US"/>
          </a:p>
        </p:txBody>
      </p:sp>
    </p:spTree>
    <p:extLst>
      <p:ext uri="{BB962C8B-B14F-4D97-AF65-F5344CB8AC3E}">
        <p14:creationId xmlns:p14="http://schemas.microsoft.com/office/powerpoint/2010/main" val="353259199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lvl="0"/>
            <a:endParaRPr lang="fr-FR" sz="1200" b="1"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latin typeface="Arial" panose="020B0604020202020204" pitchFamily="34" charset="0"/>
                <a:cs typeface="Arial" panose="020B0604020202020204" pitchFamily="34" charset="0"/>
              </a:rPr>
              <a:t>Dites</a:t>
            </a:r>
            <a:r>
              <a:rPr lang="fr-FR" sz="1200" b="1" i="0" u="none" noProof="0" dirty="0">
                <a:latin typeface="Arial" panose="020B0604020202020204" pitchFamily="34" charset="0"/>
                <a:cs typeface="Arial" panose="020B0604020202020204" pitchFamily="34" charset="0"/>
              </a:rPr>
              <a:t> : </a:t>
            </a:r>
            <a:r>
              <a:rPr lang="fr-FR" sz="1200" noProof="0" dirty="0">
                <a:effectLst/>
                <a:latin typeface="Arial" panose="020B0604020202020204" pitchFamily="34" charset="0"/>
                <a:ea typeface="MS Mincho" panose="02020609040205080304" pitchFamily="49" charset="-128"/>
              </a:rPr>
              <a:t>Quels problèmes de qualité des données voyez-vous dans le tableau 5 ? </a:t>
            </a:r>
            <a:r>
              <a:rPr lang="fr-FR" sz="1200" b="1" noProof="0" dirty="0">
                <a:effectLst/>
                <a:latin typeface="Arial" panose="020B0604020202020204" pitchFamily="34" charset="0"/>
                <a:ea typeface="MS Mincho" panose="02020609040205080304" pitchFamily="49" charset="-128"/>
              </a:rPr>
              <a:t>&lt;CLIQUER&gt; </a:t>
            </a:r>
            <a:r>
              <a:rPr lang="fr-FR" sz="1200" noProof="0" dirty="0">
                <a:effectLst/>
                <a:latin typeface="Arial" panose="020B0604020202020204" pitchFamily="34" charset="0"/>
                <a:ea typeface="MS Mincho" panose="02020609040205080304" pitchFamily="49" charset="-128"/>
              </a:rPr>
              <a:t>à la diapositive suivante (</a:t>
            </a:r>
            <a:r>
              <a:rPr lang="fr-FR" sz="1200" b="1" noProof="0" dirty="0">
                <a:effectLst/>
                <a:latin typeface="Arial" panose="020B0604020202020204" pitchFamily="34" charset="0"/>
                <a:ea typeface="MS Mincho" panose="02020609040205080304" pitchFamily="49" charset="-128"/>
              </a:rPr>
              <a:t>tableau 5</a:t>
            </a:r>
            <a:r>
              <a:rPr lang="fr-FR" sz="1200" b="0" noProof="0" dirty="0">
                <a:effectLst/>
                <a:latin typeface="Arial" panose="020B0604020202020204" pitchFamily="34" charset="0"/>
                <a:ea typeface="MS Mincho" panose="02020609040205080304" pitchFamily="49" charset="-128"/>
              </a:rPr>
              <a:t>)</a:t>
            </a:r>
            <a:r>
              <a:rPr lang="fr-FR" sz="1200" noProof="0" dirty="0">
                <a:effectLst/>
                <a:latin typeface="Arial" panose="020B0604020202020204" pitchFamily="34" charset="0"/>
                <a:ea typeface="MS Mincho" panose="02020609040205080304" pitchFamily="49" charset="-128"/>
              </a:rPr>
              <a:t>.</a:t>
            </a:r>
          </a:p>
          <a:p>
            <a:pPr lvl="0"/>
            <a:endParaRPr lang="en-US" sz="1200" b="1" dirty="0"/>
          </a:p>
          <a:p>
            <a:pPr marL="171450" lvl="0" indent="-171450">
              <a:buFont typeface="Wingdings" panose="05000000000000000000" pitchFamily="2" charset="2"/>
              <a:buChar char="§"/>
            </a:pPr>
            <a:endParaRPr lang="en-US" sz="12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63</a:t>
            </a:fld>
            <a:endParaRPr lang="en-US" altLang="en-US"/>
          </a:p>
        </p:txBody>
      </p:sp>
    </p:spTree>
    <p:extLst>
      <p:ext uri="{BB962C8B-B14F-4D97-AF65-F5344CB8AC3E}">
        <p14:creationId xmlns:p14="http://schemas.microsoft.com/office/powerpoint/2010/main" val="188128531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lvl="0"/>
            <a:endParaRPr lang="fr-FR" sz="1200" b="1" noProof="0" dirty="0"/>
          </a:p>
          <a:p>
            <a:pPr marL="171450" lvl="0" indent="-171450">
              <a:buFont typeface="Wingdings" panose="05000000000000000000" pitchFamily="2" charset="2"/>
              <a:buChar char="§"/>
            </a:pPr>
            <a:r>
              <a:rPr lang="fr-FR" sz="1200" b="1" i="0" u="sng" noProof="0" dirty="0">
                <a:latin typeface="Arial" panose="020B0604020202020204" pitchFamily="34" charset="0"/>
                <a:cs typeface="Arial" panose="020B0604020202020204" pitchFamily="34" charset="0"/>
              </a:rPr>
              <a:t>Dites</a:t>
            </a:r>
            <a:r>
              <a:rPr lang="fr-FR" sz="1200" b="1" i="0" u="none" noProof="0" dirty="0">
                <a:latin typeface="Arial" panose="020B0604020202020204" pitchFamily="34" charset="0"/>
                <a:cs typeface="Arial" panose="020B0604020202020204" pitchFamily="34" charset="0"/>
              </a:rPr>
              <a:t> : </a:t>
            </a:r>
            <a:r>
              <a:rPr lang="fr-FR" sz="1200" noProof="0" dirty="0">
                <a:effectLst/>
                <a:latin typeface="Arial" panose="020B0604020202020204" pitchFamily="34" charset="0"/>
                <a:ea typeface="MS Mincho" panose="02020609040205080304" pitchFamily="49" charset="-128"/>
              </a:rPr>
              <a:t>Quels problèmes de qualité des données voyez-vous dans le tableau 5 ?</a:t>
            </a:r>
            <a:endParaRPr lang="fr-FR" sz="1200" b="1" noProof="0"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64</a:t>
            </a:fld>
            <a:endParaRPr lang="en-US" altLang="en-US"/>
          </a:p>
        </p:txBody>
      </p:sp>
    </p:spTree>
    <p:extLst>
      <p:ext uri="{BB962C8B-B14F-4D97-AF65-F5344CB8AC3E}">
        <p14:creationId xmlns:p14="http://schemas.microsoft.com/office/powerpoint/2010/main" val="51736089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1" noProof="0" dirty="0"/>
              <a:t>Notes de l'instructeur :</a:t>
            </a:r>
          </a:p>
          <a:p>
            <a:endParaRPr lang="fr-FR" sz="1200" b="1" i="0" u="sng" noProof="0" dirty="0">
              <a:latin typeface="Arial" panose="020B0604020202020204" pitchFamily="34" charset="0"/>
              <a:cs typeface="Arial" panose="020B0604020202020204" pitchFamily="34" charset="0"/>
            </a:endParaRPr>
          </a:p>
          <a:p>
            <a:pPr marL="285750" indent="-285750">
              <a:spcBef>
                <a:spcPts val="0"/>
              </a:spcBef>
              <a:spcAft>
                <a:spcPts val="0"/>
              </a:spcAft>
              <a:buFont typeface="Wingdings" panose="05000000000000000000" pitchFamily="2" charset="2"/>
              <a:buChar char="§"/>
            </a:pPr>
            <a:r>
              <a:rPr lang="fr-FR" sz="1200" b="1" i="0" u="sng" noProof="0" dirty="0">
                <a:latin typeface="Arial"/>
                <a:cs typeface="Arial"/>
              </a:rPr>
              <a:t>Dites</a:t>
            </a:r>
            <a:r>
              <a:rPr lang="fr-FR" sz="1200" b="1" i="0" u="none" noProof="0" dirty="0">
                <a:latin typeface="Arial"/>
                <a:cs typeface="Arial"/>
              </a:rPr>
              <a:t> : </a:t>
            </a:r>
            <a:r>
              <a:rPr lang="fr-FR" sz="1200" b="0" i="0" u="none" noProof="0" dirty="0">
                <a:latin typeface="Arial"/>
                <a:cs typeface="Arial"/>
              </a:rPr>
              <a:t>Le </a:t>
            </a:r>
            <a:r>
              <a:rPr lang="fr-FR" sz="1200" i="0" u="none" noProof="0" dirty="0"/>
              <a:t>tableau 5 </a:t>
            </a:r>
            <a:r>
              <a:rPr lang="fr-FR" sz="1200" noProof="0" dirty="0"/>
              <a:t>montre qu'</a:t>
            </a:r>
            <a:r>
              <a:rPr lang="fr-FR" sz="1200" noProof="0" dirty="0">
                <a:effectLst/>
              </a:rPr>
              <a:t>il y a 44 cas confirmés qui ont des résultats de laboratoire positifs au test de confirmation (RT-PCR), et 23 personnes qui ont été exclues comme cas parce qu'elles avaient des résultats négatifs au test de confirmation. Le problème de qualité des données est qu'il y a une personne dans l'ensemble de données qui a eu des résultats négatifs au test de confirmation mais qui est incluse comme un cas confirmé. Selon la définition de cas, un cas confirmé doit avoir des résultats positifs aux </a:t>
            </a:r>
            <a:r>
              <a:rPr lang="fr-FR" sz="1200" noProof="0" dirty="0"/>
              <a:t>tests </a:t>
            </a:r>
            <a:r>
              <a:rPr lang="fr-FR" sz="1200" noProof="0" dirty="0">
                <a:effectLst/>
              </a:rPr>
              <a:t>de confirmation </a:t>
            </a:r>
            <a:r>
              <a:rPr lang="fr-FR" sz="1200" noProof="0" dirty="0"/>
              <a:t>du</a:t>
            </a:r>
            <a:r>
              <a:rPr lang="fr-FR" sz="1200" noProof="0" dirty="0">
                <a:effectLst/>
              </a:rPr>
              <a:t> laboratoire. L'étape suivante consiste à regarder la </a:t>
            </a:r>
            <a:r>
              <a:rPr lang="fr-FR" sz="1200" noProof="0" dirty="0"/>
              <a:t>liste des lignes </a:t>
            </a:r>
            <a:r>
              <a:rPr lang="fr-FR" sz="1200" noProof="0" dirty="0">
                <a:effectLst/>
              </a:rPr>
              <a:t>(ensemble de données) </a:t>
            </a:r>
            <a:r>
              <a:rPr lang="fr-FR" sz="1200" noProof="0" dirty="0"/>
              <a:t>et/ou les formulaires de </a:t>
            </a:r>
            <a:r>
              <a:rPr lang="fr-FR" sz="1200" noProof="0" dirty="0">
                <a:effectLst/>
              </a:rPr>
              <a:t>rapport de cas pour identifier la </a:t>
            </a:r>
            <a:r>
              <a:rPr lang="fr-FR" sz="1200" noProof="0" dirty="0"/>
              <a:t>source de cette erreur. Plusieurs possibilités s'offrent à nous</a:t>
            </a:r>
            <a:r>
              <a:rPr lang="fr-FR" sz="1200" noProof="0" dirty="0">
                <a:effectLst/>
              </a:rPr>
              <a:t>. Il peut s'agir </a:t>
            </a:r>
            <a:r>
              <a:rPr lang="fr-FR" sz="1200" noProof="0" dirty="0"/>
              <a:t>d'une erreur de saisie dans la liste des cas. Il se peut aussi que ce patient </a:t>
            </a:r>
            <a:r>
              <a:rPr lang="fr-FR" sz="1200" noProof="0" dirty="0">
                <a:effectLst/>
              </a:rPr>
              <a:t>ait subi plusieurs tests RT-PCR, dont </a:t>
            </a:r>
            <a:r>
              <a:rPr lang="fr-FR" sz="1200" noProof="0" dirty="0"/>
              <a:t>au moins </a:t>
            </a:r>
            <a:r>
              <a:rPr lang="fr-FR" sz="1200" noProof="0" dirty="0">
                <a:effectLst/>
              </a:rPr>
              <a:t>un </a:t>
            </a:r>
            <a:r>
              <a:rPr lang="fr-FR" sz="1200" noProof="0" dirty="0"/>
              <a:t>s'est avéré </a:t>
            </a:r>
            <a:r>
              <a:rPr lang="fr-FR" sz="1200" noProof="0" dirty="0">
                <a:effectLst/>
              </a:rPr>
              <a:t>positif. Dans ce cas, cette personne serait un cas confirmé parce qu'elle a eu au moins un résultat positif, même si </a:t>
            </a:r>
            <a:r>
              <a:rPr lang="fr-FR" sz="1200" noProof="0" dirty="0"/>
              <a:t>les </a:t>
            </a:r>
            <a:r>
              <a:rPr lang="fr-FR" sz="1200" noProof="0" dirty="0">
                <a:effectLst/>
              </a:rPr>
              <a:t>résultats de la RT-PCR </a:t>
            </a:r>
            <a:r>
              <a:rPr lang="fr-FR" sz="1200" noProof="0" dirty="0"/>
              <a:t>enregistrés </a:t>
            </a:r>
            <a:r>
              <a:rPr lang="fr-FR" sz="1200" noProof="0" dirty="0">
                <a:effectLst/>
              </a:rPr>
              <a:t>étaient négatifs. Regardez les </a:t>
            </a:r>
            <a:r>
              <a:rPr lang="fr-FR" sz="1200" noProof="0" dirty="0"/>
              <a:t>données sources (liste de lignes) </a:t>
            </a:r>
            <a:r>
              <a:rPr lang="fr-FR" sz="1200" noProof="0" dirty="0">
                <a:effectLst/>
              </a:rPr>
              <a:t>qui ont généré ce tableau 2x2 et les données brutes sur le formulaire de rapport de cas peut vous aider à identifier et à résoudre le problème de qualité des données.</a:t>
            </a:r>
            <a:endParaRPr lang="fr-FR" sz="1200" noProof="0" dirty="0"/>
          </a:p>
          <a:p>
            <a:pPr marL="0" marR="0">
              <a:spcBef>
                <a:spcPts val="0"/>
              </a:spcBef>
              <a:spcAft>
                <a:spcPts val="0"/>
              </a:spcAft>
            </a:pPr>
            <a:r>
              <a:rPr lang="fr-FR" sz="1800" noProof="0" dirty="0">
                <a:effectLst/>
                <a:latin typeface="Arial"/>
                <a:ea typeface="Arial" panose="020B0604020202020204" pitchFamily="34" charset="0"/>
                <a:cs typeface="Arial"/>
              </a:rPr>
              <a:t> </a:t>
            </a:r>
            <a:endParaRPr lang="fr-FR" noProof="0" dirty="0">
              <a:latin typeface="Arial"/>
              <a:cs typeface="Arial"/>
            </a:endParaRP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65</a:t>
            </a:fld>
            <a:endParaRPr lang="en-US" altLang="en-US"/>
          </a:p>
        </p:txBody>
      </p:sp>
    </p:spTree>
    <p:extLst>
      <p:ext uri="{BB962C8B-B14F-4D97-AF65-F5344CB8AC3E}">
        <p14:creationId xmlns:p14="http://schemas.microsoft.com/office/powerpoint/2010/main" val="428594240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fr-FR" sz="1200" b="1" noProof="0" dirty="0"/>
              <a:t>Notes de l'instructeur :</a:t>
            </a:r>
          </a:p>
          <a:p>
            <a:pPr lvl="0"/>
            <a:endParaRPr lang="fr-FR" sz="1200" b="1"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latin typeface="Arial" panose="020B0604020202020204" pitchFamily="34" charset="0"/>
                <a:cs typeface="Arial" panose="020B0604020202020204" pitchFamily="34" charset="0"/>
              </a:rPr>
              <a:t>Dites</a:t>
            </a:r>
            <a:r>
              <a:rPr lang="fr-FR" sz="1200" b="1" i="0" u="none" noProof="0" dirty="0">
                <a:latin typeface="Arial" panose="020B0604020202020204" pitchFamily="34" charset="0"/>
                <a:cs typeface="Arial" panose="020B0604020202020204" pitchFamily="34" charset="0"/>
              </a:rPr>
              <a:t> : </a:t>
            </a:r>
            <a:r>
              <a:rPr lang="fr-FR" sz="1200" b="0" i="0" u="none" noProof="0" dirty="0">
                <a:latin typeface="Arial" panose="020B0604020202020204" pitchFamily="34" charset="0"/>
                <a:cs typeface="Arial" panose="020B0604020202020204" pitchFamily="34" charset="0"/>
              </a:rPr>
              <a:t>Quels problèmes de qualité des données voyez-vous dans le tableau 6 ? </a:t>
            </a:r>
            <a:r>
              <a:rPr lang="fr-FR" sz="1200" b="1" noProof="0" dirty="0">
                <a:effectLst/>
                <a:latin typeface="Arial" panose="020B0604020202020204" pitchFamily="34" charset="0"/>
                <a:ea typeface="MS Mincho" panose="02020609040205080304" pitchFamily="49" charset="-128"/>
              </a:rPr>
              <a:t>&lt;CLIQUER&gt; </a:t>
            </a:r>
            <a:r>
              <a:rPr lang="fr-FR" sz="1200" noProof="0" dirty="0">
                <a:effectLst/>
                <a:latin typeface="Arial" panose="020B0604020202020204" pitchFamily="34" charset="0"/>
                <a:ea typeface="MS Mincho" panose="02020609040205080304" pitchFamily="49" charset="-128"/>
              </a:rPr>
              <a:t>à la diapositive suivante (</a:t>
            </a:r>
            <a:r>
              <a:rPr lang="fr-FR" sz="1200" b="1" noProof="0" dirty="0">
                <a:effectLst/>
                <a:latin typeface="Arial" panose="020B0604020202020204" pitchFamily="34" charset="0"/>
                <a:ea typeface="MS Mincho" panose="02020609040205080304" pitchFamily="49" charset="-128"/>
              </a:rPr>
              <a:t>tableau 6</a:t>
            </a:r>
            <a:r>
              <a:rPr lang="fr-FR" sz="1200" b="0" noProof="0" dirty="0">
                <a:effectLst/>
                <a:latin typeface="Arial" panose="020B0604020202020204" pitchFamily="34" charset="0"/>
                <a:ea typeface="MS Mincho" panose="02020609040205080304" pitchFamily="49" charset="-128"/>
              </a:rPr>
              <a:t>)</a:t>
            </a:r>
            <a:r>
              <a:rPr lang="fr-FR" sz="1200" noProof="0" dirty="0">
                <a:effectLst/>
                <a:latin typeface="Arial" panose="020B0604020202020204" pitchFamily="34" charset="0"/>
                <a:ea typeface="MS Mincho" panose="02020609040205080304" pitchFamily="49" charset="-128"/>
              </a:rPr>
              <a:t>.</a:t>
            </a:r>
          </a:p>
          <a:p>
            <a:pPr lvl="0"/>
            <a:endParaRPr lang="en-US" sz="1800" b="1"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66</a:t>
            </a:fld>
            <a:endParaRPr lang="en-US" altLang="en-US"/>
          </a:p>
        </p:txBody>
      </p:sp>
    </p:spTree>
    <p:extLst>
      <p:ext uri="{BB962C8B-B14F-4D97-AF65-F5344CB8AC3E}">
        <p14:creationId xmlns:p14="http://schemas.microsoft.com/office/powerpoint/2010/main" val="46321187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fr-FR" sz="1200" b="1" noProof="0" dirty="0"/>
              <a:t>Notes de l'instructeur : </a:t>
            </a:r>
          </a:p>
          <a:p>
            <a:endParaRPr lang="fr-FR" sz="1200" noProof="0" dirty="0"/>
          </a:p>
          <a:p>
            <a:pPr marL="171450" indent="-171450">
              <a:buFont typeface="Wingdings" panose="05000000000000000000" pitchFamily="2" charset="2"/>
              <a:buChar char="v"/>
            </a:pPr>
            <a:r>
              <a:rPr lang="fr-FR" sz="1200" b="1" i="1" noProof="0" dirty="0"/>
              <a:t>Sollicitez quelques réponses de la part des participants. &lt;CLIQUER&gt; à la diapositive suivante avec la réponse.</a:t>
            </a:r>
          </a:p>
          <a:p>
            <a:endParaRPr lang="en-US" sz="4400" b="1" dirty="0"/>
          </a:p>
          <a:p>
            <a:endParaRPr lang="en-US" sz="2800" b="1" dirty="0"/>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67</a:t>
            </a:fld>
            <a:endParaRPr lang="en-US" altLang="en-US"/>
          </a:p>
        </p:txBody>
      </p:sp>
    </p:spTree>
    <p:extLst>
      <p:ext uri="{BB962C8B-B14F-4D97-AF65-F5344CB8AC3E}">
        <p14:creationId xmlns:p14="http://schemas.microsoft.com/office/powerpoint/2010/main" val="151959460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788670" marR="0" indent="-788670">
              <a:spcBef>
                <a:spcPts val="0"/>
              </a:spcBef>
              <a:spcAft>
                <a:spcPts val="0"/>
              </a:spcAft>
              <a:tabLst>
                <a:tab pos="2743200" algn="ctr"/>
                <a:tab pos="5486400" algn="r"/>
                <a:tab pos="788670" algn="l"/>
              </a:tabLst>
            </a:pPr>
            <a:r>
              <a:rPr lang="fr-FR" sz="1200" b="1" i="0" u="none" noProof="0" dirty="0">
                <a:effectLst/>
                <a:latin typeface="Arial" panose="020B0604020202020204" pitchFamily="34" charset="0"/>
                <a:ea typeface="MS Mincho" panose="02020609040205080304" pitchFamily="49" charset="-128"/>
              </a:rPr>
              <a:t>Notes de l'instructeur :</a:t>
            </a:r>
          </a:p>
          <a:p>
            <a:pPr marL="788670" marR="0" indent="-788670">
              <a:spcBef>
                <a:spcPts val="0"/>
              </a:spcBef>
              <a:spcAft>
                <a:spcPts val="0"/>
              </a:spcAft>
              <a:tabLst>
                <a:tab pos="2743200" algn="ctr"/>
                <a:tab pos="5486400" algn="r"/>
                <a:tab pos="788670" algn="l"/>
              </a:tabLst>
            </a:pPr>
            <a:endParaRPr lang="fr-FR" sz="1200" b="1" i="0" u="none" noProof="0" dirty="0">
              <a:effectLst/>
              <a:latin typeface="Arial" panose="020B0604020202020204" pitchFamily="34" charset="0"/>
              <a:ea typeface="MS Mincho" panose="02020609040205080304" pitchFamily="49" charset="-128"/>
            </a:endParaRPr>
          </a:p>
          <a:p>
            <a:pPr marL="171450" marR="0" indent="-171450">
              <a:spcBef>
                <a:spcPts val="0"/>
              </a:spcBef>
              <a:spcAft>
                <a:spcPts val="0"/>
              </a:spcAft>
              <a:buFont typeface="Wingdings" panose="05000000000000000000" pitchFamily="2" charset="2"/>
              <a:buChar char="§"/>
              <a:tabLst>
                <a:tab pos="2743200" algn="ctr"/>
                <a:tab pos="5486400" algn="r"/>
                <a:tab pos="788670" algn="l"/>
              </a:tabLst>
            </a:pPr>
            <a:r>
              <a:rPr lang="fr-FR" sz="1200" b="1" i="0" u="sng" noProof="0" dirty="0">
                <a:latin typeface="Arial" panose="020B0604020202020204" pitchFamily="34" charset="0"/>
                <a:cs typeface="Arial" panose="020B0604020202020204" pitchFamily="34" charset="0"/>
              </a:rPr>
              <a:t>Dites</a:t>
            </a:r>
            <a:r>
              <a:rPr lang="fr-FR" sz="1200" b="1" i="0" u="none" noProof="0" dirty="0">
                <a:latin typeface="Arial" panose="020B0604020202020204" pitchFamily="34" charset="0"/>
                <a:cs typeface="Arial" panose="020B0604020202020204" pitchFamily="34" charset="0"/>
              </a:rPr>
              <a:t> : </a:t>
            </a:r>
            <a:r>
              <a:rPr lang="fr-FR" sz="1200" b="0" i="0" u="none" noProof="0" dirty="0">
                <a:latin typeface="Arial" panose="020B0604020202020204" pitchFamily="34" charset="0"/>
                <a:cs typeface="Arial" panose="020B0604020202020204" pitchFamily="34" charset="0"/>
              </a:rPr>
              <a:t>L</a:t>
            </a:r>
            <a:r>
              <a:rPr lang="fr-FR" sz="1200" b="0" i="0" u="none" noProof="0" dirty="0">
                <a:effectLst/>
                <a:latin typeface="Arial" panose="020B0604020202020204" pitchFamily="34" charset="0"/>
                <a:ea typeface="MS Mincho" panose="02020609040205080304" pitchFamily="49" charset="-128"/>
              </a:rPr>
              <a:t>'</a:t>
            </a:r>
            <a:r>
              <a:rPr lang="fr-FR" sz="1200" i="0" u="none" noProof="0" dirty="0">
                <a:effectLst/>
                <a:latin typeface="Arial" panose="020B0604020202020204" pitchFamily="34" charset="0"/>
                <a:ea typeface="MS Mincho" panose="02020609040205080304" pitchFamily="49" charset="-128"/>
              </a:rPr>
              <a:t>enregistrement </a:t>
            </a:r>
            <a:r>
              <a:rPr lang="fr-FR" sz="1200" i="0" noProof="0" dirty="0">
                <a:effectLst/>
                <a:latin typeface="Arial" panose="020B0604020202020204" pitchFamily="34" charset="0"/>
                <a:ea typeface="MS Mincho" panose="02020609040205080304" pitchFamily="49" charset="-128"/>
              </a:rPr>
              <a:t>2024-01 est incorrect car la date d'apparition ne peut être antérieure à 2024.  Seuls les cas avec une date d'apparition en 2024 doivent être notifiés au bureau de santé publique du district. L'enregistrement 2024-01 est également incorrect car la date de début est antérieure à la date de naissance. L'enregistrement 2024-03 est incorrect car la date du premier prélèvement ne peut pas être antérieure à la date de début de la maladie. </a:t>
            </a:r>
            <a:r>
              <a:rPr lang="fr-FR" sz="1200" b="1" i="0" noProof="0" dirty="0">
                <a:effectLst/>
                <a:latin typeface="Arial" panose="020B0604020202020204" pitchFamily="34" charset="0"/>
                <a:ea typeface="MS Mincho" panose="02020609040205080304" pitchFamily="49" charset="-128"/>
              </a:rPr>
              <a:t>&lt;CLIQUER&gt; </a:t>
            </a:r>
            <a:r>
              <a:rPr lang="fr-FR" sz="1200" i="1" noProof="0" dirty="0">
                <a:effectLst/>
                <a:latin typeface="Arial" panose="020B0604020202020204" pitchFamily="34" charset="0"/>
                <a:ea typeface="MS Mincho" panose="02020609040205080304" pitchFamily="49" charset="-128"/>
              </a:rPr>
              <a:t>à la diapositive suivante avec la suite de la réponse.</a:t>
            </a:r>
          </a:p>
          <a:p>
            <a:pPr marL="0" marR="0">
              <a:spcBef>
                <a:spcPts val="0"/>
              </a:spcBef>
              <a:spcAft>
                <a:spcPts val="0"/>
              </a:spcAft>
              <a:tabLst>
                <a:tab pos="2743200" algn="ctr"/>
                <a:tab pos="5486400" algn="r"/>
              </a:tabLst>
            </a:pPr>
            <a:endParaRPr lang="en-US" sz="2000" dirty="0">
              <a:effectLst/>
              <a:latin typeface="Arial" panose="020B0604020202020204" pitchFamily="34" charset="0"/>
              <a:ea typeface="MS Mincho" panose="02020609040205080304" pitchFamily="49" charset="-128"/>
            </a:endParaRP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68</a:t>
            </a:fld>
            <a:endParaRPr lang="en-US" altLang="en-US"/>
          </a:p>
        </p:txBody>
      </p:sp>
    </p:spTree>
    <p:extLst>
      <p:ext uri="{BB962C8B-B14F-4D97-AF65-F5344CB8AC3E}">
        <p14:creationId xmlns:p14="http://schemas.microsoft.com/office/powerpoint/2010/main" val="176969878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788670" marR="0" indent="-788670">
              <a:spcBef>
                <a:spcPts val="0"/>
              </a:spcBef>
              <a:spcAft>
                <a:spcPts val="0"/>
              </a:spcAft>
              <a:tabLst>
                <a:tab pos="2743200" algn="ctr"/>
                <a:tab pos="5486400" algn="r"/>
                <a:tab pos="788670" algn="l"/>
              </a:tabLst>
            </a:pPr>
            <a:r>
              <a:rPr lang="fr-FR" sz="1200" b="1" i="0" u="none" noProof="0" dirty="0">
                <a:effectLst/>
                <a:latin typeface="Arial" panose="020B0604020202020204" pitchFamily="34" charset="0"/>
                <a:ea typeface="MS Mincho" panose="02020609040205080304" pitchFamily="49" charset="-128"/>
              </a:rPr>
              <a:t>Notes de l'instructeur :</a:t>
            </a:r>
          </a:p>
          <a:p>
            <a:pPr marL="171450" marR="0" indent="-171450">
              <a:spcBef>
                <a:spcPts val="0"/>
              </a:spcBef>
              <a:spcAft>
                <a:spcPts val="0"/>
              </a:spcAft>
              <a:buFont typeface="Wingdings" panose="05000000000000000000" pitchFamily="2" charset="2"/>
              <a:buChar char="§"/>
              <a:tabLst>
                <a:tab pos="2743200" algn="ctr"/>
                <a:tab pos="5486400" algn="r"/>
                <a:tab pos="788670" algn="l"/>
              </a:tabLst>
            </a:pPr>
            <a:endParaRPr lang="fr-FR" sz="1200" b="1" i="0" u="sng" noProof="0" dirty="0">
              <a:latin typeface="Arial" panose="020B0604020202020204" pitchFamily="34" charset="0"/>
              <a:cs typeface="Arial" panose="020B0604020202020204" pitchFamily="34" charset="0"/>
            </a:endParaRPr>
          </a:p>
          <a:p>
            <a:pPr marL="171450" marR="0" indent="-171450">
              <a:spcBef>
                <a:spcPts val="0"/>
              </a:spcBef>
              <a:spcAft>
                <a:spcPts val="0"/>
              </a:spcAft>
              <a:buFont typeface="Wingdings" panose="05000000000000000000" pitchFamily="2" charset="2"/>
              <a:buChar char="§"/>
              <a:tabLst>
                <a:tab pos="2743200" algn="ctr"/>
                <a:tab pos="5486400" algn="r"/>
                <a:tab pos="788670" algn="l"/>
              </a:tabLst>
            </a:pPr>
            <a:r>
              <a:rPr lang="fr-FR" sz="1200" b="1" i="0" u="sng" noProof="0" dirty="0">
                <a:latin typeface="Arial" panose="020B0604020202020204" pitchFamily="34" charset="0"/>
                <a:cs typeface="Arial" panose="020B0604020202020204" pitchFamily="34" charset="0"/>
              </a:rPr>
              <a:t>Dites</a:t>
            </a:r>
            <a:r>
              <a:rPr lang="fr-FR" sz="1200" b="1" i="0" u="none" noProof="0" dirty="0">
                <a:latin typeface="Arial" panose="020B0604020202020204" pitchFamily="34" charset="0"/>
                <a:cs typeface="Arial" panose="020B0604020202020204" pitchFamily="34" charset="0"/>
              </a:rPr>
              <a:t> : </a:t>
            </a:r>
            <a:r>
              <a:rPr lang="fr-FR" sz="1200" b="0" i="0" u="none" noProof="0" dirty="0">
                <a:effectLst/>
                <a:latin typeface="Arial" panose="020B0604020202020204" pitchFamily="34" charset="0"/>
                <a:ea typeface="MS Mincho" panose="02020609040205080304" pitchFamily="49" charset="-128"/>
                <a:cs typeface="Arial" panose="020B0604020202020204" pitchFamily="34" charset="0"/>
              </a:rPr>
              <a:t>L</a:t>
            </a:r>
            <a:r>
              <a:rPr lang="fr-FR" sz="1200" b="0" i="0" u="none" noProof="0" dirty="0">
                <a:effectLst/>
                <a:latin typeface="Arial" panose="020B0604020202020204" pitchFamily="34" charset="0"/>
                <a:ea typeface="MS Mincho" panose="02020609040205080304" pitchFamily="49" charset="-128"/>
              </a:rPr>
              <a:t>'e</a:t>
            </a:r>
            <a:r>
              <a:rPr lang="fr-FR" sz="1200" i="0" u="none" noProof="0" dirty="0">
                <a:effectLst/>
                <a:latin typeface="Arial" panose="020B0604020202020204" pitchFamily="34" charset="0"/>
                <a:ea typeface="MS Mincho" panose="02020609040205080304" pitchFamily="49" charset="-128"/>
              </a:rPr>
              <a:t>nregistrement </a:t>
            </a:r>
            <a:r>
              <a:rPr lang="fr-FR" sz="1200" i="0" noProof="0" dirty="0">
                <a:effectLst/>
                <a:latin typeface="Arial" panose="020B0604020202020204" pitchFamily="34" charset="0"/>
                <a:ea typeface="MS Mincho" panose="02020609040205080304" pitchFamily="49" charset="-128"/>
              </a:rPr>
              <a:t>2024-20 semble incorrect. L'enregistrement 2024-44 est incorrect car il n'y a pas de 30 février (date de naissance). L'enregistrement 2024-44 est incorrect, car la date de prélèvement du deuxième échantillon ne peut être antérieure à la date de prélèvement du premier échantillon.</a:t>
            </a:r>
          </a:p>
          <a:p>
            <a:pPr lvl="2"/>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69</a:t>
            </a:fld>
            <a:endParaRPr lang="en-US" altLang="en-US"/>
          </a:p>
        </p:txBody>
      </p:sp>
    </p:spTree>
    <p:extLst>
      <p:ext uri="{BB962C8B-B14F-4D97-AF65-F5344CB8AC3E}">
        <p14:creationId xmlns:p14="http://schemas.microsoft.com/office/powerpoint/2010/main" val="10615947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788670" marR="0" lvl="0" indent="-788670" algn="l" defTabSz="914400" rtl="0" eaLnBrk="0" fontAlgn="base" latinLnBrk="0" hangingPunct="0">
              <a:lnSpc>
                <a:spcPct val="100000"/>
              </a:lnSpc>
              <a:spcBef>
                <a:spcPts val="0"/>
              </a:spcBef>
              <a:spcAft>
                <a:spcPts val="0"/>
              </a:spcAft>
              <a:buClrTx/>
              <a:buSzTx/>
              <a:buFontTx/>
              <a:buNone/>
              <a:tabLst>
                <a:tab pos="2743200" algn="ctr"/>
                <a:tab pos="5486400" algn="r"/>
                <a:tab pos="788670" algn="l"/>
              </a:tabLst>
              <a:defRPr/>
            </a:pPr>
            <a:r>
              <a:rPr lang="fr-FR" sz="1200" b="1" noProof="0" dirty="0"/>
              <a:t>Notes de l'instructeur :</a:t>
            </a:r>
          </a:p>
          <a:p>
            <a:pPr marL="788670" marR="0" indent="-788670">
              <a:spcBef>
                <a:spcPts val="0"/>
              </a:spcBef>
              <a:spcAft>
                <a:spcPts val="0"/>
              </a:spcAft>
              <a:tabLst>
                <a:tab pos="2743200" algn="ctr"/>
                <a:tab pos="5486400" algn="r"/>
                <a:tab pos="788670" algn="l"/>
              </a:tabLst>
            </a:pPr>
            <a:endParaRPr lang="fr-FR" sz="1200" b="1" i="0" u="sng" noProof="0" dirty="0">
              <a:effectLst/>
              <a:latin typeface="Arial" panose="020B0604020202020204" pitchFamily="34" charset="0"/>
              <a:ea typeface="MS Mincho" panose="02020609040205080304" pitchFamily="49" charset="-128"/>
            </a:endParaRPr>
          </a:p>
          <a:p>
            <a:pPr marL="171450" marR="0" indent="-171450">
              <a:spcBef>
                <a:spcPts val="0"/>
              </a:spcBef>
              <a:spcAft>
                <a:spcPts val="0"/>
              </a:spcAft>
              <a:buFont typeface="Wingdings" panose="05000000000000000000" pitchFamily="2" charset="2"/>
              <a:buChar char="v"/>
              <a:tabLst>
                <a:tab pos="212725" algn="l"/>
              </a:tabLst>
            </a:pPr>
            <a:r>
              <a:rPr lang="fr-FR" sz="1200" b="1" i="1" noProof="0" dirty="0">
                <a:solidFill>
                  <a:srgbClr val="000000"/>
                </a:solidFill>
                <a:effectLst/>
                <a:latin typeface="Arial" panose="020B0604020202020204" pitchFamily="34" charset="0"/>
                <a:ea typeface="Times New Roman" panose="02020603050405020304" pitchFamily="18" charset="0"/>
              </a:rPr>
              <a:t>Revoir le diagramme avec la réponse. </a:t>
            </a:r>
          </a:p>
          <a:p>
            <a:pPr marL="171450" indent="-171450">
              <a:buFont typeface="Wingdings" panose="05000000000000000000" pitchFamily="2" charset="2"/>
              <a:buChar char="§"/>
            </a:pPr>
            <a:endParaRPr lang="fr-FR" sz="1200" b="1" u="sng" noProof="0" dirty="0">
              <a:effectLst/>
              <a:latin typeface="Arial" panose="020B0604020202020204" pitchFamily="34" charset="0"/>
              <a:ea typeface="MS Mincho" panose="02020609040205080304" pitchFamily="49" charset="-128"/>
            </a:endParaRPr>
          </a:p>
          <a:p>
            <a:pPr marL="171450" indent="-171450">
              <a:buFont typeface="Wingdings" panose="05000000000000000000" pitchFamily="2" charset="2"/>
              <a:buChar char="§"/>
            </a:pPr>
            <a:r>
              <a:rPr lang="fr-FR" sz="1200" b="1" u="sng" noProof="0" dirty="0">
                <a:effectLst/>
                <a:latin typeface="Arial" panose="020B0604020202020204" pitchFamily="34" charset="0"/>
                <a:ea typeface="MS Mincho" panose="02020609040205080304" pitchFamily="49" charset="-128"/>
              </a:rPr>
              <a:t>Dites</a:t>
            </a:r>
            <a:r>
              <a:rPr lang="fr-FR" sz="1200" b="1" u="none" noProof="0" dirty="0">
                <a:effectLst/>
                <a:latin typeface="Arial" panose="020B0604020202020204" pitchFamily="34" charset="0"/>
                <a:ea typeface="MS Mincho" panose="02020609040205080304" pitchFamily="49" charset="-128"/>
              </a:rPr>
              <a:t> : </a:t>
            </a:r>
            <a:r>
              <a:rPr lang="fr-FR" sz="1200" noProof="0" dirty="0">
                <a:effectLst/>
                <a:latin typeface="Arial" panose="020B0604020202020204" pitchFamily="34" charset="0"/>
                <a:ea typeface="MS Mincho" panose="02020609040205080304" pitchFamily="49" charset="-128"/>
              </a:rPr>
              <a:t>le suivi doit être continu et l'évaluation doit être périodique. </a:t>
            </a:r>
            <a:endParaRPr lang="fr-FR" sz="1200" noProof="0" dirty="0"/>
          </a:p>
          <a:p>
            <a:endParaRPr lang="en-US" dirty="0"/>
          </a:p>
        </p:txBody>
      </p:sp>
      <p:sp>
        <p:nvSpPr>
          <p:cNvPr id="4" name="Slide Number Placeholder 3"/>
          <p:cNvSpPr>
            <a:spLocks noGrp="1"/>
          </p:cNvSpPr>
          <p:nvPr>
            <p:ph type="sldNum" sz="quarter" idx="10"/>
          </p:nvPr>
        </p:nvSpPr>
        <p:spPr/>
        <p:txBody>
          <a:bodyPr/>
          <a:lstStyle/>
          <a:p>
            <a:fld id="{2EB32458-B0FD-4E0D-A69A-149897CA0BBB}" type="slidenum">
              <a:rPr lang="en-US" smtClean="0"/>
              <a:t>7</a:t>
            </a:fld>
            <a:endParaRPr lang="en-US"/>
          </a:p>
        </p:txBody>
      </p:sp>
    </p:spTree>
    <p:extLst>
      <p:ext uri="{BB962C8B-B14F-4D97-AF65-F5344CB8AC3E}">
        <p14:creationId xmlns:p14="http://schemas.microsoft.com/office/powerpoint/2010/main" val="809557072"/>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fr-FR" sz="1200" b="1" noProof="0" dirty="0"/>
              <a:t>Notes de l'instructeur :</a:t>
            </a:r>
          </a:p>
          <a:p>
            <a:endParaRPr lang="fr-FR" sz="1200" b="1"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t>Demandez</a:t>
            </a:r>
            <a:r>
              <a:rPr lang="fr-FR" sz="1200" b="0" i="0" u="none" noProof="0" dirty="0"/>
              <a:t> à </a:t>
            </a:r>
            <a:r>
              <a:rPr lang="fr-FR" sz="1200" b="0" i="0" noProof="0" dirty="0"/>
              <a:t>un volontaire de lire cette diapositive. </a:t>
            </a:r>
            <a:r>
              <a:rPr lang="fr-FR" sz="1200" b="1" i="0" noProof="0" dirty="0"/>
              <a:t>&lt;CLIQUER&gt; </a:t>
            </a:r>
            <a:r>
              <a:rPr lang="fr-FR" sz="1200" b="0" i="0" noProof="0" dirty="0"/>
              <a:t>à la diapositive suivante.</a:t>
            </a:r>
            <a:endParaRPr lang="fr-FR" sz="2000" b="1" i="0" noProof="0"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70</a:t>
            </a:fld>
            <a:endParaRPr lang="en-US" altLang="en-US"/>
          </a:p>
        </p:txBody>
      </p:sp>
    </p:spTree>
    <p:extLst>
      <p:ext uri="{BB962C8B-B14F-4D97-AF65-F5344CB8AC3E}">
        <p14:creationId xmlns:p14="http://schemas.microsoft.com/office/powerpoint/2010/main" val="1245525265"/>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fr-FR" sz="1200" b="1" noProof="0" dirty="0"/>
              <a:t>Notes de l'instructeur :</a:t>
            </a:r>
          </a:p>
          <a:p>
            <a:endParaRPr lang="fr-FR" sz="1200" b="1"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t>Demandez</a:t>
            </a:r>
            <a:r>
              <a:rPr lang="fr-FR" sz="1200" b="0" i="0" u="none" noProof="0" dirty="0"/>
              <a:t> à </a:t>
            </a:r>
            <a:r>
              <a:rPr lang="fr-FR" sz="1200" b="0" i="0" noProof="0" dirty="0"/>
              <a:t>un volontaire de lire cette diapositive. </a:t>
            </a:r>
            <a:r>
              <a:rPr lang="fr-FR" sz="1200" b="1" i="0" noProof="0" dirty="0"/>
              <a:t>&lt;CLIQUER&gt; </a:t>
            </a:r>
            <a:r>
              <a:rPr lang="fr-FR" sz="1200" b="0" i="0" noProof="0" dirty="0"/>
              <a:t>à la diapositive suivante.</a:t>
            </a:r>
            <a:endParaRPr lang="fr-FR" sz="1200" b="1" i="0" noProof="0" dirty="0"/>
          </a:p>
          <a:p>
            <a:endParaRPr lang="en-US" sz="2000" b="1" dirty="0"/>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71</a:t>
            </a:fld>
            <a:endParaRPr lang="en-US" altLang="en-US"/>
          </a:p>
        </p:txBody>
      </p:sp>
    </p:spTree>
    <p:extLst>
      <p:ext uri="{BB962C8B-B14F-4D97-AF65-F5344CB8AC3E}">
        <p14:creationId xmlns:p14="http://schemas.microsoft.com/office/powerpoint/2010/main" val="937013267"/>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fr-FR" sz="1200" b="1" noProof="0" dirty="0"/>
              <a:t>Notes de l'instructeur :</a:t>
            </a:r>
          </a:p>
          <a:p>
            <a:endParaRPr lang="fr-FR" sz="1200" b="1"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t>Demandez</a:t>
            </a:r>
            <a:r>
              <a:rPr lang="fr-FR" sz="1200" b="0" i="0" u="none" noProof="0" dirty="0"/>
              <a:t> à </a:t>
            </a:r>
            <a:r>
              <a:rPr lang="fr-FR" sz="1200" b="0" i="0" noProof="0" dirty="0"/>
              <a:t>un volontaire de lire cette diapositive. </a:t>
            </a:r>
            <a:r>
              <a:rPr lang="fr-FR" sz="1200" b="1" i="0" noProof="0" dirty="0"/>
              <a:t>&lt;CLIQUER&gt; </a:t>
            </a:r>
            <a:r>
              <a:rPr lang="fr-FR" sz="1200" b="0" i="0" noProof="0" dirty="0"/>
              <a:t>à la diapositive suivante.</a:t>
            </a:r>
            <a:endParaRPr lang="fr-FR" sz="1200" b="1" i="0" noProof="0" dirty="0"/>
          </a:p>
          <a:p>
            <a:endParaRPr lang="en-US" sz="3600" b="1" dirty="0"/>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72</a:t>
            </a:fld>
            <a:endParaRPr lang="en-US" altLang="en-US"/>
          </a:p>
        </p:txBody>
      </p:sp>
    </p:spTree>
    <p:extLst>
      <p:ext uri="{BB962C8B-B14F-4D97-AF65-F5344CB8AC3E}">
        <p14:creationId xmlns:p14="http://schemas.microsoft.com/office/powerpoint/2010/main" val="337457824"/>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lvl="0"/>
            <a:endParaRPr lang="fr-FR" sz="1200" b="1"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u="sng" noProof="0" dirty="0">
                <a:effectLst/>
                <a:latin typeface="Arial" panose="020B0604020202020204" pitchFamily="34" charset="0"/>
                <a:ea typeface="MS Mincho" panose="02020609040205080304" pitchFamily="49" charset="-128"/>
              </a:rPr>
              <a:t>Dites</a:t>
            </a:r>
            <a:r>
              <a:rPr lang="fr-FR" sz="1200" b="1" u="none" noProof="0" dirty="0">
                <a:effectLst/>
                <a:latin typeface="Arial" panose="020B0604020202020204" pitchFamily="34" charset="0"/>
                <a:ea typeface="MS Mincho" panose="02020609040205080304" pitchFamily="49" charset="-128"/>
              </a:rPr>
              <a:t> : </a:t>
            </a:r>
            <a:r>
              <a:rPr lang="fr-FR" sz="1200" noProof="0" dirty="0">
                <a:effectLst/>
                <a:latin typeface="Arial" panose="020B0604020202020204" pitchFamily="34" charset="0"/>
                <a:ea typeface="MS Mincho" panose="02020609040205080304" pitchFamily="49" charset="-128"/>
              </a:rPr>
              <a:t>A partir des données du </a:t>
            </a:r>
            <a:r>
              <a:rPr lang="fr-FR" sz="1200" b="1" noProof="0" dirty="0">
                <a:effectLst/>
                <a:latin typeface="Arial" panose="020B0604020202020204" pitchFamily="34" charset="0"/>
                <a:ea typeface="MS Mincho" panose="02020609040205080304" pitchFamily="49" charset="-128"/>
              </a:rPr>
              <a:t>tableau 8 </a:t>
            </a:r>
            <a:r>
              <a:rPr lang="fr-FR" sz="1200" noProof="0" dirty="0">
                <a:effectLst/>
                <a:latin typeface="Arial" panose="020B0604020202020204" pitchFamily="34" charset="0"/>
                <a:ea typeface="MS Mincho" panose="02020609040205080304" pitchFamily="49" charset="-128"/>
              </a:rPr>
              <a:t>(</a:t>
            </a:r>
            <a:r>
              <a:rPr lang="fr-FR" sz="1200" i="1" noProof="0" dirty="0">
                <a:effectLst/>
                <a:latin typeface="Arial" panose="020B0604020202020204" pitchFamily="34" charset="0"/>
                <a:ea typeface="MS Mincho" panose="02020609040205080304" pitchFamily="49" charset="-128"/>
              </a:rPr>
              <a:t>triées pour vous par âge</a:t>
            </a:r>
            <a:r>
              <a:rPr lang="fr-FR" sz="1200" noProof="0" dirty="0">
                <a:effectLst/>
                <a:latin typeface="Arial" panose="020B0604020202020204" pitchFamily="34" charset="0"/>
                <a:ea typeface="MS Mincho" panose="02020609040205080304" pitchFamily="49" charset="-128"/>
              </a:rPr>
              <a:t>), calculez l'âge médian des cas. Calculez également l'âge moyen des cas. </a:t>
            </a:r>
          </a:p>
          <a:p>
            <a:pPr lvl="0"/>
            <a:endParaRPr lang="fr-FR" sz="1200" b="1" noProof="0" dirty="0"/>
          </a:p>
          <a:p>
            <a:pPr marL="171450" lvl="0" indent="-171450">
              <a:buFont typeface="Wingdings" panose="05000000000000000000" pitchFamily="2" charset="2"/>
              <a:buChar char="v"/>
            </a:pPr>
            <a:r>
              <a:rPr lang="fr-FR" sz="1200" b="1" i="1" noProof="0" dirty="0"/>
              <a:t>Prévoyez 10 minutes pour les calculs. </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73</a:t>
            </a:fld>
            <a:endParaRPr lang="en-US" altLang="en-US"/>
          </a:p>
        </p:txBody>
      </p:sp>
    </p:spTree>
    <p:extLst>
      <p:ext uri="{BB962C8B-B14F-4D97-AF65-F5344CB8AC3E}">
        <p14:creationId xmlns:p14="http://schemas.microsoft.com/office/powerpoint/2010/main" val="2984382024"/>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lvl="0"/>
            <a:endParaRPr lang="fr-FR" sz="1200" b="1" i="1" u="sng" noProof="0" dirty="0">
              <a:effectLst/>
              <a:latin typeface="Arial" panose="020B0604020202020204" pitchFamily="34" charset="0"/>
              <a:ea typeface="MS Mincho" panose="02020609040205080304" pitchFamily="49" charset="-128"/>
            </a:endParaRPr>
          </a:p>
          <a:p>
            <a:pPr marL="171450" marR="0" indent="-171450">
              <a:spcBef>
                <a:spcPts val="0"/>
              </a:spcBef>
              <a:spcAft>
                <a:spcPts val="0"/>
              </a:spcAft>
              <a:buFont typeface="Wingdings" panose="05000000000000000000" pitchFamily="2" charset="2"/>
              <a:buChar char="§"/>
              <a:tabLst>
                <a:tab pos="2743200" algn="ctr"/>
                <a:tab pos="5486400" algn="r"/>
                <a:tab pos="457200" algn="l"/>
              </a:tabLst>
            </a:pPr>
            <a:r>
              <a:rPr lang="fr-FR" sz="1200" b="1" i="0" noProof="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&lt;CLIQUER&gt; </a:t>
            </a:r>
            <a:r>
              <a:rPr lang="fr-FR" sz="1200" i="0" noProof="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Médiane = 26 ans</a:t>
            </a:r>
          </a:p>
          <a:p>
            <a:pPr marL="171450" marR="0" indent="-171450">
              <a:spcBef>
                <a:spcPts val="0"/>
              </a:spcBef>
              <a:spcAft>
                <a:spcPts val="0"/>
              </a:spcAft>
              <a:buFont typeface="Wingdings" panose="05000000000000000000" pitchFamily="2" charset="2"/>
              <a:buChar char="§"/>
              <a:tabLst>
                <a:tab pos="2743200" algn="ctr"/>
                <a:tab pos="5486400" algn="r"/>
                <a:tab pos="457200" algn="l"/>
              </a:tabLst>
            </a:pPr>
            <a:endParaRPr lang="fr-FR" sz="1200" i="0" noProof="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p>
            <a:pPr marL="171450" marR="0" indent="-171450">
              <a:spcBef>
                <a:spcPts val="0"/>
              </a:spcBef>
              <a:spcAft>
                <a:spcPts val="0"/>
              </a:spcAft>
              <a:buFont typeface="Wingdings" panose="05000000000000000000" pitchFamily="2" charset="2"/>
              <a:buChar char="§"/>
              <a:tabLst>
                <a:tab pos="2743200" algn="ctr"/>
                <a:tab pos="5486400" algn="r"/>
                <a:tab pos="457200" algn="l"/>
              </a:tabLst>
            </a:pPr>
            <a:r>
              <a:rPr lang="fr-FR" sz="1200" b="1" i="0" noProof="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&lt;CLIQUER&gt; </a:t>
            </a:r>
            <a:r>
              <a:rPr lang="fr-FR" sz="1200" i="0" noProof="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Moyenne = 30,5 ans </a:t>
            </a:r>
          </a:p>
          <a:p>
            <a:pPr marL="171450" marR="0" indent="-171450">
              <a:spcBef>
                <a:spcPts val="0"/>
              </a:spcBef>
              <a:spcAft>
                <a:spcPts val="0"/>
              </a:spcAft>
              <a:buFont typeface="Wingdings" panose="05000000000000000000" pitchFamily="2" charset="2"/>
              <a:buChar char="§"/>
              <a:tabLst>
                <a:tab pos="2743200" algn="ctr"/>
                <a:tab pos="5486400" algn="r"/>
                <a:tab pos="457200" algn="l"/>
              </a:tabLst>
            </a:pPr>
            <a:endParaRPr lang="fr-FR" sz="1200" i="0" noProof="0"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endParaRPr>
          </a:p>
          <a:p>
            <a:pPr marL="171450" marR="0" indent="-171450">
              <a:spcBef>
                <a:spcPts val="0"/>
              </a:spcBef>
              <a:spcAft>
                <a:spcPts val="0"/>
              </a:spcAft>
              <a:buFont typeface="Wingdings" panose="05000000000000000000" pitchFamily="2" charset="2"/>
              <a:buChar char="v"/>
              <a:tabLst>
                <a:tab pos="2743200" algn="ctr"/>
                <a:tab pos="5486400" algn="r"/>
                <a:tab pos="457200" algn="l"/>
              </a:tabLst>
            </a:pPr>
            <a:r>
              <a:rPr lang="fr-FR" sz="1200" b="1" i="1" noProof="0"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Déterminez le nombre de participants qui ont répondu correctement et si des explications supplémentaires sont nécessaires pour ceux qui n'ont pas répondu correctement.</a:t>
            </a:r>
            <a:endParaRPr lang="fr-FR" sz="1200" b="1" i="1" noProof="0" dirty="0">
              <a:effectLst/>
              <a:latin typeface="Arial" panose="020B0604020202020204" pitchFamily="34" charset="0"/>
              <a:ea typeface="MS Mincho" panose="02020609040205080304" pitchFamily="49" charset="-128"/>
              <a:cs typeface="Times New Roman" panose="02020603050405020304" pitchFamily="18" charset="0"/>
            </a:endParaRPr>
          </a:p>
          <a:p>
            <a:pPr lvl="2"/>
            <a:endParaRPr lang="en-US" i="0" dirty="0"/>
          </a:p>
          <a:p>
            <a:pPr lvl="2"/>
            <a:endParaRPr lang="en-US" dirty="0"/>
          </a:p>
          <a:p>
            <a:pPr lvl="2"/>
            <a:endParaRPr lang="en-US" dirty="0"/>
          </a:p>
          <a:p>
            <a:pPr lvl="2"/>
            <a:endParaRPr lang="en-US" dirty="0"/>
          </a:p>
          <a:p>
            <a:pPr lvl="2"/>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74</a:t>
            </a:fld>
            <a:endParaRPr lang="en-US" altLang="en-US"/>
          </a:p>
        </p:txBody>
      </p:sp>
    </p:spTree>
    <p:extLst>
      <p:ext uri="{BB962C8B-B14F-4D97-AF65-F5344CB8AC3E}">
        <p14:creationId xmlns:p14="http://schemas.microsoft.com/office/powerpoint/2010/main" val="580851980"/>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fr-FR" sz="1200" b="1" noProof="0" dirty="0"/>
              <a:t>Notes de l'instructeur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fr-FR" sz="1200" b="1"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t>Demandez</a:t>
            </a:r>
            <a:r>
              <a:rPr lang="fr-FR" sz="1200" b="0" i="0" u="none" noProof="0" dirty="0"/>
              <a:t> à </a:t>
            </a:r>
            <a:r>
              <a:rPr lang="fr-FR" sz="1200" b="0" i="0" noProof="0" dirty="0"/>
              <a:t>un volontaire de lire cette diapositive. </a:t>
            </a:r>
            <a:r>
              <a:rPr lang="fr-FR" sz="1200" b="1" i="0" noProof="0" dirty="0"/>
              <a:t>&lt;CLIQUER&gt; </a:t>
            </a:r>
            <a:r>
              <a:rPr lang="fr-FR" sz="1200" b="0" i="0" noProof="0" dirty="0"/>
              <a:t>à la diapositive suivante.</a:t>
            </a:r>
            <a:endParaRPr lang="fr-FR" sz="1200" b="1" i="0" noProof="0" dirty="0"/>
          </a:p>
          <a:p>
            <a:endParaRPr lang="en-US" sz="2000" b="0" i="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75</a:t>
            </a:fld>
            <a:endParaRPr lang="en-US" altLang="en-US"/>
          </a:p>
        </p:txBody>
      </p:sp>
    </p:spTree>
    <p:extLst>
      <p:ext uri="{BB962C8B-B14F-4D97-AF65-F5344CB8AC3E}">
        <p14:creationId xmlns:p14="http://schemas.microsoft.com/office/powerpoint/2010/main" val="800106650"/>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lvl="0"/>
            <a:endParaRPr lang="fr-FR" sz="1200" b="1"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effectLst/>
                <a:latin typeface="Arial" panose="020B0604020202020204" pitchFamily="34" charset="0"/>
                <a:ea typeface="MS Mincho" panose="02020609040205080304" pitchFamily="49" charset="-128"/>
              </a:rPr>
              <a:t>Dites</a:t>
            </a:r>
            <a:r>
              <a:rPr lang="fr-FR" sz="1200" b="1" i="0" u="none" noProof="0" dirty="0">
                <a:effectLst/>
                <a:latin typeface="Arial" panose="020B0604020202020204" pitchFamily="34" charset="0"/>
                <a:ea typeface="MS Mincho" panose="02020609040205080304" pitchFamily="49" charset="-128"/>
              </a:rPr>
              <a:t> </a:t>
            </a:r>
            <a:r>
              <a:rPr lang="fr-FR" sz="1200" b="1" u="none" noProof="0" dirty="0">
                <a:effectLst/>
                <a:latin typeface="Arial" panose="020B0604020202020204" pitchFamily="34" charset="0"/>
                <a:ea typeface="MS Mincho" panose="02020609040205080304" pitchFamily="49" charset="-128"/>
              </a:rPr>
              <a:t>: </a:t>
            </a:r>
            <a:r>
              <a:rPr lang="fr-FR" sz="1200" noProof="0" dirty="0">
                <a:effectLst/>
                <a:latin typeface="Arial" panose="020B0604020202020204" pitchFamily="34" charset="0"/>
                <a:ea typeface="MS Mincho" panose="02020609040205080304" pitchFamily="49" charset="-128"/>
              </a:rPr>
              <a:t>Quel groupe d'âge préférez-vous et pourquoi ?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fr-FR" sz="1200" noProof="0" dirty="0">
              <a:effectLst/>
              <a:latin typeface="Arial" panose="020B0604020202020204" pitchFamily="34" charset="0"/>
              <a:ea typeface="MS Mincho" panose="02020609040205080304" pitchFamily="49" charset="-128"/>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v"/>
              <a:tabLst/>
              <a:defRPr/>
            </a:pPr>
            <a:r>
              <a:rPr lang="fr-FR" sz="1200" b="1" i="1" noProof="0" dirty="0">
                <a:effectLst/>
                <a:latin typeface="Arial" panose="020B0604020202020204" pitchFamily="34" charset="0"/>
                <a:ea typeface="MS Mincho" panose="02020609040205080304" pitchFamily="49" charset="-128"/>
              </a:rPr>
              <a:t>Accordez aux participants 2 à 3 minutes pour examiner le tableau.</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v"/>
              <a:tabLst/>
              <a:defRPr/>
            </a:pPr>
            <a:endParaRPr lang="fr-FR" sz="1200" b="1" i="1" noProof="0" dirty="0">
              <a:effectLst/>
              <a:latin typeface="Arial" panose="020B0604020202020204" pitchFamily="34" charset="0"/>
              <a:ea typeface="MS Mincho" panose="02020609040205080304" pitchFamily="49" charset="-128"/>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i="0" u="sng" noProof="0" dirty="0">
                <a:effectLst/>
                <a:latin typeface="Arial" panose="020B0604020202020204" pitchFamily="34" charset="0"/>
                <a:ea typeface="MS Mincho" panose="02020609040205080304" pitchFamily="49" charset="-128"/>
              </a:rPr>
              <a:t>Remerciez</a:t>
            </a:r>
            <a:r>
              <a:rPr lang="fr-FR" sz="1200" b="0" i="0" u="none" noProof="0" dirty="0">
                <a:effectLst/>
                <a:latin typeface="Arial" panose="020B0604020202020204" pitchFamily="34" charset="0"/>
                <a:ea typeface="MS Mincho" panose="02020609040205080304" pitchFamily="49" charset="-128"/>
              </a:rPr>
              <a:t> les participants pour </a:t>
            </a:r>
            <a:r>
              <a:rPr lang="fr-FR" sz="1200" b="0" i="0" noProof="0" dirty="0">
                <a:effectLst/>
                <a:latin typeface="Arial" panose="020B0604020202020204" pitchFamily="34" charset="0"/>
                <a:ea typeface="MS Mincho" panose="02020609040205080304" pitchFamily="49" charset="-128"/>
              </a:rPr>
              <a:t>leurs réponses.</a:t>
            </a:r>
          </a:p>
          <a:p>
            <a:pPr lvl="0"/>
            <a:endParaRPr lang="en-US" sz="20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76</a:t>
            </a:fld>
            <a:endParaRPr lang="en-US" altLang="en-US"/>
          </a:p>
        </p:txBody>
      </p:sp>
    </p:spTree>
    <p:extLst>
      <p:ext uri="{BB962C8B-B14F-4D97-AF65-F5344CB8AC3E}">
        <p14:creationId xmlns:p14="http://schemas.microsoft.com/office/powerpoint/2010/main" val="1965280572"/>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lvl="0"/>
            <a:endParaRPr lang="fr-FR" sz="1200" b="1" i="0" u="sng" noProof="0" dirty="0"/>
          </a:p>
          <a:p>
            <a:pPr marL="171450" lvl="0" indent="-171450">
              <a:buFont typeface="Wingdings" panose="05000000000000000000" pitchFamily="2" charset="2"/>
              <a:buChar char="§"/>
            </a:pPr>
            <a:r>
              <a:rPr lang="fr-FR" sz="1200" b="1" i="0" u="sng" noProof="0" dirty="0"/>
              <a:t>Dites</a:t>
            </a:r>
            <a:r>
              <a:rPr lang="fr-FR" sz="1200" b="1" i="0" u="none" noProof="0" dirty="0"/>
              <a:t> : </a:t>
            </a:r>
            <a:r>
              <a:rPr lang="fr-FR" sz="1200" noProof="0" dirty="0">
                <a:solidFill>
                  <a:srgbClr val="000000"/>
                </a:solidFill>
                <a:effectLst/>
                <a:latin typeface="Arial" panose="020B0604020202020204" pitchFamily="34" charset="0"/>
                <a:ea typeface="Calibri" panose="020F0502020204030204" pitchFamily="34" charset="0"/>
              </a:rPr>
              <a:t>Le groupe d'âge 1 n'est pas approprié car certains nombres se trouvent dans plus d'une catégorie (c.-à-d. 10, 20, 30, 40, 50 et 60 ans se trouvent chacun dans deux catégories). Il est important de s'assurer que les groupes utilisés s'excluent mutuellement. Les groupes d'âge 2 ou 3 peuvent être acceptés. Les groupes d'âge peuvent être sélectionnés en fonction de ce qui est le plus logique pour une maladie. Par exemple, une maladie qui a le plus d'impact sur les enfants de moins de 5 ans peut nécessiter que ce groupe soit séparé des autres. </a:t>
            </a:r>
            <a:endParaRPr lang="fr-FR" sz="1200" noProof="0" dirty="0"/>
          </a:p>
          <a:p>
            <a:pPr marL="171450" lvl="0" indent="-171450">
              <a:buFont typeface="Wingdings" panose="05000000000000000000" pitchFamily="2" charset="2"/>
              <a:buChar char="§"/>
            </a:pPr>
            <a:endParaRPr lang="en-US" sz="1200" b="1" i="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77</a:t>
            </a:fld>
            <a:endParaRPr lang="en-US" altLang="en-US"/>
          </a:p>
        </p:txBody>
      </p:sp>
    </p:spTree>
    <p:extLst>
      <p:ext uri="{BB962C8B-B14F-4D97-AF65-F5344CB8AC3E}">
        <p14:creationId xmlns:p14="http://schemas.microsoft.com/office/powerpoint/2010/main" val="404977368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lvl="0"/>
            <a:endParaRPr lang="fr-FR" sz="1200" b="1" noProof="0" dirty="0"/>
          </a:p>
          <a:p>
            <a:pPr marL="171450" lvl="0" indent="-171450">
              <a:buFont typeface="Wingdings" panose="05000000000000000000" pitchFamily="2" charset="2"/>
              <a:buChar char="v"/>
            </a:pPr>
            <a:r>
              <a:rPr lang="fr-FR" sz="1200" b="1" i="1" noProof="0" dirty="0"/>
              <a:t>Lisez la diapositive et reportez-vous à la page du Guide de l'exercice. Laissez 5 minutes aux participants pour remplir le tableau.</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78</a:t>
            </a:fld>
            <a:endParaRPr lang="en-US" altLang="en-US"/>
          </a:p>
        </p:txBody>
      </p:sp>
    </p:spTree>
    <p:extLst>
      <p:ext uri="{BB962C8B-B14F-4D97-AF65-F5344CB8AC3E}">
        <p14:creationId xmlns:p14="http://schemas.microsoft.com/office/powerpoint/2010/main" val="1715335004"/>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1" noProof="0" dirty="0"/>
              <a:t>Notes de l'instructeur :</a:t>
            </a:r>
          </a:p>
          <a:p>
            <a:pPr lvl="0"/>
            <a:endParaRPr lang="fr-FR" sz="1200" b="1" noProof="0" dirty="0"/>
          </a:p>
          <a:p>
            <a:pPr marL="171450" lvl="0" indent="-171450">
              <a:buFont typeface="Wingdings" panose="05000000000000000000" pitchFamily="2" charset="2"/>
              <a:buChar char="v"/>
            </a:pPr>
            <a:r>
              <a:rPr lang="fr-FR" sz="1200" b="1" i="1" noProof="0" dirty="0"/>
              <a:t>Laissez 5 minutes aux participants pour remplir le tableau.</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79</a:t>
            </a:fld>
            <a:endParaRPr lang="en-US" altLang="en-US"/>
          </a:p>
        </p:txBody>
      </p:sp>
    </p:spTree>
    <p:extLst>
      <p:ext uri="{BB962C8B-B14F-4D97-AF65-F5344CB8AC3E}">
        <p14:creationId xmlns:p14="http://schemas.microsoft.com/office/powerpoint/2010/main" val="38106866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lvl="0"/>
            <a:endParaRPr lang="fr-FR" sz="1200" b="1" noProof="0" dirty="0"/>
          </a:p>
          <a:p>
            <a:pPr marL="171450" marR="0" indent="-171450">
              <a:spcBef>
                <a:spcPts val="0"/>
              </a:spcBef>
              <a:spcAft>
                <a:spcPts val="0"/>
              </a:spcAft>
              <a:buFont typeface="Wingdings" panose="05000000000000000000" pitchFamily="2" charset="2"/>
              <a:buChar char="§"/>
              <a:tabLst>
                <a:tab pos="841375" algn="l"/>
              </a:tabLst>
            </a:pPr>
            <a:r>
              <a:rPr lang="fr-FR" sz="1200" b="1" u="sng" noProof="0" dirty="0">
                <a:effectLst/>
                <a:latin typeface="Arial" panose="020B0604020202020204" pitchFamily="34" charset="0"/>
                <a:ea typeface="MS Mincho" panose="02020609040205080304" pitchFamily="49" charset="-128"/>
              </a:rPr>
              <a:t>Lisez</a:t>
            </a:r>
            <a:r>
              <a:rPr lang="fr-FR" sz="1200" b="0" u="none" noProof="0" dirty="0">
                <a:effectLst/>
                <a:latin typeface="Arial" panose="020B0604020202020204" pitchFamily="34" charset="0"/>
                <a:ea typeface="MS Mincho" panose="02020609040205080304" pitchFamily="49" charset="-128"/>
              </a:rPr>
              <a:t> la question « a » aux participants.</a:t>
            </a:r>
          </a:p>
          <a:p>
            <a:pPr marL="171450" marR="0" indent="-171450">
              <a:spcBef>
                <a:spcPts val="0"/>
              </a:spcBef>
              <a:spcAft>
                <a:spcPts val="0"/>
              </a:spcAft>
              <a:buFont typeface="Wingdings" panose="05000000000000000000" pitchFamily="2" charset="2"/>
              <a:buChar char="§"/>
              <a:tabLst>
                <a:tab pos="841375" algn="l"/>
              </a:tabLst>
            </a:pPr>
            <a:endParaRPr lang="fr-FR" sz="1200" b="0" u="none" noProof="0" dirty="0">
              <a:effectLst/>
              <a:latin typeface="Arial" panose="020B0604020202020204" pitchFamily="34" charset="0"/>
              <a:ea typeface="MS Mincho" panose="02020609040205080304" pitchFamily="49" charset="-128"/>
            </a:endParaRPr>
          </a:p>
          <a:p>
            <a:pPr marL="171450" marR="0" indent="-171450">
              <a:spcBef>
                <a:spcPts val="0"/>
              </a:spcBef>
              <a:spcAft>
                <a:spcPts val="0"/>
              </a:spcAft>
              <a:buFont typeface="Wingdings" panose="05000000000000000000" pitchFamily="2" charset="2"/>
              <a:buChar char="§"/>
              <a:tabLst>
                <a:tab pos="841375" algn="l"/>
              </a:tabLst>
            </a:pPr>
            <a:r>
              <a:rPr lang="fr-FR" sz="1200" b="1" u="sng" noProof="0" dirty="0">
                <a:effectLst/>
                <a:latin typeface="Arial" panose="020B0604020202020204" pitchFamily="34" charset="0"/>
                <a:ea typeface="MS Mincho" panose="02020609040205080304" pitchFamily="49" charset="-128"/>
              </a:rPr>
              <a:t>Remerciez</a:t>
            </a:r>
            <a:r>
              <a:rPr lang="fr-FR" sz="1200" b="0" u="none" noProof="0" dirty="0">
                <a:effectLst/>
                <a:latin typeface="Arial" panose="020B0604020202020204" pitchFamily="34" charset="0"/>
                <a:ea typeface="MS Mincho" panose="02020609040205080304" pitchFamily="49" charset="-128"/>
              </a:rPr>
              <a:t> les participants pour leurs réponses.</a:t>
            </a:r>
          </a:p>
          <a:p>
            <a:pPr marL="171450" marR="0" indent="-171450">
              <a:spcBef>
                <a:spcPts val="0"/>
              </a:spcBef>
              <a:spcAft>
                <a:spcPts val="0"/>
              </a:spcAft>
              <a:buFont typeface="Wingdings" panose="05000000000000000000" pitchFamily="2" charset="2"/>
              <a:buChar char="§"/>
              <a:tabLst>
                <a:tab pos="841375" algn="l"/>
              </a:tabLst>
            </a:pPr>
            <a:endParaRPr lang="fr-FR" sz="1200" b="0" u="none" noProof="0" dirty="0">
              <a:effectLst/>
              <a:latin typeface="Arial" panose="020B0604020202020204" pitchFamily="34" charset="0"/>
              <a:ea typeface="MS Mincho" panose="02020609040205080304" pitchFamily="49" charset="-128"/>
            </a:endParaRPr>
          </a:p>
          <a:p>
            <a:pPr marL="171450" marR="0" indent="-171450">
              <a:spcBef>
                <a:spcPts val="0"/>
              </a:spcBef>
              <a:spcAft>
                <a:spcPts val="0"/>
              </a:spcAft>
              <a:buFont typeface="Wingdings" panose="05000000000000000000" pitchFamily="2" charset="2"/>
              <a:buChar char="§"/>
              <a:tabLst>
                <a:tab pos="841375" algn="l"/>
              </a:tabLst>
            </a:pPr>
            <a:r>
              <a:rPr lang="fr-FR" sz="1200" b="1" u="sng" noProof="0" dirty="0">
                <a:effectLst/>
                <a:latin typeface="Arial" panose="020B0604020202020204" pitchFamily="34" charset="0"/>
                <a:ea typeface="MS Mincho" panose="02020609040205080304" pitchFamily="49" charset="-128"/>
              </a:rPr>
              <a:t>Lisez</a:t>
            </a:r>
            <a:r>
              <a:rPr lang="fr-FR" sz="1200" b="0" u="none" noProof="0" dirty="0">
                <a:effectLst/>
                <a:latin typeface="Arial" panose="020B0604020202020204" pitchFamily="34" charset="0"/>
                <a:ea typeface="MS Mincho" panose="02020609040205080304" pitchFamily="49" charset="-128"/>
              </a:rPr>
              <a:t> la question « b » aux participants.</a:t>
            </a:r>
          </a:p>
          <a:p>
            <a:pPr marL="171450" marR="0" indent="-171450">
              <a:spcBef>
                <a:spcPts val="0"/>
              </a:spcBef>
              <a:spcAft>
                <a:spcPts val="0"/>
              </a:spcAft>
              <a:buFont typeface="Wingdings" panose="05000000000000000000" pitchFamily="2" charset="2"/>
              <a:buChar char="§"/>
              <a:tabLst>
                <a:tab pos="841375" algn="l"/>
              </a:tabLst>
            </a:pPr>
            <a:endParaRPr lang="fr-FR" sz="1200" b="0" u="none" noProof="0" dirty="0">
              <a:effectLst/>
              <a:latin typeface="Arial" panose="020B0604020202020204" pitchFamily="34" charset="0"/>
              <a:ea typeface="MS Mincho" panose="02020609040205080304" pitchFamily="49" charset="-128"/>
            </a:endParaRPr>
          </a:p>
          <a:p>
            <a:pPr marL="171450" marR="0" lvl="0" indent="-171450" algn="l" defTabSz="914400" rtl="0" eaLnBrk="0" fontAlgn="base" latinLnBrk="0" hangingPunct="0">
              <a:lnSpc>
                <a:spcPct val="100000"/>
              </a:lnSpc>
              <a:spcBef>
                <a:spcPts val="0"/>
              </a:spcBef>
              <a:spcAft>
                <a:spcPts val="0"/>
              </a:spcAft>
              <a:buClrTx/>
              <a:buSzTx/>
              <a:buFont typeface="Wingdings" panose="05000000000000000000" pitchFamily="2" charset="2"/>
              <a:buChar char="§"/>
              <a:tabLst>
                <a:tab pos="841375" algn="l"/>
              </a:tabLst>
              <a:defRPr/>
            </a:pPr>
            <a:r>
              <a:rPr lang="fr-FR" sz="1200" b="1" u="sng" noProof="0" dirty="0">
                <a:effectLst/>
                <a:latin typeface="Arial" panose="020B0604020202020204" pitchFamily="34" charset="0"/>
                <a:ea typeface="MS Mincho" panose="02020609040205080304" pitchFamily="49" charset="-128"/>
              </a:rPr>
              <a:t>Remerciez</a:t>
            </a:r>
            <a:r>
              <a:rPr lang="fr-FR" sz="1200" b="1" u="none" noProof="0" dirty="0">
                <a:effectLst/>
                <a:latin typeface="Arial" panose="020B0604020202020204" pitchFamily="34" charset="0"/>
                <a:ea typeface="MS Mincho" panose="02020609040205080304" pitchFamily="49" charset="-128"/>
              </a:rPr>
              <a:t> </a:t>
            </a:r>
            <a:r>
              <a:rPr lang="fr-FR" sz="1200" b="0" u="none" noProof="0" dirty="0">
                <a:effectLst/>
                <a:latin typeface="Arial" panose="020B0604020202020204" pitchFamily="34" charset="0"/>
                <a:ea typeface="MS Mincho" panose="02020609040205080304" pitchFamily="49" charset="-128"/>
              </a:rPr>
              <a:t>les participants pour leurs réponses. </a:t>
            </a:r>
            <a:r>
              <a:rPr lang="fr-FR" sz="1200" b="1" u="none" noProof="0" dirty="0">
                <a:effectLst/>
                <a:latin typeface="Arial" panose="020B0604020202020204" pitchFamily="34" charset="0"/>
                <a:ea typeface="MS Mincho" panose="02020609040205080304" pitchFamily="49" charset="-128"/>
              </a:rPr>
              <a:t>&lt;CLIQUER&gt; </a:t>
            </a:r>
            <a:r>
              <a:rPr lang="fr-FR" sz="1200" b="0" u="none" noProof="0" dirty="0">
                <a:effectLst/>
                <a:latin typeface="Arial" panose="020B0604020202020204" pitchFamily="34" charset="0"/>
                <a:ea typeface="MS Mincho" panose="02020609040205080304" pitchFamily="49" charset="-128"/>
              </a:rPr>
              <a:t>pour les deux diapositives suivantes avec les réponses.</a:t>
            </a:r>
          </a:p>
          <a:p>
            <a:pPr marL="0" marR="0" lvl="0" indent="0" algn="l" defTabSz="914400" rtl="0" eaLnBrk="0" fontAlgn="base" latinLnBrk="0" hangingPunct="0">
              <a:lnSpc>
                <a:spcPct val="100000"/>
              </a:lnSpc>
              <a:spcBef>
                <a:spcPts val="0"/>
              </a:spcBef>
              <a:spcAft>
                <a:spcPts val="0"/>
              </a:spcAft>
              <a:buClrTx/>
              <a:buSzTx/>
              <a:buFont typeface="Wingdings" panose="05000000000000000000" pitchFamily="2" charset="2"/>
              <a:buNone/>
              <a:tabLst>
                <a:tab pos="841375" algn="l"/>
              </a:tabLst>
              <a:defRPr/>
            </a:pPr>
            <a:endParaRPr lang="en-US" sz="1200" b="0" i="1" u="none" dirty="0">
              <a:effectLst/>
              <a:latin typeface="Arial" panose="020B0604020202020204" pitchFamily="34" charset="0"/>
              <a:ea typeface="MS Mincho" panose="02020609040205080304" pitchFamily="49" charset="-128"/>
            </a:endParaRP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8</a:t>
            </a:fld>
            <a:endParaRPr lang="en-US" altLang="en-US"/>
          </a:p>
        </p:txBody>
      </p:sp>
    </p:spTree>
    <p:extLst>
      <p:ext uri="{BB962C8B-B14F-4D97-AF65-F5344CB8AC3E}">
        <p14:creationId xmlns:p14="http://schemas.microsoft.com/office/powerpoint/2010/main" val="3011050185"/>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lvl="0"/>
            <a:endParaRPr lang="fr-FR" sz="1200" b="1" noProof="0" dirty="0"/>
          </a:p>
          <a:p>
            <a:pPr marL="171450" lvl="0" indent="-171450">
              <a:buFont typeface="Wingdings" panose="05000000000000000000" pitchFamily="2" charset="2"/>
              <a:buChar char="v"/>
            </a:pPr>
            <a:r>
              <a:rPr lang="fr-FR" sz="1200" b="1" i="1" noProof="0" dirty="0"/>
              <a:t>Laissez les participants examiner la situation pendant une minute. Demandez si quelqu'un a des réponses différentes.</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80</a:t>
            </a:fld>
            <a:endParaRPr lang="en-US" altLang="en-US"/>
          </a:p>
        </p:txBody>
      </p:sp>
    </p:spTree>
    <p:extLst>
      <p:ext uri="{BB962C8B-B14F-4D97-AF65-F5344CB8AC3E}">
        <p14:creationId xmlns:p14="http://schemas.microsoft.com/office/powerpoint/2010/main" val="2023520915"/>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lvl="0"/>
            <a:endParaRPr lang="fr-FR" sz="1200" b="1" noProof="0" dirty="0"/>
          </a:p>
          <a:p>
            <a:pPr marL="171450" lvl="0" indent="-171450">
              <a:buFont typeface="Wingdings" panose="05000000000000000000" pitchFamily="2" charset="2"/>
              <a:buChar char="v"/>
            </a:pPr>
            <a:r>
              <a:rPr lang="fr-FR" sz="1200" b="1" i="1" noProof="0" dirty="0"/>
              <a:t>Demandez aux participants de répondre aux questions sur la base du tableau 9. Laisser 5 minutes aux participants pour réviser. Aucun calcul n'est requis. </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81</a:t>
            </a:fld>
            <a:endParaRPr lang="en-US" altLang="en-US"/>
          </a:p>
        </p:txBody>
      </p:sp>
    </p:spTree>
    <p:extLst>
      <p:ext uri="{BB962C8B-B14F-4D97-AF65-F5344CB8AC3E}">
        <p14:creationId xmlns:p14="http://schemas.microsoft.com/office/powerpoint/2010/main" val="4133394724"/>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lvl="0"/>
            <a:endParaRPr lang="fr-FR" sz="1200" b="1" i="0" u="sng" noProof="0" dirty="0"/>
          </a:p>
          <a:p>
            <a:pPr marL="171450" lvl="0" indent="-171450">
              <a:buFont typeface="Wingdings" panose="05000000000000000000" pitchFamily="2" charset="2"/>
              <a:buChar char="§"/>
            </a:pPr>
            <a:r>
              <a:rPr lang="fr-FR" sz="1200" b="1" i="0" u="sng" noProof="0" dirty="0"/>
              <a:t>Dites</a:t>
            </a:r>
            <a:r>
              <a:rPr lang="fr-FR" sz="1200" b="1" i="0" u="none" noProof="0" dirty="0"/>
              <a:t> : </a:t>
            </a:r>
            <a:r>
              <a:rPr lang="fr-FR" sz="1200" i="0" noProof="0" dirty="0">
                <a:solidFill>
                  <a:srgbClr val="000000"/>
                </a:solidFill>
                <a:effectLst/>
                <a:latin typeface="Arial" panose="020B0604020202020204" pitchFamily="34" charset="0"/>
                <a:ea typeface="Times New Roman" panose="02020603050405020304" pitchFamily="18" charset="0"/>
              </a:rPr>
              <a:t>Dans l'ensemble, plus de cas de grippe ont été notifiés chez les femmes que chez les hommes.  La grippe est apparue dans tous les groupes d'âge, bien que le plus grand nombre de cas soit apparu dans les groupes d'âge ≤ 9 ans et 20-29 ans. Chez les femmes, la majorité des cas de grippe sont survenus entre 20 et 29 ans. Chez les hommes, la majorité des cas de grippe sont survenus chez les personnes âgées de ≤ 9 ans. Le risque ne peut être calculé car la taille de la population pour chaque sous-groupe n'a pas été fournie. </a:t>
            </a:r>
            <a:r>
              <a:rPr lang="fr-FR" sz="1200" i="0" noProof="0" dirty="0"/>
              <a:t>Le risque est mesuré en divisant le nombre de cas (numérateur) par la taille de la population (dénominateur) dans chaque groupe d'âge. </a:t>
            </a:r>
          </a:p>
          <a:p>
            <a:pPr marL="0" marR="0" lvl="0" indent="0">
              <a:spcBef>
                <a:spcPts val="0"/>
              </a:spcBef>
              <a:spcAft>
                <a:spcPts val="0"/>
              </a:spcAft>
              <a:buFont typeface="+mj-lt"/>
              <a:buNone/>
              <a:tabLst>
                <a:tab pos="2743200" algn="ctr"/>
                <a:tab pos="5486400" algn="r"/>
              </a:tabLst>
            </a:pPr>
            <a:endParaRPr lang="en-US" sz="1200" i="1" dirty="0">
              <a:solidFill>
                <a:srgbClr val="000000"/>
              </a:solidFill>
              <a:effectLst/>
              <a:latin typeface="Arial" panose="020B0604020202020204" pitchFamily="34" charset="0"/>
              <a:ea typeface="Times New Roman" panose="02020603050405020304" pitchFamily="18" charset="0"/>
            </a:endParaRPr>
          </a:p>
          <a:p>
            <a:pPr marL="342900" marR="0" lvl="0" indent="-342900">
              <a:spcBef>
                <a:spcPts val="0"/>
              </a:spcBef>
              <a:spcAft>
                <a:spcPts val="0"/>
              </a:spcAft>
              <a:buFont typeface="+mj-lt"/>
              <a:buAutoNum type="alphaLcPeriod"/>
              <a:tabLst>
                <a:tab pos="2743200" algn="ctr"/>
                <a:tab pos="5486400" algn="r"/>
              </a:tabLst>
            </a:pPr>
            <a:endParaRPr lang="en-US" sz="1200" b="1" i="1" dirty="0">
              <a:solidFill>
                <a:srgbClr val="000000"/>
              </a:solidFill>
              <a:effectLst/>
              <a:latin typeface="Arial" panose="020B0604020202020204" pitchFamily="34" charset="0"/>
              <a:ea typeface="Times New Roman" panose="02020603050405020304" pitchFamily="18" charset="0"/>
            </a:endParaRPr>
          </a:p>
          <a:p>
            <a:pPr marL="342900" marR="0" lvl="0" indent="-342900">
              <a:spcBef>
                <a:spcPts val="0"/>
              </a:spcBef>
              <a:spcAft>
                <a:spcPts val="0"/>
              </a:spcAft>
              <a:buFont typeface="+mj-lt"/>
              <a:buAutoNum type="alphaLcPeriod"/>
              <a:tabLst>
                <a:tab pos="2743200" algn="ctr"/>
                <a:tab pos="5486400" algn="r"/>
              </a:tabLst>
            </a:pPr>
            <a:endParaRPr lang="en-US" sz="1200" dirty="0">
              <a:effectLst/>
              <a:latin typeface="Arial" panose="020B0604020202020204" pitchFamily="34" charset="0"/>
              <a:ea typeface="MS Mincho" panose="02020609040205080304" pitchFamily="49" charset="-128"/>
            </a:endParaRP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82</a:t>
            </a:fld>
            <a:endParaRPr lang="en-US" altLang="en-US"/>
          </a:p>
        </p:txBody>
      </p:sp>
    </p:spTree>
    <p:extLst>
      <p:ext uri="{BB962C8B-B14F-4D97-AF65-F5344CB8AC3E}">
        <p14:creationId xmlns:p14="http://schemas.microsoft.com/office/powerpoint/2010/main" val="3483218979"/>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i="0" noProof="0" dirty="0"/>
              <a:t>Notes de l'instructeur :</a:t>
            </a:r>
          </a:p>
          <a:p>
            <a:pPr lvl="0"/>
            <a:endParaRPr lang="fr-FR" sz="1200" b="1" i="0" u="sng" noProof="0" dirty="0">
              <a:effectLst/>
              <a:latin typeface="Arial" panose="020B0604020202020204" pitchFamily="34" charset="0"/>
              <a:ea typeface="MS Mincho" panose="02020609040205080304" pitchFamily="49" charset="-128"/>
            </a:endParaRPr>
          </a:p>
          <a:p>
            <a:pPr marL="171450" lvl="0" indent="-171450">
              <a:buFont typeface="Wingdings" panose="05000000000000000000" pitchFamily="2" charset="2"/>
              <a:buChar char="§"/>
            </a:pPr>
            <a:r>
              <a:rPr lang="fr-FR" sz="1200" b="1" i="0" u="sng" noProof="0" dirty="0"/>
              <a:t>Demandez</a:t>
            </a:r>
            <a:r>
              <a:rPr lang="fr-FR" sz="1200" b="0" i="0" u="none" noProof="0" dirty="0"/>
              <a:t> aux </a:t>
            </a:r>
            <a:r>
              <a:rPr lang="fr-FR" sz="1200" b="0" i="0" noProof="0" dirty="0"/>
              <a:t>participants de rédiger un titre approprié pour le tableau 9.</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83</a:t>
            </a:fld>
            <a:endParaRPr lang="en-US" altLang="en-US"/>
          </a:p>
        </p:txBody>
      </p:sp>
    </p:spTree>
    <p:extLst>
      <p:ext uri="{BB962C8B-B14F-4D97-AF65-F5344CB8AC3E}">
        <p14:creationId xmlns:p14="http://schemas.microsoft.com/office/powerpoint/2010/main" val="848510249"/>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lvl="2"/>
            <a:endParaRPr lang="fr-FR" sz="1200" noProof="0" dirty="0"/>
          </a:p>
          <a:p>
            <a:pPr marL="171450" marR="0" indent="-171450">
              <a:spcBef>
                <a:spcPts val="0"/>
              </a:spcBef>
              <a:spcAft>
                <a:spcPts val="0"/>
              </a:spcAft>
              <a:buFont typeface="Wingdings" panose="05000000000000000000" pitchFamily="2" charset="2"/>
              <a:buChar char="§"/>
              <a:tabLst>
                <a:tab pos="2743200" algn="ctr"/>
                <a:tab pos="5486400" algn="r"/>
                <a:tab pos="841375" algn="l"/>
              </a:tabLst>
            </a:pPr>
            <a:r>
              <a:rPr lang="fr-FR" sz="1200" b="1" i="0" u="sng" noProof="0" dirty="0">
                <a:effectLst/>
                <a:latin typeface="Arial" panose="020B0604020202020204" pitchFamily="34" charset="0"/>
                <a:ea typeface="MS Mincho" panose="02020609040205080304" pitchFamily="49" charset="-128"/>
              </a:rPr>
              <a:t>Dites</a:t>
            </a:r>
            <a:r>
              <a:rPr lang="fr-FR" sz="1200" b="1" i="0" u="none" noProof="0" dirty="0">
                <a:effectLst/>
                <a:latin typeface="Arial" panose="020B0604020202020204" pitchFamily="34" charset="0"/>
                <a:ea typeface="MS Mincho" panose="02020609040205080304" pitchFamily="49" charset="-128"/>
              </a:rPr>
              <a:t> : </a:t>
            </a:r>
            <a:r>
              <a:rPr lang="fr-FR" sz="1200" i="0" noProof="0" dirty="0">
                <a:solidFill>
                  <a:srgbClr val="000000"/>
                </a:solidFill>
                <a:effectLst/>
                <a:latin typeface="Arial" panose="020B0604020202020204" pitchFamily="34" charset="0"/>
                <a:ea typeface="Times New Roman" panose="02020603050405020304" pitchFamily="18" charset="0"/>
              </a:rPr>
              <a:t>Un titre suggéré est : « Nombre de cas de grippe notifiés, district D, janvier - novembre 2024 ». Le titre d'un tableau ou d'une figure doit lui permettre d'être « autonome » et d'être interprété sans informations supplémentaires. Le titre d'un tableau ou d'une figure doit toujours préciser quoi, quand et où.</a:t>
            </a:r>
            <a:endParaRPr lang="fr-FR" sz="1200" i="0" noProof="0" dirty="0">
              <a:effectLst/>
              <a:latin typeface="Arial" panose="020B0604020202020204" pitchFamily="34" charset="0"/>
              <a:ea typeface="MS Mincho" panose="02020609040205080304" pitchFamily="49" charset="-128"/>
            </a:endParaRPr>
          </a:p>
          <a:p>
            <a:pPr lvl="2"/>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84</a:t>
            </a:fld>
            <a:endParaRPr lang="en-US" altLang="en-US"/>
          </a:p>
        </p:txBody>
      </p:sp>
    </p:spTree>
    <p:extLst>
      <p:ext uri="{BB962C8B-B14F-4D97-AF65-F5344CB8AC3E}">
        <p14:creationId xmlns:p14="http://schemas.microsoft.com/office/powerpoint/2010/main" val="483807494"/>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lvl="0"/>
            <a:endParaRPr lang="fr-FR" sz="1200" b="1"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u="sng" noProof="0" dirty="0">
                <a:effectLst/>
                <a:latin typeface="Arial" panose="020B0604020202020204" pitchFamily="34" charset="0"/>
                <a:ea typeface="MS Mincho" panose="02020609040205080304" pitchFamily="49" charset="-128"/>
              </a:rPr>
              <a:t>Dites</a:t>
            </a:r>
            <a:r>
              <a:rPr lang="fr-FR" sz="1200" b="1" u="none" noProof="0" dirty="0">
                <a:effectLst/>
                <a:latin typeface="Arial" panose="020B0604020202020204" pitchFamily="34" charset="0"/>
                <a:ea typeface="MS Mincho" panose="02020609040205080304" pitchFamily="49" charset="-128"/>
              </a:rPr>
              <a:t> : </a:t>
            </a:r>
            <a:r>
              <a:rPr lang="fr-FR" sz="1200" noProof="0" dirty="0">
                <a:effectLst/>
                <a:latin typeface="Arial" panose="020B0604020202020204" pitchFamily="34" charset="0"/>
                <a:ea typeface="MS Mincho" panose="02020609040205080304" pitchFamily="49" charset="-128"/>
              </a:rPr>
              <a:t>Examinez les données du tableau 10. </a:t>
            </a:r>
            <a:r>
              <a:rPr lang="fr-FR" sz="1200" noProof="0" dirty="0">
                <a:solidFill>
                  <a:srgbClr val="000000"/>
                </a:solidFill>
                <a:effectLst/>
                <a:latin typeface="Arial" panose="020B0604020202020204" pitchFamily="34" charset="0"/>
                <a:ea typeface="Times New Roman" panose="02020603050405020304" pitchFamily="18" charset="0"/>
              </a:rPr>
              <a:t>La grippe touche-t-elle toutes les villes du district ? Quelle(s) ville(s) est (sont) la(les) plus touchée(s) ? Quelle(s) ville(s) cibleriez-vous pour des mesures de contrôle ? </a:t>
            </a:r>
            <a:r>
              <a:rPr lang="fr-FR" sz="1200" b="1" noProof="0" dirty="0">
                <a:solidFill>
                  <a:srgbClr val="000000"/>
                </a:solidFill>
                <a:effectLst/>
                <a:latin typeface="Arial" panose="020B0604020202020204" pitchFamily="34" charset="0"/>
                <a:ea typeface="Times New Roman" panose="02020603050405020304" pitchFamily="18" charset="0"/>
              </a:rPr>
              <a:t>&lt;CLIQUER&gt; </a:t>
            </a:r>
            <a:r>
              <a:rPr lang="fr-FR" sz="1200" noProof="0" dirty="0">
                <a:solidFill>
                  <a:srgbClr val="000000"/>
                </a:solidFill>
                <a:effectLst/>
                <a:latin typeface="Arial" panose="020B0604020202020204" pitchFamily="34" charset="0"/>
                <a:ea typeface="Times New Roman" panose="02020603050405020304" pitchFamily="18" charset="0"/>
              </a:rPr>
              <a:t>à la diapositive suivante (</a:t>
            </a:r>
            <a:r>
              <a:rPr lang="fr-FR" sz="1200" b="1" noProof="0" dirty="0">
                <a:solidFill>
                  <a:srgbClr val="000000"/>
                </a:solidFill>
                <a:effectLst/>
                <a:latin typeface="Arial" panose="020B0604020202020204" pitchFamily="34" charset="0"/>
                <a:ea typeface="Times New Roman" panose="02020603050405020304" pitchFamily="18" charset="0"/>
              </a:rPr>
              <a:t>Tableau 10</a:t>
            </a:r>
            <a:r>
              <a:rPr lang="fr-FR" sz="1200" noProof="0" dirty="0">
                <a:solidFill>
                  <a:srgbClr val="000000"/>
                </a:solidFill>
                <a:effectLst/>
                <a:latin typeface="Arial" panose="020B0604020202020204" pitchFamily="34" charset="0"/>
                <a:ea typeface="Times New Roman" panose="02020603050405020304" pitchFamily="18" charset="0"/>
              </a:rPr>
              <a:t>).</a:t>
            </a:r>
            <a:endParaRPr lang="fr-FR" sz="1200" b="1" noProof="0"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85</a:t>
            </a:fld>
            <a:endParaRPr lang="en-US" altLang="en-US"/>
          </a:p>
        </p:txBody>
      </p:sp>
    </p:spTree>
    <p:extLst>
      <p:ext uri="{BB962C8B-B14F-4D97-AF65-F5344CB8AC3E}">
        <p14:creationId xmlns:p14="http://schemas.microsoft.com/office/powerpoint/2010/main" val="650740579"/>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lvl="0"/>
            <a:endParaRPr lang="fr-FR" sz="1200" b="1" noProof="0" dirty="0"/>
          </a:p>
          <a:p>
            <a:pPr marL="171450" lvl="0" indent="-171450">
              <a:buFont typeface="Wingdings" panose="05000000000000000000" pitchFamily="2" charset="2"/>
              <a:buChar char="v"/>
            </a:pPr>
            <a:r>
              <a:rPr lang="fr-FR" sz="1200" b="1" i="1" noProof="0" dirty="0"/>
              <a:t>Laisser 1 à 2 minutes aux participants pour réviser.</a:t>
            </a:r>
            <a:endParaRPr lang="fr-FR" sz="1200" b="1" noProof="0"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86</a:t>
            </a:fld>
            <a:endParaRPr lang="en-US" altLang="en-US"/>
          </a:p>
        </p:txBody>
      </p:sp>
    </p:spTree>
    <p:extLst>
      <p:ext uri="{BB962C8B-B14F-4D97-AF65-F5344CB8AC3E}">
        <p14:creationId xmlns:p14="http://schemas.microsoft.com/office/powerpoint/2010/main" val="2321568315"/>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endParaRPr lang="fr-FR" sz="1200" noProof="0" dirty="0"/>
          </a:p>
          <a:p>
            <a:pPr lvl="2"/>
            <a:endParaRPr lang="fr-FR" sz="1200" noProof="0" dirty="0"/>
          </a:p>
          <a:p>
            <a:pPr marL="457200" marR="0" lvl="1" indent="0">
              <a:spcBef>
                <a:spcPts val="0"/>
              </a:spcBef>
              <a:spcAft>
                <a:spcPts val="300"/>
              </a:spcAft>
              <a:buNone/>
            </a:pPr>
            <a:r>
              <a:rPr lang="fr-FR" sz="1200" b="1" u="sng" noProof="0" dirty="0">
                <a:effectLst/>
                <a:latin typeface="Arial" panose="020B0604020202020204" pitchFamily="34" charset="0"/>
                <a:ea typeface="MS Mincho" panose="02020609040205080304" pitchFamily="49" charset="-128"/>
              </a:rPr>
              <a:t>Dites</a:t>
            </a:r>
            <a:r>
              <a:rPr lang="fr-FR" sz="1200" b="1" u="none" noProof="0" dirty="0">
                <a:effectLst/>
                <a:latin typeface="Arial" panose="020B0604020202020204" pitchFamily="34" charset="0"/>
                <a:ea typeface="MS Mincho" panose="02020609040205080304" pitchFamily="49" charset="-128"/>
              </a:rPr>
              <a:t> : </a:t>
            </a:r>
            <a:r>
              <a:rPr lang="fr-FR" sz="1200" noProof="0" dirty="0">
                <a:effectLst/>
                <a:latin typeface="Arial" panose="020B0604020202020204" pitchFamily="34" charset="0"/>
                <a:ea typeface="Arial" panose="020B0604020202020204" pitchFamily="34" charset="0"/>
              </a:rPr>
              <a:t>Toutes les villes du district sont touchées. </a:t>
            </a:r>
            <a:endParaRPr lang="fr-FR" sz="1200" noProof="0" dirty="0">
              <a:latin typeface="Arial" panose="020B0604020202020204" pitchFamily="34" charset="0"/>
              <a:ea typeface="Arial" panose="020B0604020202020204" pitchFamily="34" charset="0"/>
            </a:endParaRPr>
          </a:p>
          <a:p>
            <a:pPr marL="1428750" marR="0" lvl="2" indent="-514350">
              <a:spcBef>
                <a:spcPts val="0"/>
              </a:spcBef>
              <a:spcAft>
                <a:spcPts val="300"/>
              </a:spcAft>
              <a:buAutoNum type="alphaLcPeriod"/>
            </a:pPr>
            <a:r>
              <a:rPr lang="fr-FR" sz="1200" noProof="0" dirty="0" err="1">
                <a:effectLst/>
                <a:latin typeface="Arial" panose="020B0604020202020204" pitchFamily="34" charset="0"/>
                <a:ea typeface="Arial" panose="020B0604020202020204" pitchFamily="34" charset="0"/>
              </a:rPr>
              <a:t>Zot</a:t>
            </a:r>
            <a:r>
              <a:rPr lang="fr-FR" sz="1200" noProof="0" dirty="0">
                <a:effectLst/>
                <a:latin typeface="Arial" panose="020B0604020202020204" pitchFamily="34" charset="0"/>
                <a:ea typeface="Arial" panose="020B0604020202020204" pitchFamily="34" charset="0"/>
              </a:rPr>
              <a:t> et Delta sont les plus touchés. On peut le savoir en calculant le nombre de cas pour 10 000, qui correspond au nombre de cas / population de la ville et en le multipliant par 10 000.</a:t>
            </a:r>
            <a:endParaRPr lang="fr-FR" sz="1200" noProof="0" dirty="0">
              <a:latin typeface="Arial" panose="020B0604020202020204" pitchFamily="34" charset="0"/>
              <a:ea typeface="Arial" panose="020B0604020202020204" pitchFamily="34" charset="0"/>
            </a:endParaRPr>
          </a:p>
          <a:p>
            <a:pPr marL="1428750" marR="0" lvl="2" indent="-514350">
              <a:spcBef>
                <a:spcPts val="0"/>
              </a:spcBef>
              <a:spcAft>
                <a:spcPts val="300"/>
              </a:spcAft>
              <a:buAutoNum type="alphaLcPeriod"/>
            </a:pPr>
            <a:r>
              <a:rPr lang="fr-FR" sz="1200" noProof="0" dirty="0">
                <a:effectLst/>
                <a:latin typeface="Arial" panose="020B0604020202020204" pitchFamily="34" charset="0"/>
                <a:ea typeface="Arial" panose="020B0604020202020204" pitchFamily="34" charset="0"/>
              </a:rPr>
              <a:t>Les mesures de contrôle doivent être adoptées dans l'ensemble du district. Toutefois, s'il est nécessaire de déployer des mesures ville par ville, les villes les plus touchées devraient être prioritaires pour les interventions.</a:t>
            </a:r>
            <a:endParaRPr lang="fr-FR" sz="1200" i="0" noProof="0" dirty="0">
              <a:solidFill>
                <a:schemeClr val="tx1"/>
              </a:solidFill>
              <a:effectLst/>
              <a:latin typeface="Arial" charset="0"/>
              <a:ea typeface="+mn-ea"/>
            </a:endParaRPr>
          </a:p>
          <a:p>
            <a:pPr marL="1428750" marR="0" lvl="2" indent="-514350">
              <a:spcBef>
                <a:spcPts val="0"/>
              </a:spcBef>
              <a:spcAft>
                <a:spcPts val="300"/>
              </a:spcAft>
              <a:buAutoNum type="alphaLcPeriod"/>
            </a:pPr>
            <a:r>
              <a:rPr lang="fr-FR" sz="1200" i="0" noProof="0" dirty="0">
                <a:solidFill>
                  <a:srgbClr val="000000"/>
                </a:solidFill>
                <a:effectLst/>
                <a:latin typeface="Arial" panose="020B0604020202020204" pitchFamily="34" charset="0"/>
                <a:ea typeface="Times New Roman" panose="02020603050405020304" pitchFamily="18" charset="0"/>
              </a:rPr>
              <a:t>La grippe semble être répartie entre toutes les villes </a:t>
            </a:r>
            <a:r>
              <a:rPr lang="fr-FR" sz="1200" i="1" noProof="0" dirty="0">
                <a:solidFill>
                  <a:srgbClr val="000000"/>
                </a:solidFill>
                <a:effectLst/>
                <a:latin typeface="Arial" panose="020B0604020202020204" pitchFamily="34" charset="0"/>
                <a:ea typeface="Times New Roman" panose="02020603050405020304" pitchFamily="18" charset="0"/>
              </a:rPr>
              <a:t>(9,1 % - 16 %).  </a:t>
            </a:r>
            <a:r>
              <a:rPr lang="fr-FR" sz="1200" i="0" noProof="0" dirty="0">
                <a:solidFill>
                  <a:srgbClr val="000000"/>
                </a:solidFill>
                <a:effectLst/>
                <a:latin typeface="Arial" panose="020B0604020202020204" pitchFamily="34" charset="0"/>
                <a:ea typeface="Times New Roman" panose="02020603050405020304" pitchFamily="18" charset="0"/>
              </a:rPr>
              <a:t>Des mesures de contrôle devraient être adoptées dans l'ensemble du district.</a:t>
            </a:r>
            <a:endParaRPr lang="fr-FR" sz="1200" i="0" noProof="0" dirty="0">
              <a:effectLst/>
              <a:latin typeface="Arial" panose="020B0604020202020204" pitchFamily="34" charset="0"/>
              <a:ea typeface="MS Mincho" panose="02020609040205080304" pitchFamily="49" charset="-128"/>
            </a:endParaRPr>
          </a:p>
          <a:p>
            <a:pPr lvl="2"/>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87</a:t>
            </a:fld>
            <a:endParaRPr lang="en-US" altLang="en-US"/>
          </a:p>
        </p:txBody>
      </p:sp>
    </p:spTree>
    <p:extLst>
      <p:ext uri="{BB962C8B-B14F-4D97-AF65-F5344CB8AC3E}">
        <p14:creationId xmlns:p14="http://schemas.microsoft.com/office/powerpoint/2010/main" val="465009583"/>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lvl="0"/>
            <a:endParaRPr lang="fr-FR" sz="1200" b="1"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u="sng" noProof="0" dirty="0">
                <a:effectLst/>
                <a:latin typeface="Arial" panose="020B0604020202020204" pitchFamily="34" charset="0"/>
                <a:ea typeface="MS Mincho" panose="02020609040205080304" pitchFamily="49" charset="-128"/>
              </a:rPr>
              <a:t>Dites</a:t>
            </a:r>
            <a:r>
              <a:rPr lang="fr-FR" sz="1200" b="1" u="none" noProof="0" dirty="0">
                <a:effectLst/>
                <a:latin typeface="Arial" panose="020B0604020202020204" pitchFamily="34" charset="0"/>
                <a:ea typeface="MS Mincho" panose="02020609040205080304" pitchFamily="49" charset="-128"/>
              </a:rPr>
              <a:t> : </a:t>
            </a:r>
            <a:r>
              <a:rPr lang="fr-FR" sz="1200" b="0" u="none" noProof="0" dirty="0">
                <a:effectLst/>
                <a:latin typeface="Arial" panose="020B0604020202020204" pitchFamily="34" charset="0"/>
                <a:ea typeface="MS Mincho" panose="02020609040205080304" pitchFamily="49" charset="-128"/>
              </a:rPr>
              <a:t>S</a:t>
            </a:r>
            <a:r>
              <a:rPr lang="fr-FR" sz="1200" noProof="0" dirty="0">
                <a:effectLst/>
                <a:latin typeface="Arial" panose="020B0604020202020204" pitchFamily="34" charset="0"/>
                <a:ea typeface="MS Mincho" panose="02020609040205080304" pitchFamily="49" charset="-128"/>
              </a:rPr>
              <a:t>ur la base des données de la liste des cas du tableau 8, quelle est la proportion de patients </a:t>
            </a:r>
            <a:r>
              <a:rPr lang="fr-FR" sz="1200" noProof="0" dirty="0">
                <a:solidFill>
                  <a:srgbClr val="000000"/>
                </a:solidFill>
                <a:effectLst/>
                <a:latin typeface="Arial" panose="020B0604020202020204" pitchFamily="34" charset="0"/>
                <a:ea typeface="Times New Roman" panose="02020603050405020304" pitchFamily="18" charset="0"/>
              </a:rPr>
              <a:t>atteints de grippe qui </a:t>
            </a:r>
            <a:r>
              <a:rPr lang="fr-FR" sz="1200" noProof="0" dirty="0">
                <a:effectLst/>
                <a:latin typeface="Arial" panose="020B0604020202020204" pitchFamily="34" charset="0"/>
                <a:ea typeface="MS Mincho" panose="02020609040205080304" pitchFamily="49" charset="-128"/>
              </a:rPr>
              <a:t>ont été exposés à des animaux au cours des 10 jours précédant l'apparition de leur maladie ? </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fr-FR" sz="1200" b="1" u="sng" noProof="0" dirty="0">
              <a:effectLst/>
              <a:latin typeface="Arial" panose="020B0604020202020204" pitchFamily="34" charset="0"/>
              <a:ea typeface="MS Mincho" panose="02020609040205080304" pitchFamily="49" charset="-128"/>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u="sng" noProof="0" dirty="0">
                <a:effectLst/>
                <a:latin typeface="Arial" panose="020B0604020202020204" pitchFamily="34" charset="0"/>
                <a:ea typeface="MS Mincho" panose="02020609040205080304" pitchFamily="49" charset="-128"/>
              </a:rPr>
              <a:t>Remerciez</a:t>
            </a:r>
            <a:r>
              <a:rPr lang="fr-FR" sz="1200" b="0" u="none" noProof="0" dirty="0">
                <a:effectLst/>
                <a:latin typeface="Arial" panose="020B0604020202020204" pitchFamily="34" charset="0"/>
                <a:ea typeface="MS Mincho" panose="02020609040205080304" pitchFamily="49" charset="-128"/>
              </a:rPr>
              <a:t> les participants pour </a:t>
            </a:r>
            <a:r>
              <a:rPr lang="fr-FR" sz="1200" noProof="0" dirty="0">
                <a:effectLst/>
                <a:latin typeface="Arial" panose="020B0604020202020204" pitchFamily="34" charset="0"/>
                <a:ea typeface="MS Mincho" panose="02020609040205080304" pitchFamily="49" charset="-128"/>
              </a:rPr>
              <a:t>leurs réponses. </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fr-FR" sz="1200" b="1" u="sng" noProof="0" dirty="0">
              <a:effectLst/>
              <a:latin typeface="Arial" panose="020B0604020202020204" pitchFamily="34" charset="0"/>
              <a:ea typeface="MS Mincho" panose="02020609040205080304" pitchFamily="49" charset="-128"/>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u="sng" noProof="0" dirty="0">
                <a:effectLst/>
                <a:latin typeface="Arial" panose="020B0604020202020204" pitchFamily="34" charset="0"/>
                <a:ea typeface="MS Mincho" panose="02020609040205080304" pitchFamily="49" charset="-128"/>
              </a:rPr>
              <a:t>Posez la question</a:t>
            </a:r>
            <a:r>
              <a:rPr lang="fr-FR" sz="1200" b="1" u="none" noProof="0" dirty="0">
                <a:effectLst/>
                <a:latin typeface="Arial" panose="020B0604020202020204" pitchFamily="34" charset="0"/>
                <a:ea typeface="MS Mincho" panose="02020609040205080304" pitchFamily="49" charset="-128"/>
              </a:rPr>
              <a:t> : </a:t>
            </a:r>
            <a:r>
              <a:rPr lang="fr-FR" sz="1200" noProof="0" dirty="0">
                <a:effectLst/>
                <a:latin typeface="Arial" panose="020B0604020202020204" pitchFamily="34" charset="0"/>
                <a:ea typeface="MS Mincho" panose="02020609040205080304" pitchFamily="49" charset="-128"/>
              </a:rPr>
              <a:t>Qu'est-ce que ces informations vous apprennent sur les endroits où les personnes ont pu </a:t>
            </a:r>
            <a:r>
              <a:rPr lang="fr-FR" sz="1200" noProof="0" dirty="0">
                <a:solidFill>
                  <a:srgbClr val="000000"/>
                </a:solidFill>
                <a:effectLst/>
                <a:latin typeface="Arial" panose="020B0604020202020204" pitchFamily="34" charset="0"/>
                <a:ea typeface="Times New Roman" panose="02020603050405020304" pitchFamily="18" charset="0"/>
              </a:rPr>
              <a:t>contracter la grippe </a:t>
            </a:r>
            <a:r>
              <a:rPr lang="fr-FR" sz="1200" noProof="0" dirty="0">
                <a:effectLst/>
                <a:latin typeface="Arial" panose="020B0604020202020204" pitchFamily="34" charset="0"/>
                <a:ea typeface="MS Mincho" panose="02020609040205080304" pitchFamily="49" charset="-128"/>
              </a:rPr>
              <a:t>?</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fr-FR" sz="1200" noProof="0" dirty="0">
              <a:effectLst/>
              <a:latin typeface="Arial" panose="020B0604020202020204" pitchFamily="34" charset="0"/>
              <a:ea typeface="MS Mincho" panose="02020609040205080304" pitchFamily="49" charset="-128"/>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u="sng" noProof="0" dirty="0">
                <a:effectLst/>
                <a:latin typeface="Arial" panose="020B0604020202020204" pitchFamily="34" charset="0"/>
                <a:ea typeface="MS Mincho" panose="02020609040205080304" pitchFamily="49" charset="-128"/>
              </a:rPr>
              <a:t>Remerciez</a:t>
            </a:r>
            <a:r>
              <a:rPr lang="fr-FR" sz="1200" b="1" u="none" noProof="0" dirty="0">
                <a:effectLst/>
                <a:latin typeface="Arial" panose="020B0604020202020204" pitchFamily="34" charset="0"/>
                <a:ea typeface="MS Mincho" panose="02020609040205080304" pitchFamily="49" charset="-128"/>
              </a:rPr>
              <a:t> </a:t>
            </a:r>
            <a:r>
              <a:rPr lang="fr-FR" sz="1200" b="0" u="none" noProof="0" dirty="0">
                <a:effectLst/>
                <a:latin typeface="Arial" panose="020B0604020202020204" pitchFamily="34" charset="0"/>
                <a:ea typeface="MS Mincho" panose="02020609040205080304" pitchFamily="49" charset="-128"/>
              </a:rPr>
              <a:t>les participants pour </a:t>
            </a:r>
            <a:r>
              <a:rPr lang="fr-FR" sz="1200" noProof="0" dirty="0">
                <a:effectLst/>
                <a:latin typeface="Arial" panose="020B0604020202020204" pitchFamily="34" charset="0"/>
                <a:ea typeface="MS Mincho" panose="02020609040205080304" pitchFamily="49" charset="-128"/>
              </a:rPr>
              <a:t>leurs réponses</a:t>
            </a:r>
            <a:r>
              <a:rPr lang="fr-FR" sz="1200" b="0" u="none" noProof="0" dirty="0">
                <a:effectLst/>
                <a:latin typeface="Arial" panose="020B0604020202020204" pitchFamily="34" charset="0"/>
                <a:ea typeface="MS Mincho" panose="02020609040205080304" pitchFamily="49" charset="-128"/>
              </a:rPr>
              <a:t>. </a:t>
            </a:r>
            <a:r>
              <a:rPr lang="fr-FR" sz="1200" b="1" noProof="0" dirty="0">
                <a:effectLst/>
                <a:latin typeface="Arial" panose="020B0604020202020204" pitchFamily="34" charset="0"/>
                <a:ea typeface="MS Mincho" panose="02020609040205080304" pitchFamily="49" charset="-128"/>
              </a:rPr>
              <a:t>&lt;CLIQUER&gt; </a:t>
            </a:r>
            <a:r>
              <a:rPr lang="fr-FR" sz="1200" noProof="0" dirty="0">
                <a:effectLst/>
                <a:latin typeface="Arial" panose="020B0604020202020204" pitchFamily="34" charset="0"/>
                <a:ea typeface="MS Mincho" panose="02020609040205080304" pitchFamily="49" charset="-128"/>
              </a:rPr>
              <a:t>à la diapositive suivante pour les réponses.</a:t>
            </a:r>
          </a:p>
          <a:p>
            <a:pPr lvl="0"/>
            <a:endParaRPr lang="en-US" sz="20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88</a:t>
            </a:fld>
            <a:endParaRPr lang="en-US" altLang="en-US"/>
          </a:p>
        </p:txBody>
      </p:sp>
    </p:spTree>
    <p:extLst>
      <p:ext uri="{BB962C8B-B14F-4D97-AF65-F5344CB8AC3E}">
        <p14:creationId xmlns:p14="http://schemas.microsoft.com/office/powerpoint/2010/main" val="3480423632"/>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i="0" noProof="0" dirty="0">
                <a:solidFill>
                  <a:srgbClr val="000000"/>
                </a:solidFill>
                <a:effectLst/>
                <a:latin typeface="Arial" panose="020B0604020202020204" pitchFamily="34" charset="0"/>
                <a:ea typeface="Times New Roman" panose="02020603050405020304" pitchFamily="18" charset="0"/>
              </a:rPr>
              <a:t>Notes de l'instructeur :</a:t>
            </a:r>
          </a:p>
          <a:p>
            <a:pPr lvl="0"/>
            <a:endParaRPr lang="fr-FR" sz="1200" b="1" i="0" noProof="0" dirty="0">
              <a:solidFill>
                <a:srgbClr val="000000"/>
              </a:solidFill>
              <a:effectLst/>
              <a:latin typeface="Arial" panose="020B0604020202020204" pitchFamily="34" charset="0"/>
              <a:ea typeface="Times New Roman" panose="02020603050405020304" pitchFamily="18" charset="0"/>
            </a:endParaRPr>
          </a:p>
          <a:p>
            <a:pPr marL="171450" lvl="0" indent="-171450">
              <a:buFont typeface="Wingdings" panose="05000000000000000000" pitchFamily="2" charset="2"/>
              <a:buChar char="§"/>
            </a:pPr>
            <a:r>
              <a:rPr lang="fr-FR" sz="1200" b="1" u="sng" noProof="0" dirty="0">
                <a:effectLst/>
                <a:latin typeface="Arial" panose="020B0604020202020204" pitchFamily="34" charset="0"/>
                <a:ea typeface="MS Mincho" panose="02020609040205080304" pitchFamily="49" charset="-128"/>
              </a:rPr>
              <a:t>Dites</a:t>
            </a:r>
            <a:r>
              <a:rPr lang="fr-FR" sz="1200" b="1" u="none" noProof="0" dirty="0">
                <a:effectLst/>
                <a:latin typeface="Arial" panose="020B0604020202020204" pitchFamily="34" charset="0"/>
                <a:ea typeface="MS Mincho" panose="02020609040205080304" pitchFamily="49" charset="-128"/>
              </a:rPr>
              <a:t> : </a:t>
            </a:r>
            <a:r>
              <a:rPr lang="fr-FR" sz="1200" i="0" noProof="0" dirty="0">
                <a:solidFill>
                  <a:srgbClr val="000000"/>
                </a:solidFill>
                <a:effectLst/>
                <a:latin typeface="Arial" panose="020B0604020202020204" pitchFamily="34" charset="0"/>
                <a:ea typeface="Times New Roman" panose="02020603050405020304" pitchFamily="18" charset="0"/>
              </a:rPr>
              <a:t>Quatre (4/44 x 100 % = 9,1 %) </a:t>
            </a:r>
            <a:r>
              <a:rPr lang="fr-FR" sz="1200" b="1" i="0" noProof="0" dirty="0">
                <a:solidFill>
                  <a:srgbClr val="000000"/>
                </a:solidFill>
                <a:effectLst/>
                <a:latin typeface="Arial" panose="020B0604020202020204" pitchFamily="34" charset="0"/>
                <a:ea typeface="Times New Roman" panose="02020603050405020304" pitchFamily="18" charset="0"/>
              </a:rPr>
              <a:t>&lt;CLIQUER&gt;</a:t>
            </a:r>
          </a:p>
          <a:p>
            <a:pPr marL="171450" lvl="0" indent="-171450">
              <a:buFont typeface="Wingdings" panose="05000000000000000000" pitchFamily="2" charset="2"/>
              <a:buChar char="§"/>
            </a:pPr>
            <a:endParaRPr lang="fr-FR" sz="1200" b="1" i="0" noProof="0" dirty="0">
              <a:solidFill>
                <a:srgbClr val="000000"/>
              </a:solidFill>
              <a:effectLst/>
              <a:latin typeface="Arial" panose="020B0604020202020204" pitchFamily="34" charset="0"/>
              <a:ea typeface="Times New Roman" panose="02020603050405020304" pitchFamily="18" charset="0"/>
            </a:endParaRPr>
          </a:p>
          <a:p>
            <a:pPr marL="171450" lvl="0" indent="-171450">
              <a:buFont typeface="Wingdings" panose="05000000000000000000" pitchFamily="2" charset="2"/>
              <a:buChar char="§"/>
            </a:pPr>
            <a:r>
              <a:rPr lang="fr-FR" sz="1200" b="1" i="0" u="sng" noProof="0" dirty="0">
                <a:solidFill>
                  <a:srgbClr val="000000"/>
                </a:solidFill>
                <a:effectLst/>
                <a:latin typeface="Arial" panose="020B0604020202020204" pitchFamily="34" charset="0"/>
                <a:ea typeface="Times New Roman" panose="02020603050405020304" pitchFamily="18" charset="0"/>
              </a:rPr>
              <a:t>Dites</a:t>
            </a:r>
            <a:r>
              <a:rPr lang="fr-FR" sz="1200" b="1" i="0" u="none" noProof="0" dirty="0">
                <a:solidFill>
                  <a:srgbClr val="000000"/>
                </a:solidFill>
                <a:effectLst/>
                <a:latin typeface="Arial" panose="020B0604020202020204" pitchFamily="34" charset="0"/>
                <a:ea typeface="Times New Roman" panose="02020603050405020304" pitchFamily="18" charset="0"/>
              </a:rPr>
              <a:t> : </a:t>
            </a:r>
            <a:r>
              <a:rPr lang="fr-FR" sz="1200" i="0" noProof="0" dirty="0">
                <a:solidFill>
                  <a:srgbClr val="000000"/>
                </a:solidFill>
                <a:effectLst/>
                <a:latin typeface="Arial" panose="020B0604020202020204" pitchFamily="34" charset="0"/>
                <a:ea typeface="Times New Roman" panose="02020603050405020304" pitchFamily="18" charset="0"/>
              </a:rPr>
              <a:t>La plupart des patients atteints de la grippe doivent avoir été infectés par une autre personne malade, et non par des animaux, car le nombre de cas de grippe par contact avec des animaux est faible. </a:t>
            </a:r>
            <a:endParaRPr lang="fr-FR" sz="1200" i="0" noProof="0" dirty="0">
              <a:effectLst/>
              <a:latin typeface="Arial" panose="020B0604020202020204" pitchFamily="34" charset="0"/>
              <a:ea typeface="MS Mincho" panose="02020609040205080304" pitchFamily="49" charset="-128"/>
            </a:endParaRPr>
          </a:p>
          <a:p>
            <a:pPr lvl="0"/>
            <a:endParaRPr lang="fr-FR" sz="1200" b="1" i="0" noProof="0" dirty="0">
              <a:solidFill>
                <a:srgbClr val="000000"/>
              </a:solidFill>
              <a:effectLst/>
              <a:latin typeface="Arial" panose="020B0604020202020204" pitchFamily="34" charset="0"/>
              <a:ea typeface="Times New Roman" panose="02020603050405020304" pitchFamily="18" charset="0"/>
            </a:endParaRPr>
          </a:p>
          <a:p>
            <a:pPr marL="171450" lvl="0" indent="-171450">
              <a:buFont typeface="Wingdings" panose="05000000000000000000" pitchFamily="2" charset="2"/>
              <a:buChar char="§"/>
            </a:pPr>
            <a:r>
              <a:rPr lang="fr-FR" sz="1200" b="1" i="0" u="sng" noProof="0" dirty="0">
                <a:solidFill>
                  <a:srgbClr val="000000"/>
                </a:solidFill>
                <a:effectLst/>
                <a:latin typeface="Arial" panose="020B0604020202020204" pitchFamily="34" charset="0"/>
                <a:ea typeface="Times New Roman" panose="02020603050405020304" pitchFamily="18" charset="0"/>
              </a:rPr>
              <a:t>Dites</a:t>
            </a:r>
            <a:r>
              <a:rPr lang="fr-FR" sz="1200" b="1" i="0" u="none" noProof="0" dirty="0">
                <a:solidFill>
                  <a:srgbClr val="000000"/>
                </a:solidFill>
                <a:effectLst/>
                <a:latin typeface="Arial" panose="020B0604020202020204" pitchFamily="34" charset="0"/>
                <a:ea typeface="Times New Roman" panose="02020603050405020304" pitchFamily="18" charset="0"/>
              </a:rPr>
              <a:t> : </a:t>
            </a:r>
            <a:r>
              <a:rPr lang="fr-FR" sz="1200" b="0" i="0" u="none" noProof="0" dirty="0">
                <a:solidFill>
                  <a:srgbClr val="000000"/>
                </a:solidFill>
                <a:effectLst/>
                <a:latin typeface="Arial" panose="020B0604020202020204" pitchFamily="34" charset="0"/>
                <a:ea typeface="Times New Roman" panose="02020603050405020304" pitchFamily="18" charset="0"/>
              </a:rPr>
              <a:t>S</a:t>
            </a:r>
            <a:r>
              <a:rPr lang="fr-FR" sz="1200" i="0" noProof="0" dirty="0">
                <a:solidFill>
                  <a:srgbClr val="000000"/>
                </a:solidFill>
                <a:effectLst/>
                <a:latin typeface="Arial" panose="020B0604020202020204" pitchFamily="34" charset="0"/>
                <a:ea typeface="Times New Roman" panose="02020603050405020304" pitchFamily="18" charset="0"/>
              </a:rPr>
              <a:t>euls 4/44 patients atteints de la grippe ont été en contact avec des animaux au cours des 10 jours précédant l'apparition de la maladie.  La proportion de personnes susceptibles d'avoir été infectées par des animaux étant faible, la plupart des patients atteints de la grippe ont dû être infectés par une autre personne malade. Toutefois, il est possible que les personnes ayant été en contact avec des animaux aient contracté une nouvelle souche de grippe A, potentiellement la grippe aviaire. Bien que la propagation interhumaine de la grippe soit peu fréquente, cette hypothèse pourrait justifier des tests de laboratoire supplémentaires et éventuellement une enquête complémentaire.</a:t>
            </a:r>
          </a:p>
          <a:p>
            <a:pPr marL="171450" lvl="0" indent="-171450">
              <a:buFont typeface="Wingdings" panose="05000000000000000000" pitchFamily="2" charset="2"/>
              <a:buChar char="§"/>
            </a:pPr>
            <a:endParaRPr lang="en-US" sz="1200" i="0" dirty="0">
              <a:solidFill>
                <a:srgbClr val="000000"/>
              </a:solidFill>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89</a:t>
            </a:fld>
            <a:endParaRPr lang="en-US" altLang="en-US"/>
          </a:p>
        </p:txBody>
      </p:sp>
    </p:spTree>
    <p:extLst>
      <p:ext uri="{BB962C8B-B14F-4D97-AF65-F5344CB8AC3E}">
        <p14:creationId xmlns:p14="http://schemas.microsoft.com/office/powerpoint/2010/main" val="41062124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marL="0" indent="0">
              <a:buClr>
                <a:schemeClr val="tx1"/>
              </a:buClr>
              <a:buNone/>
            </a:pPr>
            <a:endParaRPr lang="fr-FR" sz="1200" b="1" i="1" noProof="0" dirty="0"/>
          </a:p>
          <a:p>
            <a:pPr marL="171450" indent="-171450">
              <a:buClr>
                <a:schemeClr val="tx1"/>
              </a:buClr>
              <a:buFont typeface="Wingdings" panose="05000000000000000000" pitchFamily="2" charset="2"/>
              <a:buChar char="v"/>
            </a:pPr>
            <a:r>
              <a:rPr lang="fr-FR" sz="1200" b="1" i="1" noProof="0" dirty="0"/>
              <a:t>Cette diapositive répond à la question « a » de la diapositive 8 (c.-à-d., Pourquoi effectuer une surveillance au niveau local/district ? </a:t>
            </a:r>
          </a:p>
          <a:p>
            <a:pPr marL="171450" indent="-171450">
              <a:buClr>
                <a:schemeClr val="tx1"/>
              </a:buClr>
              <a:buFont typeface="Wingdings" panose="05000000000000000000" pitchFamily="2" charset="2"/>
              <a:buChar char="v"/>
            </a:pPr>
            <a:endParaRPr lang="fr-FR" sz="1200" b="1" i="1" noProof="0" dirty="0"/>
          </a:p>
          <a:p>
            <a:pPr marL="171450" indent="-171450">
              <a:buClr>
                <a:schemeClr val="tx1"/>
              </a:buClr>
              <a:buFont typeface="Wingdings" panose="05000000000000000000" pitchFamily="2" charset="2"/>
              <a:buChar char="§"/>
            </a:pPr>
            <a:r>
              <a:rPr lang="fr-FR" sz="1200" b="1" i="0" u="sng" noProof="0" dirty="0"/>
              <a:t>Remerciez</a:t>
            </a:r>
            <a:r>
              <a:rPr lang="fr-FR" sz="1200" b="1" i="1" noProof="0" dirty="0"/>
              <a:t> </a:t>
            </a:r>
            <a:r>
              <a:rPr lang="fr-FR" sz="1200" b="0" i="0" noProof="0" dirty="0"/>
              <a:t>les participants pour leurs réponses.</a:t>
            </a:r>
          </a:p>
          <a:p>
            <a:pPr marL="171450" marR="0" indent="-171450">
              <a:spcBef>
                <a:spcPts val="0"/>
              </a:spcBef>
              <a:spcAft>
                <a:spcPts val="0"/>
              </a:spcAft>
              <a:buFont typeface="Wingdings" panose="05000000000000000000" pitchFamily="2" charset="2"/>
              <a:buChar char="§"/>
              <a:tabLst>
                <a:tab pos="841375" algn="l"/>
              </a:tabLst>
            </a:pPr>
            <a:endParaRPr lang="fr-FR" sz="1200" b="1" i="1" noProof="0" dirty="0"/>
          </a:p>
          <a:p>
            <a:pPr marL="171450" marR="0" indent="-171450">
              <a:spcBef>
                <a:spcPts val="0"/>
              </a:spcBef>
              <a:spcAft>
                <a:spcPts val="0"/>
              </a:spcAft>
              <a:buFont typeface="Wingdings" panose="05000000000000000000" pitchFamily="2" charset="2"/>
              <a:buChar char="§"/>
              <a:tabLst>
                <a:tab pos="841375" algn="l"/>
              </a:tabLst>
            </a:pPr>
            <a:r>
              <a:rPr lang="fr-FR" sz="1200" b="1" i="0" u="sng" noProof="0" dirty="0"/>
              <a:t>Dites</a:t>
            </a:r>
            <a:r>
              <a:rPr lang="fr-FR" sz="1200" b="1" i="0" u="none" noProof="0" dirty="0"/>
              <a:t> : </a:t>
            </a:r>
            <a:r>
              <a:rPr lang="fr-FR" sz="1200" b="0" i="0" u="none" noProof="0" dirty="0"/>
              <a:t>Nous effectuons un suivi au niveau local et du district pour </a:t>
            </a:r>
            <a:r>
              <a:rPr lang="fr-FR" sz="1200" i="0" noProof="0" dirty="0">
                <a:solidFill>
                  <a:srgbClr val="000000"/>
                </a:solidFill>
                <a:effectLst/>
                <a:latin typeface="Arial" panose="020B0604020202020204" pitchFamily="34" charset="0"/>
                <a:ea typeface="Times New Roman" panose="02020603050405020304" pitchFamily="18" charset="0"/>
              </a:rPr>
              <a:t>surveiller l'apparition de maladies dans la communauté, afin que des mesures puissent être prises si nécessaire.  Les données doivent également être communiquées aux niveaux supérieurs, mais ce n'est pas la raison principale.</a:t>
            </a:r>
          </a:p>
          <a:p>
            <a:pPr lvl="0"/>
            <a:endParaRPr lang="en-US" b="1" u="sng" dirty="0"/>
          </a:p>
          <a:p>
            <a:pPr lvl="0"/>
            <a:endParaRPr lang="en-US" b="1" u="sng" dirty="0"/>
          </a:p>
          <a:p>
            <a:pPr marL="0" marR="0" lvl="0" indent="0">
              <a:spcBef>
                <a:spcPts val="0"/>
              </a:spcBef>
              <a:spcAft>
                <a:spcPts val="0"/>
              </a:spcAft>
              <a:buFont typeface="Arial" panose="020B0604020202020204" pitchFamily="34" charset="0"/>
              <a:buNone/>
              <a:tabLst>
                <a:tab pos="212725" algn="l"/>
              </a:tabLst>
            </a:pPr>
            <a:endParaRPr lang="en-US" sz="1800" dirty="0">
              <a:solidFill>
                <a:srgbClr val="000000"/>
              </a:solidFill>
              <a:effectLst/>
              <a:latin typeface="Arial" panose="020B0604020202020204" pitchFamily="34" charset="0"/>
              <a:ea typeface="Times New Roman" panose="02020603050405020304" pitchFamily="18" charset="0"/>
            </a:endParaRPr>
          </a:p>
          <a:p>
            <a:pPr lvl="0"/>
            <a:endParaRPr lang="en-US" b="1" dirty="0"/>
          </a:p>
          <a:p>
            <a:pPr lvl="0"/>
            <a:endParaRPr lang="en-US" b="1" dirty="0"/>
          </a:p>
          <a:p>
            <a:pPr lvl="0"/>
            <a:endParaRPr lang="en-US" b="1" dirty="0"/>
          </a:p>
          <a:p>
            <a:pPr lvl="2"/>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9</a:t>
            </a:fld>
            <a:endParaRPr lang="en-US" altLang="en-US"/>
          </a:p>
        </p:txBody>
      </p:sp>
    </p:spTree>
    <p:extLst>
      <p:ext uri="{BB962C8B-B14F-4D97-AF65-F5344CB8AC3E}">
        <p14:creationId xmlns:p14="http://schemas.microsoft.com/office/powerpoint/2010/main" val="3243860241"/>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lvl="0"/>
            <a:endParaRPr lang="fr-FR" sz="1200" b="1" u="sng" noProof="0" dirty="0">
              <a:effectLst/>
              <a:latin typeface="Arial" panose="020B0604020202020204" pitchFamily="34" charset="0"/>
              <a:ea typeface="MS Mincho" panose="02020609040205080304" pitchFamily="49" charset="-128"/>
            </a:endParaRPr>
          </a:p>
          <a:p>
            <a:pPr marL="171450" lvl="0" indent="-171450">
              <a:buFont typeface="Wingdings" panose="05000000000000000000" pitchFamily="2" charset="2"/>
              <a:buChar char="§"/>
            </a:pPr>
            <a:r>
              <a:rPr lang="fr-FR" sz="1200" b="1" u="sng" noProof="0" dirty="0">
                <a:effectLst/>
                <a:latin typeface="Arial" panose="020B0604020202020204" pitchFamily="34" charset="0"/>
                <a:ea typeface="MS Mincho" panose="02020609040205080304" pitchFamily="49" charset="-128"/>
              </a:rPr>
              <a:t>Dites</a:t>
            </a:r>
            <a:r>
              <a:rPr lang="fr-FR" sz="1200" b="1" u="none" noProof="0" dirty="0">
                <a:effectLst/>
                <a:latin typeface="Arial" panose="020B0604020202020204" pitchFamily="34" charset="0"/>
                <a:ea typeface="MS Mincho" panose="02020609040205080304" pitchFamily="49" charset="-128"/>
              </a:rPr>
              <a:t> : </a:t>
            </a:r>
            <a:r>
              <a:rPr lang="fr-FR" sz="1200" noProof="0" dirty="0">
                <a:effectLst/>
                <a:latin typeface="Arial" panose="020B0604020202020204" pitchFamily="34" charset="0"/>
                <a:ea typeface="MS Mincho" panose="02020609040205080304" pitchFamily="49" charset="-128"/>
              </a:rPr>
              <a:t>à l'aide du papier graphique fourni dans le Guide du participant, représentez graphiquement le nombre de cas de </a:t>
            </a:r>
            <a:r>
              <a:rPr lang="fr-FR" sz="1200" noProof="0" dirty="0">
                <a:solidFill>
                  <a:srgbClr val="000000"/>
                </a:solidFill>
                <a:effectLst/>
                <a:latin typeface="Arial" panose="020B0604020202020204" pitchFamily="34" charset="0"/>
                <a:ea typeface="Times New Roman" panose="02020603050405020304" pitchFamily="18" charset="0"/>
              </a:rPr>
              <a:t>grippe </a:t>
            </a:r>
            <a:r>
              <a:rPr lang="fr-FR" sz="1200" noProof="0" dirty="0">
                <a:effectLst/>
                <a:latin typeface="Arial" panose="020B0604020202020204" pitchFamily="34" charset="0"/>
                <a:ea typeface="MS Mincho" panose="02020609040205080304" pitchFamily="49" charset="-128"/>
              </a:rPr>
              <a:t>par mois d'apparition.  N'oubliez pas d'étiqueter les axes et les titres de manière appropriée !</a:t>
            </a:r>
            <a:endParaRPr lang="fr-FR" sz="1200" i="0" noProof="0" dirty="0">
              <a:effectLst/>
              <a:latin typeface="Arial" panose="020B0604020202020204" pitchFamily="34" charset="0"/>
              <a:ea typeface="MS Mincho" panose="02020609040205080304" pitchFamily="49" charset="-128"/>
            </a:endParaRPr>
          </a:p>
          <a:p>
            <a:pPr marL="171450" lvl="0" indent="-171450">
              <a:buFont typeface="Wingdings" panose="05000000000000000000" pitchFamily="2" charset="2"/>
              <a:buChar char="§"/>
            </a:pPr>
            <a:endParaRPr lang="fr-FR" sz="1200" i="0" noProof="0" dirty="0">
              <a:effectLst/>
              <a:latin typeface="Arial" panose="020B0604020202020204" pitchFamily="34" charset="0"/>
              <a:ea typeface="MS Mincho" panose="02020609040205080304" pitchFamily="49" charset="-128"/>
            </a:endParaRPr>
          </a:p>
          <a:p>
            <a:pPr marL="171450" lvl="0" indent="-171450">
              <a:buFont typeface="Wingdings" panose="05000000000000000000" pitchFamily="2" charset="2"/>
              <a:buChar char="v"/>
            </a:pPr>
            <a:r>
              <a:rPr lang="fr-FR" sz="1200" b="1" i="1" noProof="0" dirty="0">
                <a:effectLst/>
                <a:latin typeface="Arial" panose="020B0604020202020204" pitchFamily="34" charset="0"/>
                <a:ea typeface="MS Mincho" panose="02020609040205080304" pitchFamily="49" charset="-128"/>
              </a:rPr>
              <a:t>Accordez aux participants 5 minutes pour créer le graphique. </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90</a:t>
            </a:fld>
            <a:endParaRPr lang="en-US" altLang="en-US"/>
          </a:p>
        </p:txBody>
      </p:sp>
    </p:spTree>
    <p:extLst>
      <p:ext uri="{BB962C8B-B14F-4D97-AF65-F5344CB8AC3E}">
        <p14:creationId xmlns:p14="http://schemas.microsoft.com/office/powerpoint/2010/main" val="447087829"/>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lvl="0"/>
            <a:endParaRPr lang="fr-FR" sz="1200" b="1" i="1" noProof="0" dirty="0"/>
          </a:p>
          <a:p>
            <a:pPr marL="171450" lvl="0" indent="-171450">
              <a:buFont typeface="Wingdings" panose="05000000000000000000" pitchFamily="2" charset="2"/>
              <a:buChar char="v"/>
            </a:pPr>
            <a:r>
              <a:rPr lang="fr-FR" sz="1200" b="1" i="1" noProof="0" dirty="0"/>
              <a:t>Laissez un moment aux participants pour qu'ils examinent le graphique complété. Expliquez qu'il s'agit de la bonne réponse si les participants ont choisi de développer un graphique en colonnes.  </a:t>
            </a:r>
          </a:p>
          <a:p>
            <a:pPr marL="171450" lvl="0" indent="-171450">
              <a:buFont typeface="Wingdings" panose="05000000000000000000" pitchFamily="2" charset="2"/>
              <a:buChar char="v"/>
            </a:pPr>
            <a:endParaRPr lang="fr-FR" sz="1200" b="1" i="1" noProof="0" dirty="0"/>
          </a:p>
          <a:p>
            <a:pPr marL="171450" lvl="0" indent="-171450">
              <a:buFont typeface="Wingdings" panose="05000000000000000000" pitchFamily="2" charset="2"/>
              <a:buChar char="§"/>
            </a:pPr>
            <a:r>
              <a:rPr lang="fr-FR" sz="1200" b="1" i="0" u="sng" noProof="0" dirty="0"/>
              <a:t>Demandez</a:t>
            </a:r>
            <a:r>
              <a:rPr lang="fr-FR" sz="1200" b="1" i="0" u="none" noProof="0" dirty="0"/>
              <a:t> </a:t>
            </a:r>
            <a:r>
              <a:rPr lang="fr-FR" sz="1200" b="0" i="0" noProof="0" dirty="0"/>
              <a:t>s'il y a des questions.</a:t>
            </a:r>
          </a:p>
          <a:p>
            <a:pPr marL="171450" lvl="0" indent="-171450">
              <a:buFont typeface="Wingdings" panose="05000000000000000000" pitchFamily="2" charset="2"/>
              <a:buChar char="§"/>
            </a:pPr>
            <a:endParaRPr lang="fr-FR" sz="1200" b="1" i="1" noProof="0" dirty="0"/>
          </a:p>
          <a:p>
            <a:pPr marL="171450" lvl="0" indent="-171450">
              <a:buFont typeface="Wingdings" panose="05000000000000000000" pitchFamily="2" charset="2"/>
              <a:buChar char="§"/>
            </a:pPr>
            <a:r>
              <a:rPr lang="fr-FR" sz="1200" b="1" i="0" u="sng" noProof="0" dirty="0"/>
              <a:t>Répondez</a:t>
            </a:r>
            <a:r>
              <a:rPr lang="fr-FR" sz="1200" b="0" i="0" u="none" noProof="0" dirty="0"/>
              <a:t> aux </a:t>
            </a:r>
            <a:r>
              <a:rPr lang="fr-FR" sz="1200" b="0" i="0" noProof="0" dirty="0"/>
              <a:t>questions.</a:t>
            </a:r>
          </a:p>
          <a:p>
            <a:pPr lvl="0"/>
            <a:endParaRPr lang="en-US" sz="2000" b="1" dirty="0"/>
          </a:p>
          <a:p>
            <a:pPr lvl="0"/>
            <a:endParaRPr lang="en-US" sz="20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91</a:t>
            </a:fld>
            <a:endParaRPr lang="en-US" altLang="en-US"/>
          </a:p>
        </p:txBody>
      </p:sp>
    </p:spTree>
    <p:extLst>
      <p:ext uri="{BB962C8B-B14F-4D97-AF65-F5344CB8AC3E}">
        <p14:creationId xmlns:p14="http://schemas.microsoft.com/office/powerpoint/2010/main" val="582452881"/>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fr-FR" sz="1200" b="1" i="1" noProof="0" dirty="0"/>
          </a:p>
          <a:p>
            <a:pPr marL="171450" lvl="0" indent="-171450">
              <a:buFont typeface="Wingdings" panose="05000000000000000000" pitchFamily="2" charset="2"/>
              <a:buChar char="v"/>
            </a:pPr>
            <a:r>
              <a:rPr lang="fr-FR" sz="1200" b="1" i="1" noProof="0" dirty="0"/>
              <a:t>Laissez un moment aux participants pour qu'ils examinent le graphique complété. Expliquez qu'il s'agit de la bonne réponse si les participants ont choisi de développer un graphique linéaire.  </a:t>
            </a:r>
            <a:br>
              <a:rPr lang="fr-FR" sz="1200" b="1" i="1" noProof="0" dirty="0"/>
            </a:br>
            <a:endParaRPr lang="fr-FR" sz="1200" b="1" i="1" noProof="0" dirty="0"/>
          </a:p>
          <a:p>
            <a:pPr marL="171450" lvl="0" indent="-171450">
              <a:buFont typeface="Wingdings" panose="05000000000000000000" pitchFamily="2" charset="2"/>
              <a:buChar char="§"/>
            </a:pPr>
            <a:r>
              <a:rPr lang="fr-FR" sz="1200" b="1" i="0" u="sng" noProof="0" dirty="0"/>
              <a:t>Demandez</a:t>
            </a:r>
            <a:r>
              <a:rPr lang="fr-FR" sz="1200" b="1" i="0" u="none" noProof="0" dirty="0"/>
              <a:t> </a:t>
            </a:r>
            <a:r>
              <a:rPr lang="fr-FR" sz="1200" b="0" i="0" noProof="0" dirty="0"/>
              <a:t>s'il y a des questions.</a:t>
            </a:r>
          </a:p>
          <a:p>
            <a:pPr marL="171450" lvl="0" indent="-171450">
              <a:buFont typeface="Wingdings" panose="05000000000000000000" pitchFamily="2" charset="2"/>
              <a:buChar char="§"/>
            </a:pPr>
            <a:endParaRPr lang="fr-FR" sz="1200" b="1" i="1" noProof="0" dirty="0"/>
          </a:p>
          <a:p>
            <a:pPr marL="171450" lvl="0" indent="-171450">
              <a:buFont typeface="Wingdings" panose="05000000000000000000" pitchFamily="2" charset="2"/>
              <a:buChar char="§"/>
            </a:pPr>
            <a:r>
              <a:rPr lang="fr-FR" sz="1200" b="1" i="0" u="sng" noProof="0" dirty="0"/>
              <a:t>Répondez</a:t>
            </a:r>
            <a:r>
              <a:rPr lang="fr-FR" sz="1200" b="0" i="0" u="none" noProof="0" dirty="0"/>
              <a:t> aux </a:t>
            </a:r>
            <a:r>
              <a:rPr lang="fr-FR" sz="1200" b="0" i="0" noProof="0" dirty="0"/>
              <a:t>questions.</a:t>
            </a:r>
          </a:p>
          <a:p>
            <a:pPr lvl="0"/>
            <a:endParaRPr lang="en-US" sz="20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92</a:t>
            </a:fld>
            <a:endParaRPr lang="en-US" altLang="en-US"/>
          </a:p>
        </p:txBody>
      </p:sp>
    </p:spTree>
    <p:extLst>
      <p:ext uri="{BB962C8B-B14F-4D97-AF65-F5344CB8AC3E}">
        <p14:creationId xmlns:p14="http://schemas.microsoft.com/office/powerpoint/2010/main" val="3405266363"/>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lvl="0"/>
            <a:endParaRPr lang="fr-FR" sz="1200" b="1"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u="sng" noProof="0" dirty="0">
                <a:effectLst/>
                <a:latin typeface="Arial" panose="020B0604020202020204" pitchFamily="34" charset="0"/>
                <a:ea typeface="MS Mincho" panose="02020609040205080304" pitchFamily="49" charset="-128"/>
              </a:rPr>
              <a:t>Posez la question</a:t>
            </a:r>
            <a:r>
              <a:rPr lang="fr-FR" sz="1200" b="1" u="none" noProof="0" dirty="0">
                <a:effectLst/>
                <a:latin typeface="Arial" panose="020B0604020202020204" pitchFamily="34" charset="0"/>
                <a:ea typeface="MS Mincho" panose="02020609040205080304" pitchFamily="49" charset="-128"/>
              </a:rPr>
              <a:t> :</a:t>
            </a:r>
            <a:r>
              <a:rPr lang="fr-FR" sz="1200" u="none" noProof="0" dirty="0">
                <a:effectLst/>
                <a:latin typeface="Arial" panose="020B0604020202020204" pitchFamily="34" charset="0"/>
                <a:ea typeface="MS Mincho" panose="02020609040205080304" pitchFamily="49" charset="-128"/>
              </a:rPr>
              <a:t> </a:t>
            </a:r>
            <a:r>
              <a:rPr lang="fr-FR" sz="1200" noProof="0" dirty="0">
                <a:effectLst/>
                <a:latin typeface="Arial" panose="020B0604020202020204" pitchFamily="34" charset="0"/>
                <a:ea typeface="MS Mincho" panose="02020609040205080304" pitchFamily="49" charset="-128"/>
              </a:rPr>
              <a:t>Quel mois a enregistré le plus grand nombre de cas de grippe notifiés ? Quels mois ont enregistré un nombre relativement faible de cas de grippe notifiés ?</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fr-FR" sz="1200" noProof="0" dirty="0">
              <a:effectLst/>
              <a:latin typeface="Arial" panose="020B0604020202020204" pitchFamily="34" charset="0"/>
              <a:ea typeface="MS Mincho" panose="02020609040205080304" pitchFamily="49" charset="-128"/>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u="sng" noProof="0" dirty="0">
                <a:effectLst/>
                <a:latin typeface="Arial" panose="020B0604020202020204" pitchFamily="34" charset="0"/>
                <a:ea typeface="MS Mincho" panose="02020609040205080304" pitchFamily="49" charset="-128"/>
              </a:rPr>
              <a:t>Remerciez</a:t>
            </a:r>
            <a:r>
              <a:rPr lang="fr-FR" sz="1200" b="1" u="none" noProof="0" dirty="0">
                <a:effectLst/>
                <a:latin typeface="Arial" panose="020B0604020202020204" pitchFamily="34" charset="0"/>
                <a:ea typeface="MS Mincho" panose="02020609040205080304" pitchFamily="49" charset="-128"/>
              </a:rPr>
              <a:t> </a:t>
            </a:r>
            <a:r>
              <a:rPr lang="fr-FR" sz="1200" b="0" u="none" noProof="0" dirty="0">
                <a:effectLst/>
                <a:latin typeface="Arial" panose="020B0604020202020204" pitchFamily="34" charset="0"/>
                <a:ea typeface="MS Mincho" panose="02020609040205080304" pitchFamily="49" charset="-128"/>
              </a:rPr>
              <a:t>les participants pour leurs réponses. </a:t>
            </a:r>
            <a:r>
              <a:rPr lang="fr-FR" sz="1200" b="1" noProof="0" dirty="0">
                <a:effectLst/>
                <a:latin typeface="Arial" panose="020B0604020202020204" pitchFamily="34" charset="0"/>
                <a:ea typeface="MS Mincho" panose="02020609040205080304" pitchFamily="49" charset="-128"/>
              </a:rPr>
              <a:t>&lt;CLIQUER&gt; </a:t>
            </a:r>
            <a:r>
              <a:rPr lang="fr-FR" sz="1200" noProof="0" dirty="0">
                <a:effectLst/>
                <a:latin typeface="Arial" panose="020B0604020202020204" pitchFamily="34" charset="0"/>
                <a:ea typeface="MS Mincho" panose="02020609040205080304" pitchFamily="49" charset="-128"/>
              </a:rPr>
              <a:t>à la diapositive suivante pour les réponses.</a:t>
            </a:r>
          </a:p>
          <a:p>
            <a:pPr lvl="0"/>
            <a:endParaRPr lang="en-US" sz="20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93</a:t>
            </a:fld>
            <a:endParaRPr lang="en-US" altLang="en-US"/>
          </a:p>
        </p:txBody>
      </p:sp>
    </p:spTree>
    <p:extLst>
      <p:ext uri="{BB962C8B-B14F-4D97-AF65-F5344CB8AC3E}">
        <p14:creationId xmlns:p14="http://schemas.microsoft.com/office/powerpoint/2010/main" val="3026246902"/>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1" noProof="0" dirty="0"/>
              <a:t>Notes de l'instructeur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fr-FR" sz="1200" b="1" noProof="0" dirty="0"/>
          </a:p>
          <a:p>
            <a:pPr marL="171450" marR="0" indent="-171450">
              <a:spcBef>
                <a:spcPts val="0"/>
              </a:spcBef>
              <a:spcAft>
                <a:spcPts val="0"/>
              </a:spcAft>
              <a:buFont typeface="Wingdings" panose="05000000000000000000" pitchFamily="2" charset="2"/>
              <a:buChar char="§"/>
              <a:tabLst>
                <a:tab pos="898525" algn="l"/>
              </a:tabLst>
            </a:pPr>
            <a:r>
              <a:rPr lang="fr-FR" sz="1200" b="1" i="0" u="sng" noProof="0" dirty="0">
                <a:effectLst/>
                <a:latin typeface="Arial" panose="020B0604020202020204" pitchFamily="34" charset="0"/>
                <a:ea typeface="MS Mincho" panose="02020609040205080304" pitchFamily="49" charset="-128"/>
              </a:rPr>
              <a:t>Dites</a:t>
            </a:r>
            <a:r>
              <a:rPr lang="fr-FR" sz="1200" b="1" i="0" u="none" noProof="0" dirty="0">
                <a:effectLst/>
                <a:latin typeface="Arial" panose="020B0604020202020204" pitchFamily="34" charset="0"/>
                <a:ea typeface="MS Mincho" panose="02020609040205080304" pitchFamily="49" charset="-128"/>
              </a:rPr>
              <a:t> : </a:t>
            </a:r>
            <a:r>
              <a:rPr lang="fr-FR" sz="1200" b="0" i="0" u="none" noProof="0" dirty="0">
                <a:effectLst/>
                <a:latin typeface="Arial" panose="020B0604020202020204" pitchFamily="34" charset="0"/>
                <a:ea typeface="MS Mincho" panose="02020609040205080304" pitchFamily="49" charset="-128"/>
              </a:rPr>
              <a:t>L</a:t>
            </a:r>
            <a:r>
              <a:rPr lang="fr-FR" sz="1200" i="0" noProof="0" dirty="0">
                <a:effectLst/>
                <a:latin typeface="Arial" panose="020B0604020202020204" pitchFamily="34" charset="0"/>
                <a:ea typeface="MS Mincho" panose="02020609040205080304" pitchFamily="49" charset="-128"/>
              </a:rPr>
              <a:t>es cas de grippe ont augmenté en mai et juin, ont atteint un pic en juillet (</a:t>
            </a:r>
            <a:r>
              <a:rPr lang="fr-FR" sz="1200" i="1" noProof="0" dirty="0">
                <a:effectLst/>
                <a:latin typeface="Arial" panose="020B0604020202020204" pitchFamily="34" charset="0"/>
                <a:ea typeface="MS Mincho" panose="02020609040205080304" pitchFamily="49" charset="-128"/>
              </a:rPr>
              <a:t>hiver dans le pays Z</a:t>
            </a:r>
            <a:r>
              <a:rPr lang="fr-FR" sz="1200" i="0" noProof="0" dirty="0">
                <a:effectLst/>
                <a:latin typeface="Arial" panose="020B0604020202020204" pitchFamily="34" charset="0"/>
                <a:ea typeface="MS Mincho" panose="02020609040205080304" pitchFamily="49" charset="-128"/>
              </a:rPr>
              <a:t>) et ont ensuite diminué. </a:t>
            </a:r>
            <a:r>
              <a:rPr lang="fr-FR" sz="1200" b="1" noProof="0" dirty="0">
                <a:effectLst/>
                <a:latin typeface="Arial" panose="020B0604020202020204" pitchFamily="34" charset="0"/>
                <a:ea typeface="MS Mincho" panose="02020609040205080304" pitchFamily="49" charset="-128"/>
              </a:rPr>
              <a:t>&lt;CLIQUER&gt;</a:t>
            </a:r>
          </a:p>
          <a:p>
            <a:pPr marL="171450" marR="0" indent="-171450">
              <a:spcBef>
                <a:spcPts val="0"/>
              </a:spcBef>
              <a:spcAft>
                <a:spcPts val="0"/>
              </a:spcAft>
              <a:buFont typeface="Wingdings" panose="05000000000000000000" pitchFamily="2" charset="2"/>
              <a:buChar char="§"/>
              <a:tabLst>
                <a:tab pos="898525" algn="l"/>
              </a:tabLst>
            </a:pPr>
            <a:endParaRPr lang="fr-FR" sz="1200" b="1" noProof="0" dirty="0">
              <a:effectLst/>
              <a:latin typeface="Arial" panose="020B0604020202020204" pitchFamily="34" charset="0"/>
              <a:ea typeface="MS Mincho" panose="02020609040205080304" pitchFamily="49" charset="-128"/>
            </a:endParaRPr>
          </a:p>
          <a:p>
            <a:pPr marL="171450" marR="0" indent="-171450">
              <a:spcBef>
                <a:spcPts val="0"/>
              </a:spcBef>
              <a:spcAft>
                <a:spcPts val="0"/>
              </a:spcAft>
              <a:buFont typeface="Wingdings" panose="05000000000000000000" pitchFamily="2" charset="2"/>
              <a:buChar char="§"/>
              <a:tabLst>
                <a:tab pos="898525" algn="l"/>
              </a:tabLst>
            </a:pPr>
            <a:r>
              <a:rPr lang="fr-FR" sz="1200" b="1" u="sng" noProof="0" dirty="0">
                <a:effectLst/>
                <a:latin typeface="Arial" panose="020B0604020202020204" pitchFamily="34" charset="0"/>
                <a:ea typeface="MS Mincho" panose="02020609040205080304" pitchFamily="49" charset="-128"/>
              </a:rPr>
              <a:t>Dites</a:t>
            </a:r>
            <a:r>
              <a:rPr lang="fr-FR" sz="1200" b="1" u="none" noProof="0" dirty="0">
                <a:effectLst/>
                <a:latin typeface="Arial" panose="020B0604020202020204" pitchFamily="34" charset="0"/>
                <a:ea typeface="MS Mincho" panose="02020609040205080304" pitchFamily="49" charset="-128"/>
              </a:rPr>
              <a:t> : </a:t>
            </a:r>
            <a:r>
              <a:rPr lang="fr-FR" sz="1200" b="0" u="none" noProof="0" dirty="0">
                <a:effectLst/>
                <a:latin typeface="Arial" panose="020B0604020202020204" pitchFamily="34" charset="0"/>
                <a:ea typeface="MS Mincho" panose="02020609040205080304" pitchFamily="49" charset="-128"/>
              </a:rPr>
              <a:t>Les </a:t>
            </a:r>
            <a:r>
              <a:rPr lang="fr-FR" sz="1200" i="0" noProof="0" dirty="0">
                <a:effectLst/>
                <a:latin typeface="Arial" panose="020B0604020202020204" pitchFamily="34" charset="0"/>
                <a:ea typeface="MS Mincho" panose="02020609040205080304" pitchFamily="49" charset="-128"/>
              </a:rPr>
              <a:t>mois de janvier, février et octobre (l'</a:t>
            </a:r>
            <a:r>
              <a:rPr lang="fr-FR" sz="1200" i="1" noProof="0" dirty="0">
                <a:effectLst/>
                <a:latin typeface="Arial" panose="020B0604020202020204" pitchFamily="34" charset="0"/>
                <a:ea typeface="MS Mincho" panose="02020609040205080304" pitchFamily="49" charset="-128"/>
              </a:rPr>
              <a:t>été dans le pays Z</a:t>
            </a:r>
            <a:r>
              <a:rPr lang="fr-FR" sz="1200" i="0" noProof="0" dirty="0">
                <a:effectLst/>
                <a:latin typeface="Arial" panose="020B0604020202020204" pitchFamily="34" charset="0"/>
                <a:ea typeface="MS Mincho" panose="02020609040205080304" pitchFamily="49" charset="-128"/>
              </a:rPr>
              <a:t>) ont enregistré des chiffres relativement bas.</a:t>
            </a:r>
          </a:p>
          <a:p>
            <a:pPr marL="0" marR="0" indent="0">
              <a:spcBef>
                <a:spcPts val="0"/>
              </a:spcBef>
              <a:spcAft>
                <a:spcPts val="0"/>
              </a:spcAft>
              <a:buFont typeface="Wingdings" panose="05000000000000000000" pitchFamily="2" charset="2"/>
              <a:buNone/>
              <a:tabLst>
                <a:tab pos="898525" algn="l"/>
              </a:tabLst>
            </a:pPr>
            <a:endParaRPr lang="en-US" sz="1200" i="0" dirty="0">
              <a:effectLst/>
              <a:latin typeface="Arial" panose="020B0604020202020204" pitchFamily="34" charset="0"/>
              <a:ea typeface="MS Mincho" panose="02020609040205080304" pitchFamily="49" charset="-128"/>
            </a:endParaRPr>
          </a:p>
          <a:p>
            <a:pPr marL="0" marR="0" indent="0">
              <a:spcBef>
                <a:spcPts val="0"/>
              </a:spcBef>
              <a:spcAft>
                <a:spcPts val="0"/>
              </a:spcAft>
              <a:buFont typeface="Wingdings" panose="05000000000000000000" pitchFamily="2" charset="2"/>
              <a:buNone/>
              <a:tabLst>
                <a:tab pos="898525" algn="l"/>
              </a:tabLst>
            </a:pPr>
            <a:endParaRPr lang="en-US" sz="1200" b="0" i="0" u="none" dirty="0">
              <a:effectLst/>
              <a:latin typeface="Arial" panose="020B0604020202020204" pitchFamily="34" charset="0"/>
              <a:ea typeface="MS Mincho" panose="02020609040205080304" pitchFamily="49" charset="-128"/>
            </a:endParaRP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94</a:t>
            </a:fld>
            <a:endParaRPr lang="en-US" altLang="en-US"/>
          </a:p>
        </p:txBody>
      </p:sp>
    </p:spTree>
    <p:extLst>
      <p:ext uri="{BB962C8B-B14F-4D97-AF65-F5344CB8AC3E}">
        <p14:creationId xmlns:p14="http://schemas.microsoft.com/office/powerpoint/2010/main" val="3974221400"/>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lvl="0"/>
            <a:endParaRPr lang="fr-FR" sz="1200" b="1"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v"/>
              <a:tabLst/>
              <a:defRPr/>
            </a:pPr>
            <a:r>
              <a:rPr lang="fr-FR" sz="1200" b="1" i="1" noProof="0" dirty="0"/>
              <a:t>Lisez les informations de laboratoire sur la diapositive et posez la question (c.-à-d</a:t>
            </a:r>
            <a:r>
              <a:rPr lang="fr-FR" sz="1200" b="1" noProof="0" dirty="0">
                <a:effectLst/>
                <a:latin typeface="Arial" panose="020B0604020202020204" pitchFamily="34" charset="0"/>
                <a:ea typeface="MS Mincho" panose="02020609040205080304" pitchFamily="49" charset="-128"/>
              </a:rPr>
              <a:t>. Dans quelle proportion le premier prélèvement a-t-il été effectué dans les 4 premiers jours suivant l'apparition des symptômes ?)</a:t>
            </a:r>
          </a:p>
          <a:p>
            <a:pPr marL="0" lvl="0" indent="0">
              <a:buFont typeface="Wingdings" panose="05000000000000000000" pitchFamily="2" charset="2"/>
              <a:buNone/>
            </a:pPr>
            <a:endParaRPr lang="fr-FR" sz="1200" b="1" i="1" noProof="0" dirty="0"/>
          </a:p>
          <a:p>
            <a:pPr marL="171450" lvl="0" indent="-171450">
              <a:buFont typeface="Wingdings" panose="05000000000000000000" pitchFamily="2" charset="2"/>
              <a:buChar char="v"/>
            </a:pPr>
            <a:r>
              <a:rPr lang="fr-FR" sz="1200" b="1" i="1" noProof="0" dirty="0"/>
              <a:t> Accordez 5 minutes pour répondre à la question.</a:t>
            </a:r>
          </a:p>
          <a:p>
            <a:pPr lvl="0"/>
            <a:endParaRPr lang="en-US" sz="1200" b="0" i="1" dirty="0"/>
          </a:p>
          <a:p>
            <a:pPr lvl="0"/>
            <a:endParaRPr lang="en-US" sz="1800" b="0" i="1" dirty="0"/>
          </a:p>
          <a:p>
            <a:pPr lvl="0"/>
            <a:endParaRPr lang="en-US" sz="1800" b="0" i="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95</a:t>
            </a:fld>
            <a:endParaRPr lang="en-US" altLang="en-US"/>
          </a:p>
        </p:txBody>
      </p:sp>
    </p:spTree>
    <p:extLst>
      <p:ext uri="{BB962C8B-B14F-4D97-AF65-F5344CB8AC3E}">
        <p14:creationId xmlns:p14="http://schemas.microsoft.com/office/powerpoint/2010/main" val="1327240707"/>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latin typeface="Arial" panose="020B0604020202020204" pitchFamily="34" charset="0"/>
                <a:cs typeface="Arial" panose="020B0604020202020204" pitchFamily="34" charset="0"/>
              </a:rPr>
              <a:t>Notes de l'instructeur :</a:t>
            </a:r>
          </a:p>
          <a:p>
            <a:pPr lvl="0"/>
            <a:endParaRPr lang="fr-FR" sz="1200" b="1" noProof="0" dirty="0">
              <a:latin typeface="Arial" panose="020B0604020202020204" pitchFamily="34" charset="0"/>
              <a:cs typeface="Arial" panose="020B0604020202020204" pitchFamily="34" charset="0"/>
            </a:endParaRPr>
          </a:p>
          <a:p>
            <a:pPr marL="171450" marR="0" indent="-171450">
              <a:spcBef>
                <a:spcPts val="0"/>
              </a:spcBef>
              <a:spcAft>
                <a:spcPts val="0"/>
              </a:spcAft>
              <a:buFont typeface="Wingdings" panose="05000000000000000000" pitchFamily="2" charset="2"/>
              <a:buChar char="§"/>
              <a:tabLst>
                <a:tab pos="2743200" algn="ctr"/>
                <a:tab pos="5486400" algn="r"/>
                <a:tab pos="788670" algn="l"/>
              </a:tabLst>
            </a:pPr>
            <a:r>
              <a:rPr lang="fr-FR" sz="1200" b="1" i="0" u="sng" noProof="0" dirty="0">
                <a:effectLst/>
                <a:latin typeface="Arial" panose="020B0604020202020204" pitchFamily="34" charset="0"/>
                <a:ea typeface="MS Mincho" panose="02020609040205080304" pitchFamily="49" charset="-128"/>
                <a:cs typeface="Arial" panose="020B0604020202020204" pitchFamily="34" charset="0"/>
              </a:rPr>
              <a:t>Dites</a:t>
            </a:r>
            <a:r>
              <a:rPr lang="fr-FR" sz="1200" b="1" i="0" u="none" noProof="0" dirty="0">
                <a:effectLst/>
                <a:latin typeface="Arial" panose="020B0604020202020204" pitchFamily="34" charset="0"/>
                <a:ea typeface="MS Mincho" panose="02020609040205080304" pitchFamily="49" charset="-128"/>
                <a:cs typeface="Arial" panose="020B0604020202020204" pitchFamily="34" charset="0"/>
              </a:rPr>
              <a:t> : </a:t>
            </a:r>
            <a:r>
              <a:rPr lang="fr-FR" sz="1200" i="0" noProof="0" dirty="0">
                <a:effectLst/>
                <a:latin typeface="Arial" panose="020B0604020202020204" pitchFamily="34" charset="0"/>
                <a:ea typeface="Times New Roman" panose="02020603050405020304" pitchFamily="18" charset="0"/>
                <a:cs typeface="Arial" panose="020B0604020202020204" pitchFamily="34" charset="0"/>
              </a:rPr>
              <a:t>Trente-cinq des 44 patients ont été échantillonnés au cours des 4 premiers jours. (</a:t>
            </a:r>
            <a:r>
              <a:rPr lang="fr-FR" sz="1200" i="1" noProof="0" dirty="0">
                <a:effectLst/>
                <a:latin typeface="Arial" panose="020B0604020202020204" pitchFamily="34" charset="0"/>
                <a:ea typeface="Times New Roman" panose="02020603050405020304" pitchFamily="18" charset="0"/>
                <a:cs typeface="Arial" panose="020B0604020202020204" pitchFamily="34" charset="0"/>
              </a:rPr>
              <a:t>35/44</a:t>
            </a:r>
            <a:r>
              <a:rPr lang="fr-FR" sz="1200" i="0" noProof="0" dirty="0">
                <a:effectLst/>
                <a:latin typeface="Arial" panose="020B0604020202020204" pitchFamily="34" charset="0"/>
                <a:ea typeface="Times New Roman" panose="02020603050405020304" pitchFamily="18" charset="0"/>
                <a:cs typeface="Arial" panose="020B0604020202020204" pitchFamily="34" charset="0"/>
              </a:rPr>
              <a:t>) x 100% = </a:t>
            </a:r>
            <a:r>
              <a:rPr lang="fr-FR" sz="1200" b="1" i="0" noProof="0" dirty="0">
                <a:effectLst/>
                <a:latin typeface="Arial" panose="020B0604020202020204" pitchFamily="34" charset="0"/>
                <a:ea typeface="Times New Roman" panose="02020603050405020304" pitchFamily="18" charset="0"/>
                <a:cs typeface="Arial" panose="020B0604020202020204" pitchFamily="34" charset="0"/>
              </a:rPr>
              <a:t>79.5% (80%)</a:t>
            </a:r>
            <a:endParaRPr lang="fr-FR" sz="1200" b="1" i="0" noProof="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96</a:t>
            </a:fld>
            <a:endParaRPr lang="en-US" altLang="en-US"/>
          </a:p>
        </p:txBody>
      </p:sp>
    </p:spTree>
    <p:extLst>
      <p:ext uri="{BB962C8B-B14F-4D97-AF65-F5344CB8AC3E}">
        <p14:creationId xmlns:p14="http://schemas.microsoft.com/office/powerpoint/2010/main" val="3479470535"/>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lvl="0"/>
            <a:endParaRPr lang="fr-FR" sz="1200" b="1" noProof="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u="sng" noProof="0" dirty="0">
                <a:effectLst/>
                <a:latin typeface="Arial" panose="020B0604020202020204" pitchFamily="34" charset="0"/>
                <a:ea typeface="MS Mincho" panose="02020609040205080304" pitchFamily="49" charset="-128"/>
              </a:rPr>
              <a:t>Demander</a:t>
            </a:r>
            <a:r>
              <a:rPr lang="fr-FR" sz="1200" b="1" u="none" noProof="0" dirty="0">
                <a:effectLst/>
                <a:latin typeface="Arial" panose="020B0604020202020204" pitchFamily="34" charset="0"/>
                <a:ea typeface="MS Mincho" panose="02020609040205080304" pitchFamily="49" charset="-128"/>
              </a:rPr>
              <a:t> : </a:t>
            </a:r>
            <a:r>
              <a:rPr lang="fr-FR" sz="1200" noProof="0" dirty="0">
                <a:effectLst/>
                <a:latin typeface="Arial" panose="020B0604020202020204" pitchFamily="34" charset="0"/>
                <a:ea typeface="Times New Roman" panose="02020603050405020304" pitchFamily="18" charset="0"/>
              </a:rPr>
              <a:t>Quelle est la proportion de cas hospitalisés ? Quel était le taux de létalité de la grippe ?</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fr-FR" sz="1200" noProof="0" dirty="0">
              <a:effectLst/>
              <a:latin typeface="Arial" panose="020B0604020202020204" pitchFamily="34" charset="0"/>
              <a:ea typeface="MS Mincho" panose="02020609040205080304" pitchFamily="49" charset="-128"/>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fr-FR" sz="1200" b="1" u="sng" noProof="0" dirty="0">
                <a:effectLst/>
                <a:latin typeface="Arial" panose="020B0604020202020204" pitchFamily="34" charset="0"/>
                <a:ea typeface="MS Mincho" panose="02020609040205080304" pitchFamily="49" charset="-128"/>
              </a:rPr>
              <a:t>Remerciez</a:t>
            </a:r>
            <a:r>
              <a:rPr lang="fr-FR" sz="1200" b="1" u="none" noProof="0" dirty="0">
                <a:effectLst/>
                <a:latin typeface="Arial" panose="020B0604020202020204" pitchFamily="34" charset="0"/>
                <a:ea typeface="MS Mincho" panose="02020609040205080304" pitchFamily="49" charset="-128"/>
              </a:rPr>
              <a:t> </a:t>
            </a:r>
            <a:r>
              <a:rPr lang="fr-FR" sz="1200" b="0" u="none" noProof="0" dirty="0">
                <a:effectLst/>
                <a:latin typeface="Arial" panose="020B0604020202020204" pitchFamily="34" charset="0"/>
                <a:ea typeface="MS Mincho" panose="02020609040205080304" pitchFamily="49" charset="-128"/>
              </a:rPr>
              <a:t>les participants pour leurs réponses. </a:t>
            </a:r>
            <a:r>
              <a:rPr lang="fr-FR" sz="1200" b="1" noProof="0" dirty="0">
                <a:effectLst/>
                <a:latin typeface="Arial" panose="020B0604020202020204" pitchFamily="34" charset="0"/>
                <a:ea typeface="MS Mincho" panose="02020609040205080304" pitchFamily="49" charset="-128"/>
              </a:rPr>
              <a:t>&lt;CLIQUER&gt; </a:t>
            </a:r>
            <a:r>
              <a:rPr lang="fr-FR" sz="1200" noProof="0" dirty="0">
                <a:effectLst/>
                <a:latin typeface="Arial" panose="020B0604020202020204" pitchFamily="34" charset="0"/>
                <a:ea typeface="MS Mincho" panose="02020609040205080304" pitchFamily="49" charset="-128"/>
              </a:rPr>
              <a:t>à la diapositive suivante avec les réponses.</a:t>
            </a:r>
          </a:p>
          <a:p>
            <a:pPr lvl="0"/>
            <a:endParaRPr lang="en-US" sz="18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97</a:t>
            </a:fld>
            <a:endParaRPr lang="en-US" altLang="en-US"/>
          </a:p>
        </p:txBody>
      </p:sp>
    </p:spTree>
    <p:extLst>
      <p:ext uri="{BB962C8B-B14F-4D97-AF65-F5344CB8AC3E}">
        <p14:creationId xmlns:p14="http://schemas.microsoft.com/office/powerpoint/2010/main" val="555295302"/>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lvl="2"/>
            <a:endParaRPr lang="fr-FR" sz="1200" noProof="0" dirty="0"/>
          </a:p>
          <a:p>
            <a:pPr marL="171450" marR="0" indent="-171450">
              <a:spcBef>
                <a:spcPts val="0"/>
              </a:spcBef>
              <a:spcAft>
                <a:spcPts val="0"/>
              </a:spcAft>
              <a:buFont typeface="Wingdings" panose="05000000000000000000" pitchFamily="2" charset="2"/>
              <a:buChar char="§"/>
              <a:tabLst>
                <a:tab pos="2743200" algn="ctr"/>
                <a:tab pos="5486400" algn="r"/>
                <a:tab pos="788670" algn="l"/>
              </a:tabLst>
            </a:pPr>
            <a:r>
              <a:rPr lang="fr-FR" sz="1200" b="1" i="1" noProof="0" dirty="0">
                <a:effectLst/>
                <a:latin typeface="Arial" panose="020B0604020202020204" pitchFamily="34" charset="0"/>
                <a:ea typeface="Times New Roman" panose="02020603050405020304" pitchFamily="18" charset="0"/>
              </a:rPr>
              <a:t>&lt;CLIQUER&gt; </a:t>
            </a:r>
            <a:r>
              <a:rPr lang="fr-FR" sz="1200" b="1" i="0" u="sng" noProof="0" dirty="0">
                <a:effectLst/>
                <a:latin typeface="Arial" panose="020B0604020202020204" pitchFamily="34" charset="0"/>
                <a:ea typeface="Times New Roman" panose="02020603050405020304" pitchFamily="18" charset="0"/>
                <a:cs typeface="Times New Roman" panose="02020603050405020304" pitchFamily="18" charset="0"/>
              </a:rPr>
              <a:t>Dites</a:t>
            </a:r>
            <a:r>
              <a:rPr lang="fr-FR" sz="1200" b="1" i="0" u="none" noProof="0" dirty="0">
                <a:effectLst/>
                <a:latin typeface="Arial" panose="020B0604020202020204" pitchFamily="34" charset="0"/>
                <a:ea typeface="Times New Roman" panose="02020603050405020304" pitchFamily="18" charset="0"/>
                <a:cs typeface="Times New Roman" panose="02020603050405020304" pitchFamily="18" charset="0"/>
              </a:rPr>
              <a:t> : </a:t>
            </a:r>
            <a:r>
              <a:rPr lang="fr-FR" sz="1200" i="0" noProof="0" dirty="0">
                <a:effectLst/>
                <a:latin typeface="Arial" panose="020B0604020202020204" pitchFamily="34" charset="0"/>
                <a:ea typeface="Times New Roman" panose="02020603050405020304" pitchFamily="18" charset="0"/>
                <a:cs typeface="Times New Roman" panose="02020603050405020304" pitchFamily="18" charset="0"/>
              </a:rPr>
              <a:t>3 des 44 patients ont été hospitalisés. Proportion d'hospitalisation = (3/44) x 100 % = 6,8 %</a:t>
            </a:r>
          </a:p>
          <a:p>
            <a:pPr marL="171450" marR="0" indent="-171450">
              <a:spcBef>
                <a:spcPts val="0"/>
              </a:spcBef>
              <a:spcAft>
                <a:spcPts val="0"/>
              </a:spcAft>
              <a:buFont typeface="Wingdings" panose="05000000000000000000" pitchFamily="2" charset="2"/>
              <a:buChar char="§"/>
              <a:tabLst>
                <a:tab pos="2743200" algn="ctr"/>
                <a:tab pos="5486400" algn="r"/>
                <a:tab pos="788670" algn="l"/>
              </a:tabLst>
            </a:pPr>
            <a:endParaRPr lang="fr-FR" sz="1200" i="1" noProof="0" dirty="0">
              <a:effectLst/>
              <a:latin typeface="Arial" panose="020B0604020202020204" pitchFamily="34" charset="0"/>
              <a:ea typeface="MS Mincho" panose="02020609040205080304" pitchFamily="49" charset="-128"/>
              <a:cs typeface="Times New Roman" panose="02020603050405020304" pitchFamily="18" charset="0"/>
            </a:endParaRPr>
          </a:p>
          <a:p>
            <a:pPr marL="171450" marR="0" indent="-171450">
              <a:spcBef>
                <a:spcPts val="0"/>
              </a:spcBef>
              <a:spcAft>
                <a:spcPts val="0"/>
              </a:spcAft>
              <a:buFont typeface="Wingdings" panose="05000000000000000000" pitchFamily="2" charset="2"/>
              <a:buChar char="§"/>
              <a:tabLst>
                <a:tab pos="2743200" algn="ctr"/>
                <a:tab pos="5486400" algn="r"/>
                <a:tab pos="788670" algn="l"/>
              </a:tabLst>
            </a:pPr>
            <a:r>
              <a:rPr lang="fr-FR" sz="1200" b="1" i="1" noProof="0" dirty="0">
                <a:effectLst/>
                <a:latin typeface="Arial" panose="020B0604020202020204" pitchFamily="34" charset="0"/>
                <a:ea typeface="MS Mincho" panose="02020609040205080304" pitchFamily="49" charset="-128"/>
                <a:cs typeface="Times New Roman" panose="02020603050405020304" pitchFamily="18" charset="0"/>
              </a:rPr>
              <a:t>&lt;CLIQUER&gt; </a:t>
            </a:r>
            <a:r>
              <a:rPr lang="fr-FR" sz="1200" b="1" i="0" u="sng" noProof="0" dirty="0">
                <a:effectLst/>
                <a:latin typeface="Arial" panose="020B0604020202020204" pitchFamily="34" charset="0"/>
                <a:ea typeface="MS Mincho" panose="02020609040205080304" pitchFamily="49" charset="-128"/>
                <a:cs typeface="Times New Roman" panose="02020603050405020304" pitchFamily="18" charset="0"/>
              </a:rPr>
              <a:t>Dites</a:t>
            </a:r>
            <a:r>
              <a:rPr lang="fr-FR" sz="1200" b="1" i="1" noProof="0" dirty="0">
                <a:effectLst/>
                <a:latin typeface="Arial" panose="020B0604020202020204" pitchFamily="34" charset="0"/>
                <a:ea typeface="MS Mincho" panose="02020609040205080304" pitchFamily="49" charset="-128"/>
                <a:cs typeface="Times New Roman" panose="02020603050405020304" pitchFamily="18" charset="0"/>
              </a:rPr>
              <a:t> </a:t>
            </a:r>
            <a:r>
              <a:rPr lang="fr-FR" sz="1200" b="1" i="0" u="none" noProof="0" dirty="0">
                <a:effectLst/>
                <a:latin typeface="Arial" panose="020B0604020202020204" pitchFamily="34" charset="0"/>
                <a:ea typeface="MS Mincho" panose="02020609040205080304" pitchFamily="49" charset="-128"/>
                <a:cs typeface="Times New Roman" panose="02020603050405020304" pitchFamily="18" charset="0"/>
              </a:rPr>
              <a:t>: </a:t>
            </a:r>
            <a:r>
              <a:rPr lang="fr-FR" sz="1200" i="0" noProof="0" dirty="0">
                <a:effectLst/>
                <a:latin typeface="Arial" panose="020B0604020202020204" pitchFamily="34" charset="0"/>
                <a:ea typeface="Times New Roman" panose="02020603050405020304" pitchFamily="18" charset="0"/>
                <a:cs typeface="Times New Roman" panose="02020603050405020304" pitchFamily="18" charset="0"/>
              </a:rPr>
              <a:t>Seul 1 des 44 patients est décédé. Taux de létalité = (1/44) x 100 % = 2,3 %</a:t>
            </a:r>
            <a:endParaRPr lang="fr-FR" sz="1200" i="0" noProof="0" dirty="0">
              <a:effectLst/>
              <a:latin typeface="Arial" panose="020B0604020202020204" pitchFamily="34" charset="0"/>
              <a:ea typeface="MS Mincho" panose="02020609040205080304" pitchFamily="49" charset="-128"/>
              <a:cs typeface="Times New Roman" panose="02020603050405020304" pitchFamily="18" charset="0"/>
            </a:endParaRPr>
          </a:p>
          <a:p>
            <a:pPr lvl="2"/>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98</a:t>
            </a:fld>
            <a:endParaRPr lang="en-US" altLang="en-US"/>
          </a:p>
        </p:txBody>
      </p:sp>
    </p:spTree>
    <p:extLst>
      <p:ext uri="{BB962C8B-B14F-4D97-AF65-F5344CB8AC3E}">
        <p14:creationId xmlns:p14="http://schemas.microsoft.com/office/powerpoint/2010/main" val="515509331"/>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fr-FR" sz="1200" b="1" noProof="0" dirty="0"/>
              <a:t>Notes de l'instructeur :</a:t>
            </a:r>
          </a:p>
          <a:p>
            <a:pPr lvl="0"/>
            <a:endParaRPr lang="fr-FR" sz="1200" b="1" i="1" noProof="0" dirty="0"/>
          </a:p>
          <a:p>
            <a:pPr marL="171450" marR="0" indent="-171450">
              <a:spcBef>
                <a:spcPts val="0"/>
              </a:spcBef>
              <a:spcAft>
                <a:spcPts val="0"/>
              </a:spcAft>
              <a:buFont typeface="Wingdings" panose="05000000000000000000" pitchFamily="2" charset="2"/>
              <a:buChar char="§"/>
              <a:tabLst>
                <a:tab pos="841375" algn="l"/>
              </a:tabLst>
            </a:pPr>
            <a:r>
              <a:rPr lang="fr-FR" sz="1200" b="1" u="sng" noProof="0" dirty="0">
                <a:effectLst/>
                <a:latin typeface="Arial" panose="020B0604020202020204" pitchFamily="34" charset="0"/>
                <a:ea typeface="MS Mincho" panose="02020609040205080304" pitchFamily="49" charset="-128"/>
              </a:rPr>
              <a:t>Dites</a:t>
            </a:r>
            <a:r>
              <a:rPr lang="fr-FR" sz="1200" b="1" u="none" noProof="0" dirty="0">
                <a:effectLst/>
                <a:latin typeface="Arial" panose="020B0604020202020204" pitchFamily="34" charset="0"/>
                <a:ea typeface="MS Mincho" panose="02020609040205080304" pitchFamily="49" charset="-128"/>
              </a:rPr>
              <a:t> : </a:t>
            </a:r>
            <a:r>
              <a:rPr lang="fr-FR" sz="1200" b="0" u="none" noProof="0" dirty="0">
                <a:effectLst/>
                <a:latin typeface="Arial" panose="020B0604020202020204" pitchFamily="34" charset="0"/>
                <a:ea typeface="MS Mincho" panose="02020609040205080304" pitchFamily="49" charset="-128"/>
              </a:rPr>
              <a:t>Q</a:t>
            </a:r>
            <a:r>
              <a:rPr lang="fr-FR" sz="1200" noProof="0" dirty="0">
                <a:effectLst/>
                <a:latin typeface="Arial" panose="020B0604020202020204" pitchFamily="34" charset="0"/>
                <a:ea typeface="Times New Roman" panose="02020603050405020304" pitchFamily="18" charset="0"/>
              </a:rPr>
              <a:t>uel est le taux d'incidence de la grippe depuis le début de l'année dans le district D pour 2024 ? Donnez votre réponse en unités pour 100 000 personnes par période de 11 mois. </a:t>
            </a:r>
          </a:p>
          <a:p>
            <a:pPr marL="171450" marR="0" indent="-171450">
              <a:spcBef>
                <a:spcPts val="0"/>
              </a:spcBef>
              <a:spcAft>
                <a:spcPts val="0"/>
              </a:spcAft>
              <a:buFont typeface="Wingdings" panose="05000000000000000000" pitchFamily="2" charset="2"/>
              <a:buChar char="§"/>
              <a:tabLst>
                <a:tab pos="841375" algn="l"/>
              </a:tabLst>
            </a:pPr>
            <a:endParaRPr lang="fr-FR" sz="1200" noProof="0" dirty="0">
              <a:effectLst/>
              <a:latin typeface="Arial" panose="020B0604020202020204" pitchFamily="34" charset="0"/>
              <a:ea typeface="Times New Roman" panose="02020603050405020304" pitchFamily="18" charset="0"/>
            </a:endParaRPr>
          </a:p>
          <a:p>
            <a:pPr marL="171450" marR="0" indent="-171450">
              <a:spcBef>
                <a:spcPts val="0"/>
              </a:spcBef>
              <a:spcAft>
                <a:spcPts val="0"/>
              </a:spcAft>
              <a:buFont typeface="Wingdings" panose="05000000000000000000" pitchFamily="2" charset="2"/>
              <a:buChar char="§"/>
              <a:tabLst>
                <a:tab pos="841375" algn="l"/>
              </a:tabLst>
            </a:pPr>
            <a:r>
              <a:rPr lang="fr-FR" sz="1200" b="1" u="sng" noProof="0" dirty="0">
                <a:effectLst/>
                <a:latin typeface="Arial" panose="020B0604020202020204" pitchFamily="34" charset="0"/>
                <a:ea typeface="Times New Roman" panose="02020603050405020304" pitchFamily="18" charset="0"/>
              </a:rPr>
              <a:t>Dites</a:t>
            </a:r>
            <a:r>
              <a:rPr lang="fr-FR" sz="1200" b="1" u="none" noProof="0" dirty="0">
                <a:effectLst/>
                <a:latin typeface="Arial" panose="020B0604020202020204" pitchFamily="34" charset="0"/>
                <a:ea typeface="Times New Roman" panose="02020603050405020304" pitchFamily="18" charset="0"/>
              </a:rPr>
              <a:t> : </a:t>
            </a:r>
            <a:r>
              <a:rPr lang="fr-FR" sz="1200" noProof="0" dirty="0">
                <a:effectLst/>
                <a:latin typeface="Arial" panose="020B0604020202020204" pitchFamily="34" charset="0"/>
                <a:ea typeface="Times New Roman" panose="02020603050405020304" pitchFamily="18" charset="0"/>
              </a:rPr>
              <a:t>Indice : Rappelez-vous de la partie A que la population estimée était de 85 000 habitants.</a:t>
            </a:r>
          </a:p>
          <a:p>
            <a:pPr marL="171450" marR="0" indent="-171450">
              <a:spcBef>
                <a:spcPts val="0"/>
              </a:spcBef>
              <a:spcAft>
                <a:spcPts val="0"/>
              </a:spcAft>
              <a:buFont typeface="Wingdings" panose="05000000000000000000" pitchFamily="2" charset="2"/>
              <a:buChar char="§"/>
              <a:tabLst>
                <a:tab pos="841375" algn="l"/>
              </a:tabLst>
            </a:pPr>
            <a:endParaRPr lang="fr-FR" sz="1200" noProof="0" dirty="0">
              <a:effectLst/>
              <a:latin typeface="Arial" panose="020B0604020202020204" pitchFamily="34" charset="0"/>
              <a:ea typeface="MS Mincho" panose="02020609040205080304" pitchFamily="49" charset="-128"/>
            </a:endParaRPr>
          </a:p>
          <a:p>
            <a:pPr marL="171450" marR="0" indent="-171450">
              <a:spcBef>
                <a:spcPts val="0"/>
              </a:spcBef>
              <a:spcAft>
                <a:spcPts val="0"/>
              </a:spcAft>
              <a:buFont typeface="Wingdings" panose="05000000000000000000" pitchFamily="2" charset="2"/>
              <a:buChar char="v"/>
              <a:tabLst>
                <a:tab pos="841375" algn="l"/>
              </a:tabLst>
            </a:pPr>
            <a:r>
              <a:rPr lang="fr-FR" sz="1200" b="1" i="1" noProof="0" dirty="0">
                <a:effectLst/>
                <a:latin typeface="Arial" panose="020B0604020202020204" pitchFamily="34" charset="0"/>
                <a:ea typeface="MS Mincho" panose="02020609040205080304" pitchFamily="49" charset="-128"/>
              </a:rPr>
              <a:t>Laissez aux participants un moment pour se référer au tableau 8 de leur guide du participant.</a:t>
            </a:r>
          </a:p>
          <a:p>
            <a:pPr lvl="0"/>
            <a:endParaRPr lang="en-US" sz="1800" b="1" dirty="0"/>
          </a:p>
        </p:txBody>
      </p:sp>
      <p:sp>
        <p:nvSpPr>
          <p:cNvPr id="4" name="Slide Number Placeholder 3"/>
          <p:cNvSpPr>
            <a:spLocks noGrp="1"/>
          </p:cNvSpPr>
          <p:nvPr>
            <p:ph type="sldNum" sz="quarter" idx="5"/>
          </p:nvPr>
        </p:nvSpPr>
        <p:spPr/>
        <p:txBody>
          <a:bodyPr/>
          <a:lstStyle/>
          <a:p>
            <a:pPr marL="0" marR="0" lvl="0" indent="0" algn="r" defTabSz="930275" rtl="0" eaLnBrk="1" fontAlgn="base" latinLnBrk="0" hangingPunct="1">
              <a:lnSpc>
                <a:spcPct val="100000"/>
              </a:lnSpc>
              <a:spcBef>
                <a:spcPct val="0"/>
              </a:spcBef>
              <a:spcAft>
                <a:spcPct val="0"/>
              </a:spcAft>
              <a:buClrTx/>
              <a:buSzTx/>
              <a:buFontTx/>
              <a:buNone/>
              <a:tabLst/>
              <a:defRPr/>
            </a:pPr>
            <a:fld id="{F5F56037-6788-433A-A7B1-BC071E3268D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t>99</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88414796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1.xml"/><Relationship Id="rId7" Type="http://schemas.openxmlformats.org/officeDocument/2006/relationships/image" Target="../media/image4.png"/><Relationship Id="rId2" Type="http://schemas.openxmlformats.org/officeDocument/2006/relationships/diagramData" Target="../diagrams/data1.xml"/><Relationship Id="rId1" Type="http://schemas.openxmlformats.org/officeDocument/2006/relationships/slideMaster" Target="../slideMasters/slideMaster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2.xml"/><Relationship Id="rId7" Type="http://schemas.openxmlformats.org/officeDocument/2006/relationships/image" Target="../media/image4.png"/><Relationship Id="rId2" Type="http://schemas.openxmlformats.org/officeDocument/2006/relationships/diagramData" Target="../diagrams/data2.xml"/><Relationship Id="rId1" Type="http://schemas.openxmlformats.org/officeDocument/2006/relationships/slideMaster" Target="../slideMasters/slideMaster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3.xml"/><Relationship Id="rId7" Type="http://schemas.openxmlformats.org/officeDocument/2006/relationships/image" Target="../media/image4.png"/><Relationship Id="rId2" Type="http://schemas.openxmlformats.org/officeDocument/2006/relationships/diagramData" Target="../diagrams/data3.xml"/><Relationship Id="rId1" Type="http://schemas.openxmlformats.org/officeDocument/2006/relationships/slideMaster" Target="../slideMasters/slideMaster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4.xml"/><Relationship Id="rId7" Type="http://schemas.openxmlformats.org/officeDocument/2006/relationships/image" Target="../media/image4.png"/><Relationship Id="rId2" Type="http://schemas.openxmlformats.org/officeDocument/2006/relationships/diagramData" Target="../diagrams/data4.xml"/><Relationship Id="rId1" Type="http://schemas.openxmlformats.org/officeDocument/2006/relationships/slideMaster" Target="../slideMasters/slideMaster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4.png"/><Relationship Id="rId2" Type="http://schemas.openxmlformats.org/officeDocument/2006/relationships/diagramData" Target="../diagrams/data5.xml"/><Relationship Id="rId1" Type="http://schemas.openxmlformats.org/officeDocument/2006/relationships/slideMaster" Target="../slideMasters/slideMaster1.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BCBA0E3-8F12-DE02-7156-ADAF19303223}"/>
              </a:ext>
            </a:extLst>
          </p:cNvPr>
          <p:cNvSpPr/>
          <p:nvPr/>
        </p:nvSpPr>
        <p:spPr>
          <a:xfrm>
            <a:off x="0" y="6728728"/>
            <a:ext cx="12192000" cy="203201"/>
          </a:xfrm>
          <a:prstGeom prst="rect">
            <a:avLst/>
          </a:prstGeom>
          <a:solidFill>
            <a:srgbClr val="1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46250B61-CA87-D44C-E6B5-186384B3458D}"/>
              </a:ext>
            </a:extLst>
          </p:cNvPr>
          <p:cNvCxnSpPr/>
          <p:nvPr/>
        </p:nvCxnSpPr>
        <p:spPr>
          <a:xfrm>
            <a:off x="518160" y="1264888"/>
            <a:ext cx="11155680"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sp>
        <p:nvSpPr>
          <p:cNvPr id="9" name="Text Placeholder 3">
            <a:extLst>
              <a:ext uri="{FF2B5EF4-FFF2-40B4-BE49-F238E27FC236}">
                <a16:creationId xmlns:a16="http://schemas.microsoft.com/office/drawing/2014/main" id="{26F47D77-FD51-B78E-9697-A18E25F06BD7}"/>
              </a:ext>
            </a:extLst>
          </p:cNvPr>
          <p:cNvSpPr>
            <a:spLocks noGrp="1"/>
          </p:cNvSpPr>
          <p:nvPr>
            <p:ph type="body" sz="quarter" idx="16" hasCustomPrompt="1"/>
          </p:nvPr>
        </p:nvSpPr>
        <p:spPr>
          <a:xfrm>
            <a:off x="521601" y="4953232"/>
            <a:ext cx="2974848" cy="521208"/>
          </a:xfrm>
          <a:prstGeom prst="rect">
            <a:avLst/>
          </a:prstGeom>
        </p:spPr>
        <p:txBody>
          <a:bodyPr anchor="b"/>
          <a:lstStyle>
            <a:lvl1pPr marL="0" indent="0" algn="l">
              <a:buNone/>
              <a:defRPr b="1"/>
            </a:lvl1pPr>
          </a:lstStyle>
          <a:p>
            <a:pPr lvl="0"/>
            <a:r>
              <a:rPr lang="en-US" dirty="0"/>
              <a:t>Workshop #</a:t>
            </a:r>
          </a:p>
        </p:txBody>
      </p:sp>
      <p:cxnSp>
        <p:nvCxnSpPr>
          <p:cNvPr id="10" name="Straight Connector 9">
            <a:extLst>
              <a:ext uri="{FF2B5EF4-FFF2-40B4-BE49-F238E27FC236}">
                <a16:creationId xmlns:a16="http://schemas.microsoft.com/office/drawing/2014/main" id="{5AF7597B-B4C3-7115-0885-E06823DFB06C}"/>
              </a:ext>
            </a:extLst>
          </p:cNvPr>
          <p:cNvCxnSpPr/>
          <p:nvPr/>
        </p:nvCxnSpPr>
        <p:spPr>
          <a:xfrm>
            <a:off x="436228" y="5941994"/>
            <a:ext cx="11150779"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7D22B602-52E4-D036-0446-3B946A8D8CCA}"/>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518160" y="279657"/>
            <a:ext cx="1920240" cy="886664"/>
          </a:xfrm>
          <a:prstGeom prst="rect">
            <a:avLst/>
          </a:prstGeom>
        </p:spPr>
      </p:pic>
      <p:sp>
        <p:nvSpPr>
          <p:cNvPr id="3" name="TextBox 2">
            <a:extLst>
              <a:ext uri="{FF2B5EF4-FFF2-40B4-BE49-F238E27FC236}">
                <a16:creationId xmlns:a16="http://schemas.microsoft.com/office/drawing/2014/main" id="{8996AA8A-C5F1-70B6-7FC7-86027380F1F1}"/>
              </a:ext>
            </a:extLst>
          </p:cNvPr>
          <p:cNvSpPr txBox="1"/>
          <p:nvPr/>
        </p:nvSpPr>
        <p:spPr>
          <a:xfrm>
            <a:off x="9525001" y="6151452"/>
            <a:ext cx="2057400" cy="461665"/>
          </a:xfrm>
          <a:prstGeom prst="rect">
            <a:avLst/>
          </a:prstGeom>
          <a:noFill/>
        </p:spPr>
        <p:txBody>
          <a:bodyPr wrap="square" rtlCol="0">
            <a:spAutoFit/>
          </a:bodyPr>
          <a:lstStyle/>
          <a:p>
            <a:pPr algn="r"/>
            <a:r>
              <a:rPr lang="en-US" sz="2400" dirty="0"/>
              <a:t>Version 3.0</a:t>
            </a:r>
          </a:p>
        </p:txBody>
      </p:sp>
      <p:pic>
        <p:nvPicPr>
          <p:cNvPr id="2" name="Picture 9">
            <a:extLst>
              <a:ext uri="{FF2B5EF4-FFF2-40B4-BE49-F238E27FC236}">
                <a16:creationId xmlns:a16="http://schemas.microsoft.com/office/drawing/2014/main" id="{E0708393-B392-61EE-F300-24A516E553C8}"/>
              </a:ext>
            </a:extLst>
          </p:cNvPr>
          <p:cNvPicPr>
            <a:picLocks noChangeAspect="1"/>
          </p:cNvPicPr>
          <p:nvPr/>
        </p:nvPicPr>
        <p:blipFill>
          <a:blip r:embed="rId3"/>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9">
            <a:extLst>
              <a:ext uri="{FF2B5EF4-FFF2-40B4-BE49-F238E27FC236}">
                <a16:creationId xmlns:a16="http://schemas.microsoft.com/office/drawing/2014/main" id="{B1D25929-50BD-729F-8087-0BB3443D81F6}"/>
              </a:ext>
            </a:extLst>
          </p:cNvPr>
          <p:cNvPicPr>
            <a:picLocks noChangeAspect="1"/>
          </p:cNvPicPr>
          <p:nvPr/>
        </p:nvPicPr>
        <p:blipFill>
          <a:blip r:embed="rId3"/>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Placeholder 12">
            <a:extLst>
              <a:ext uri="{FF2B5EF4-FFF2-40B4-BE49-F238E27FC236}">
                <a16:creationId xmlns:a16="http://schemas.microsoft.com/office/drawing/2014/main" id="{E87B50E4-BB88-E53A-B429-2E2B9E6C2786}"/>
              </a:ext>
            </a:extLst>
          </p:cNvPr>
          <p:cNvSpPr>
            <a:spLocks noGrp="1"/>
          </p:cNvSpPr>
          <p:nvPr>
            <p:ph type="body" sz="quarter" idx="17" hasCustomPrompt="1"/>
          </p:nvPr>
        </p:nvSpPr>
        <p:spPr>
          <a:xfrm>
            <a:off x="518160" y="2110490"/>
            <a:ext cx="7607300" cy="1588535"/>
          </a:xfrm>
          <a:prstGeom prst="rect">
            <a:avLst/>
          </a:prstGeom>
        </p:spPr>
        <p:txBody>
          <a:bodyPr/>
          <a:lstStyle>
            <a:lvl1pPr marL="0" indent="0">
              <a:buNone/>
              <a:defRPr sz="5400">
                <a:latin typeface="+mj-lt"/>
              </a:defRPr>
            </a:lvl1pPr>
          </a:lstStyle>
          <a:p>
            <a:pPr lvl="0"/>
            <a:r>
              <a:rPr lang="en-US" dirty="0"/>
              <a:t>Title</a:t>
            </a:r>
          </a:p>
        </p:txBody>
      </p:sp>
      <p:sp>
        <p:nvSpPr>
          <p:cNvPr id="5" name="TextBox 4">
            <a:extLst>
              <a:ext uri="{FF2B5EF4-FFF2-40B4-BE49-F238E27FC236}">
                <a16:creationId xmlns:a16="http://schemas.microsoft.com/office/drawing/2014/main" id="{446D4176-B6D4-41B7-48C2-0936CA83333B}"/>
              </a:ext>
            </a:extLst>
          </p:cNvPr>
          <p:cNvSpPr txBox="1"/>
          <p:nvPr/>
        </p:nvSpPr>
        <p:spPr>
          <a:xfrm>
            <a:off x="520953" y="3105834"/>
            <a:ext cx="6451330"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3600" i="1" dirty="0">
                <a:solidFill>
                  <a:srgbClr val="109648"/>
                </a:solidFill>
                <a:latin typeface="Franklin Gothic Medium" panose="020B0603020102020204" pitchFamily="34" charset="0"/>
              </a:rPr>
              <a:t>Using a One Health Approach</a:t>
            </a:r>
            <a:endParaRPr kumimoji="0" lang="en-US" sz="3600" b="0" i="1" u="none" strike="noStrike" kern="1200" cap="none" spc="0" normalizeH="0" baseline="0" noProof="0" dirty="0">
              <a:ln>
                <a:noFill/>
              </a:ln>
              <a:solidFill>
                <a:srgbClr val="109648"/>
              </a:solidFill>
              <a:effectLst/>
              <a:uLnTx/>
              <a:uFillTx/>
              <a:latin typeface="Franklin Gothic Medium" panose="020B0603020102020204" pitchFamily="34" charset="0"/>
              <a:ea typeface="+mn-ea"/>
              <a:cs typeface="+mn-cs"/>
            </a:endParaRPr>
          </a:p>
        </p:txBody>
      </p:sp>
      <p:pic>
        <p:nvPicPr>
          <p:cNvPr id="6" name="Picture 5">
            <a:extLst>
              <a:ext uri="{FF2B5EF4-FFF2-40B4-BE49-F238E27FC236}">
                <a16:creationId xmlns:a16="http://schemas.microsoft.com/office/drawing/2014/main" id="{B42D8E6C-6D51-4729-C637-F427A7A2C381}"/>
              </a:ext>
            </a:extLst>
          </p:cNvPr>
          <p:cNvPicPr>
            <a:picLocks noChangeAspect="1"/>
          </p:cNvPicPr>
          <p:nvPr/>
        </p:nvPicPr>
        <p:blipFill>
          <a:blip r:embed="rId4"/>
          <a:stretch>
            <a:fillRect/>
          </a:stretch>
        </p:blipFill>
        <p:spPr>
          <a:xfrm>
            <a:off x="10230534" y="279657"/>
            <a:ext cx="1443306" cy="914400"/>
          </a:xfrm>
          <a:prstGeom prst="rect">
            <a:avLst/>
          </a:prstGeom>
        </p:spPr>
      </p:pic>
    </p:spTree>
    <p:extLst>
      <p:ext uri="{BB962C8B-B14F-4D97-AF65-F5344CB8AC3E}">
        <p14:creationId xmlns:p14="http://schemas.microsoft.com/office/powerpoint/2010/main" val="1986606389"/>
      </p:ext>
    </p:extLst>
  </p:cSld>
  <p:clrMapOvr>
    <a:masterClrMapping/>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bjectives">
    <p:spTree>
      <p:nvGrpSpPr>
        <p:cNvPr id="1" name=""/>
        <p:cNvGrpSpPr/>
        <p:nvPr/>
      </p:nvGrpSpPr>
      <p:grpSpPr>
        <a:xfrm>
          <a:off x="0" y="0"/>
          <a:ext cx="0" cy="0"/>
          <a:chOff x="0" y="0"/>
          <a:chExt cx="0" cy="0"/>
        </a:xfrm>
      </p:grpSpPr>
      <p:pic>
        <p:nvPicPr>
          <p:cNvPr id="7" name="Picture 4" descr="Objectives Icon">
            <a:extLst>
              <a:ext uri="{FF2B5EF4-FFF2-40B4-BE49-F238E27FC236}">
                <a16:creationId xmlns:a16="http://schemas.microsoft.com/office/drawing/2014/main" id="{9147A5A8-D92D-B4E5-3D7F-A0589E45F7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3960" y="146159"/>
            <a:ext cx="939679" cy="895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3">
            <a:extLst>
              <a:ext uri="{FF2B5EF4-FFF2-40B4-BE49-F238E27FC236}">
                <a16:creationId xmlns:a16="http://schemas.microsoft.com/office/drawing/2014/main" id="{2033EF92-E4D5-4276-7551-AF1D3EC82CA0}"/>
              </a:ext>
            </a:extLst>
          </p:cNvPr>
          <p:cNvSpPr>
            <a:spLocks noGrp="1"/>
          </p:cNvSpPr>
          <p:nvPr>
            <p:ph sz="half" idx="2" hasCustomPrompt="1"/>
          </p:nvPr>
        </p:nvSpPr>
        <p:spPr>
          <a:xfrm>
            <a:off x="838200" y="1478857"/>
            <a:ext cx="10515600" cy="4639309"/>
          </a:xfrm>
          <a:prstGeom prst="rect">
            <a:avLst/>
          </a:prstGeom>
        </p:spPr>
        <p:txBody>
          <a:bodyPr/>
          <a:lstStyle>
            <a:lvl1pPr marL="0" indent="0">
              <a:lnSpc>
                <a:spcPct val="100000"/>
              </a:lnSpc>
              <a:spcBef>
                <a:spcPts val="500"/>
              </a:spcBef>
              <a:spcAft>
                <a:spcPts val="500"/>
              </a:spcAft>
              <a:buFont typeface="Arial" panose="020B0604020202020204" pitchFamily="34" charset="0"/>
              <a:buNone/>
              <a:defRPr b="1"/>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At the end of this lesson, you will be able to:</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Arial"/>
                <a:ea typeface="+mn-ea"/>
                <a:cs typeface="+mn-cs"/>
              </a:rPr>
              <a:t>Level 0</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dirty="0">
              <a:ln>
                <a:noFill/>
              </a:ln>
              <a:solidFill>
                <a:prstClr val="black"/>
              </a:solidFill>
              <a:effectLst/>
              <a:uLnTx/>
              <a:uFillTx/>
              <a:latin typeface="Arial"/>
              <a:ea typeface="+mn-ea"/>
              <a:cs typeface="+mn-cs"/>
            </a:endParaRPr>
          </a:p>
          <a:p>
            <a:pPr lvl="0"/>
            <a:endParaRPr lang="en-US" dirty="0"/>
          </a:p>
          <a:p>
            <a:pPr lvl="0"/>
            <a:endParaRPr lang="en-US" dirty="0"/>
          </a:p>
        </p:txBody>
      </p:sp>
      <p:sp>
        <p:nvSpPr>
          <p:cNvPr id="8" name="Rectangle 7">
            <a:extLst>
              <a:ext uri="{FF2B5EF4-FFF2-40B4-BE49-F238E27FC236}">
                <a16:creationId xmlns:a16="http://schemas.microsoft.com/office/drawing/2014/main" id="{57B58EC7-7629-12D9-5DBF-658FA277F825}"/>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C217191D-AC48-87D0-3F3C-093BBAE15283}"/>
              </a:ext>
            </a:extLst>
          </p:cNvPr>
          <p:cNvSpPr txBox="1"/>
          <p:nvPr/>
        </p:nvSpPr>
        <p:spPr>
          <a:xfrm>
            <a:off x="838200" y="422510"/>
            <a:ext cx="10515600" cy="769441"/>
          </a:xfrm>
          <a:prstGeom prst="rect">
            <a:avLst/>
          </a:prstGeom>
          <a:noFill/>
        </p:spPr>
        <p:txBody>
          <a:bodyPr wrap="square">
            <a:spAutoFit/>
          </a:bodyPr>
          <a:lstStyle/>
          <a:p>
            <a:r>
              <a:rPr kumimoji="0" lang="en-US" sz="4400" b="0" i="0" u="none" strike="noStrike" kern="1200" cap="none" spc="0" normalizeH="0" baseline="0" noProof="0" dirty="0">
                <a:ln>
                  <a:noFill/>
                </a:ln>
                <a:solidFill>
                  <a:schemeClr val="tx1"/>
                </a:solidFill>
                <a:effectLst/>
                <a:uLnTx/>
                <a:uFillTx/>
                <a:latin typeface="Franklin Gothic Medium"/>
                <a:ea typeface="+mj-ea"/>
                <a:cs typeface="+mj-cs"/>
              </a:rPr>
              <a:t>Learning Objectives</a:t>
            </a:r>
            <a:endParaRPr lang="en-US" dirty="0"/>
          </a:p>
        </p:txBody>
      </p:sp>
      <p:sp>
        <p:nvSpPr>
          <p:cNvPr id="3" name="Rectangle 2">
            <a:extLst>
              <a:ext uri="{FF2B5EF4-FFF2-40B4-BE49-F238E27FC236}">
                <a16:creationId xmlns:a16="http://schemas.microsoft.com/office/drawing/2014/main" id="{337A0136-1B03-6099-5C05-5070F172209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9D51EB89-001E-3414-9EB4-98FE341421D0}"/>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43EB989F-1171-345A-294E-8AB6BC87E5BD}"/>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179267332"/>
      </p:ext>
    </p:extLst>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Objectives_French">
    <p:spTree>
      <p:nvGrpSpPr>
        <p:cNvPr id="1" name=""/>
        <p:cNvGrpSpPr/>
        <p:nvPr/>
      </p:nvGrpSpPr>
      <p:grpSpPr>
        <a:xfrm>
          <a:off x="0" y="0"/>
          <a:ext cx="0" cy="0"/>
          <a:chOff x="0" y="0"/>
          <a:chExt cx="0" cy="0"/>
        </a:xfrm>
      </p:grpSpPr>
      <p:pic>
        <p:nvPicPr>
          <p:cNvPr id="7" name="Picture 4" descr="Objectives Icon">
            <a:extLst>
              <a:ext uri="{FF2B5EF4-FFF2-40B4-BE49-F238E27FC236}">
                <a16:creationId xmlns:a16="http://schemas.microsoft.com/office/drawing/2014/main" id="{9147A5A8-D92D-B4E5-3D7F-A0589E45F7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3960" y="146159"/>
            <a:ext cx="939679" cy="895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3">
            <a:extLst>
              <a:ext uri="{FF2B5EF4-FFF2-40B4-BE49-F238E27FC236}">
                <a16:creationId xmlns:a16="http://schemas.microsoft.com/office/drawing/2014/main" id="{2033EF92-E4D5-4276-7551-AF1D3EC82CA0}"/>
              </a:ext>
            </a:extLst>
          </p:cNvPr>
          <p:cNvSpPr>
            <a:spLocks noGrp="1"/>
          </p:cNvSpPr>
          <p:nvPr>
            <p:ph sz="half" idx="2" hasCustomPrompt="1"/>
          </p:nvPr>
        </p:nvSpPr>
        <p:spPr>
          <a:xfrm>
            <a:off x="838200" y="1478857"/>
            <a:ext cx="10515600" cy="4639309"/>
          </a:xfrm>
          <a:prstGeom prst="rect">
            <a:avLst/>
          </a:prstGeom>
        </p:spPr>
        <p:txBody>
          <a:bodyPr/>
          <a:lstStyle>
            <a:lvl1pPr marL="0" indent="0">
              <a:lnSpc>
                <a:spcPct val="100000"/>
              </a:lnSpc>
              <a:spcBef>
                <a:spcPts val="500"/>
              </a:spcBef>
              <a:spcAft>
                <a:spcPts val="500"/>
              </a:spcAft>
              <a:buFont typeface="Arial" panose="020B0604020202020204" pitchFamily="34" charset="0"/>
              <a:buNone/>
              <a:defRPr b="1"/>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marL="0" lvl="0" indent="0" algn="l" rtl="0">
              <a:lnSpc>
                <a:spcPct val="100000"/>
              </a:lnSpc>
              <a:spcBef>
                <a:spcPts val="0"/>
              </a:spcBef>
              <a:spcAft>
                <a:spcPts val="0"/>
              </a:spcAft>
              <a:buClr>
                <a:schemeClr val="dk1"/>
              </a:buClr>
              <a:buSzPts val="2800"/>
              <a:buNone/>
            </a:pPr>
            <a:r>
              <a:rPr lang="fr-FR" dirty="0"/>
              <a:t>À la fin de cette leçon, vous pourrez:</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Arial"/>
                <a:ea typeface="+mn-ea"/>
                <a:cs typeface="+mn-cs"/>
              </a:rPr>
              <a:t>Level 0</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dirty="0">
              <a:ln>
                <a:noFill/>
              </a:ln>
              <a:solidFill>
                <a:prstClr val="black"/>
              </a:solidFill>
              <a:effectLst/>
              <a:uLnTx/>
              <a:uFillTx/>
              <a:latin typeface="Arial"/>
              <a:ea typeface="+mn-ea"/>
              <a:cs typeface="+mn-cs"/>
            </a:endParaRPr>
          </a:p>
          <a:p>
            <a:pPr lvl="0"/>
            <a:endParaRPr lang="en-US" dirty="0"/>
          </a:p>
          <a:p>
            <a:pPr lvl="0"/>
            <a:endParaRPr lang="en-US" dirty="0"/>
          </a:p>
        </p:txBody>
      </p:sp>
      <p:sp>
        <p:nvSpPr>
          <p:cNvPr id="8" name="Rectangle 7">
            <a:extLst>
              <a:ext uri="{FF2B5EF4-FFF2-40B4-BE49-F238E27FC236}">
                <a16:creationId xmlns:a16="http://schemas.microsoft.com/office/drawing/2014/main" id="{57B58EC7-7629-12D9-5DBF-658FA277F825}"/>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C217191D-AC48-87D0-3F3C-093BBAE15283}"/>
              </a:ext>
            </a:extLst>
          </p:cNvPr>
          <p:cNvSpPr txBox="1"/>
          <p:nvPr/>
        </p:nvSpPr>
        <p:spPr>
          <a:xfrm>
            <a:off x="838200" y="422510"/>
            <a:ext cx="10515600" cy="769441"/>
          </a:xfrm>
          <a:prstGeom prst="rect">
            <a:avLst/>
          </a:prstGeom>
          <a:noFill/>
        </p:spPr>
        <p:txBody>
          <a:bodyPr wrap="square">
            <a:spAutoFit/>
          </a:bodyPr>
          <a:lstStyle/>
          <a:p>
            <a:r>
              <a:rPr lang="en-US" sz="4400" b="0" i="0" u="none" strike="noStrike" dirty="0">
                <a:solidFill>
                  <a:srgbClr val="000000"/>
                </a:solidFill>
                <a:effectLst/>
                <a:latin typeface="Franklin Gothic Medium" panose="020B0603020102020204" pitchFamily="34" charset="0"/>
              </a:rPr>
              <a:t>Objectifs d'apprentissage</a:t>
            </a:r>
            <a:endParaRPr lang="en-US" sz="4400" dirty="0"/>
          </a:p>
        </p:txBody>
      </p:sp>
      <p:sp>
        <p:nvSpPr>
          <p:cNvPr id="3" name="Rectangle 2">
            <a:extLst>
              <a:ext uri="{FF2B5EF4-FFF2-40B4-BE49-F238E27FC236}">
                <a16:creationId xmlns:a16="http://schemas.microsoft.com/office/drawing/2014/main" id="{337A0136-1B03-6099-5C05-5070F172209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9D51EB89-001E-3414-9EB4-98FE341421D0}"/>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43EB989F-1171-345A-294E-8AB6BC87E5BD}"/>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503141297"/>
      </p:ext>
    </p:extLst>
  </p:cSld>
  <p:clrMapOvr>
    <a:masterClrMapping/>
  </p:clrMapOvr>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urveillance Cycle">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C4E0B380-D1A2-CAC7-1336-0F66821A755B}"/>
              </a:ext>
            </a:extLst>
          </p:cNvPr>
          <p:cNvSpPr txBox="1"/>
          <p:nvPr/>
        </p:nvSpPr>
        <p:spPr>
          <a:xfrm>
            <a:off x="838200" y="422510"/>
            <a:ext cx="10515600" cy="769441"/>
          </a:xfrm>
          <a:prstGeom prst="rect">
            <a:avLst/>
          </a:prstGeom>
          <a:noFill/>
        </p:spPr>
        <p:txBody>
          <a:bodyPr wrap="square">
            <a:spAutoFit/>
          </a:bodyPr>
          <a:lstStyle/>
          <a:p>
            <a:r>
              <a:rPr kumimoji="0" lang="en-US" sz="4400" b="0" i="0" u="none" strike="noStrike" kern="1200" cap="none" spc="0" normalizeH="0" baseline="0" noProof="0" dirty="0">
                <a:ln>
                  <a:noFill/>
                </a:ln>
                <a:solidFill>
                  <a:schemeClr val="tx1"/>
                </a:solidFill>
                <a:effectLst/>
                <a:uLnTx/>
                <a:uFillTx/>
                <a:latin typeface="Franklin Gothic Medium"/>
                <a:ea typeface="+mj-ea"/>
                <a:cs typeface="+mj-cs"/>
              </a:rPr>
              <a:t>Public Health Surveillance Cycle</a:t>
            </a:r>
            <a:endParaRPr lang="en-US" dirty="0"/>
          </a:p>
        </p:txBody>
      </p:sp>
      <p:graphicFrame>
        <p:nvGraphicFramePr>
          <p:cNvPr id="23" name="Diagram 22">
            <a:extLst>
              <a:ext uri="{FF2B5EF4-FFF2-40B4-BE49-F238E27FC236}">
                <a16:creationId xmlns:a16="http://schemas.microsoft.com/office/drawing/2014/main" id="{6A1551D6-1F43-EA83-79C8-B30499B34285}"/>
              </a:ext>
            </a:extLst>
          </p:cNvPr>
          <p:cNvGraphicFramePr/>
          <p:nvPr>
            <p:extLst>
              <p:ext uri="{D42A27DB-BD31-4B8C-83A1-F6EECF244321}">
                <p14:modId xmlns:p14="http://schemas.microsoft.com/office/powerpoint/2010/main" val="2846529144"/>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angle 1">
            <a:extLst>
              <a:ext uri="{FF2B5EF4-FFF2-40B4-BE49-F238E27FC236}">
                <a16:creationId xmlns:a16="http://schemas.microsoft.com/office/drawing/2014/main" id="{E1E58719-FE18-0CDF-A0D4-9454D66D905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FE666BCF-E3C3-DC5C-2E21-E09A6F284ED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8E872132-9FA7-1ADF-009C-44307E893E50}"/>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6" name="Picture 5">
            <a:extLst>
              <a:ext uri="{FF2B5EF4-FFF2-40B4-BE49-F238E27FC236}">
                <a16:creationId xmlns:a16="http://schemas.microsoft.com/office/drawing/2014/main" id="{AE5D55F9-E597-D539-E999-29BBB1119D30}"/>
              </a:ext>
            </a:extLst>
          </p:cNvPr>
          <p:cNvPicPr>
            <a:picLocks noChangeAspect="1"/>
          </p:cNvPicPr>
          <p:nvPr/>
        </p:nvPicPr>
        <p:blipFill>
          <a:blip r:embed="rId8"/>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4084003539"/>
      </p:ext>
    </p:extLst>
  </p:cSld>
  <p:clrMapOvr>
    <a:masterClrMapping/>
  </p:clrMapOvr>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Surveillance Cycle_French">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C4E0B380-D1A2-CAC7-1336-0F66821A755B}"/>
              </a:ext>
            </a:extLst>
          </p:cNvPr>
          <p:cNvSpPr txBox="1"/>
          <p:nvPr/>
        </p:nvSpPr>
        <p:spPr>
          <a:xfrm>
            <a:off x="838200" y="422510"/>
            <a:ext cx="10515600" cy="769441"/>
          </a:xfrm>
          <a:prstGeom prst="rect">
            <a:avLst/>
          </a:prstGeom>
          <a:noFill/>
        </p:spPr>
        <p:txBody>
          <a:bodyPr wrap="square">
            <a:spAutoFit/>
          </a:bodyPr>
          <a:lstStyle/>
          <a:p>
            <a:r>
              <a:rPr kumimoji="0" lang="fr-FR" sz="4400" b="0" i="0" u="none" strike="noStrike" kern="1200" cap="none" spc="0" normalizeH="0" baseline="0" noProof="0" dirty="0">
                <a:ln>
                  <a:noFill/>
                </a:ln>
                <a:solidFill>
                  <a:schemeClr val="tx1"/>
                </a:solidFill>
                <a:effectLst/>
                <a:uLnTx/>
                <a:uFillTx/>
                <a:latin typeface="Franklin Gothic Medium"/>
                <a:ea typeface="+mj-ea"/>
                <a:cs typeface="+mj-cs"/>
              </a:rPr>
              <a:t>Cycle de surveillance de la santé publique</a:t>
            </a:r>
            <a:endParaRPr lang="en-US" sz="4400" dirty="0"/>
          </a:p>
        </p:txBody>
      </p:sp>
      <p:graphicFrame>
        <p:nvGraphicFramePr>
          <p:cNvPr id="23" name="Diagram 22">
            <a:extLst>
              <a:ext uri="{FF2B5EF4-FFF2-40B4-BE49-F238E27FC236}">
                <a16:creationId xmlns:a16="http://schemas.microsoft.com/office/drawing/2014/main" id="{6A1551D6-1F43-EA83-79C8-B30499B34285}"/>
              </a:ext>
            </a:extLst>
          </p:cNvPr>
          <p:cNvGraphicFramePr/>
          <p:nvPr>
            <p:extLst>
              <p:ext uri="{D42A27DB-BD31-4B8C-83A1-F6EECF244321}">
                <p14:modId xmlns:p14="http://schemas.microsoft.com/office/powerpoint/2010/main" val="2270917483"/>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angle 1">
            <a:extLst>
              <a:ext uri="{FF2B5EF4-FFF2-40B4-BE49-F238E27FC236}">
                <a16:creationId xmlns:a16="http://schemas.microsoft.com/office/drawing/2014/main" id="{E1E58719-FE18-0CDF-A0D4-9454D66D905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FE666BCF-E3C3-DC5C-2E21-E09A6F284ED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8E872132-9FA7-1ADF-009C-44307E893E50}"/>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6" name="Picture 5">
            <a:extLst>
              <a:ext uri="{FF2B5EF4-FFF2-40B4-BE49-F238E27FC236}">
                <a16:creationId xmlns:a16="http://schemas.microsoft.com/office/drawing/2014/main" id="{AE5D55F9-E597-D539-E999-29BBB1119D30}"/>
              </a:ext>
            </a:extLst>
          </p:cNvPr>
          <p:cNvPicPr>
            <a:picLocks noChangeAspect="1"/>
          </p:cNvPicPr>
          <p:nvPr/>
        </p:nvPicPr>
        <p:blipFill>
          <a:blip r:embed="rId8"/>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153641798"/>
      </p:ext>
    </p:extLst>
  </p:cSld>
  <p:clrMapOvr>
    <a:masterClrMapping/>
  </p:clrMapOvr>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urveillance Cycle + Monitor">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C4E0B380-D1A2-CAC7-1336-0F66821A755B}"/>
              </a:ext>
            </a:extLst>
          </p:cNvPr>
          <p:cNvSpPr txBox="1"/>
          <p:nvPr/>
        </p:nvSpPr>
        <p:spPr>
          <a:xfrm>
            <a:off x="838200" y="422510"/>
            <a:ext cx="10515600" cy="769441"/>
          </a:xfrm>
          <a:prstGeom prst="rect">
            <a:avLst/>
          </a:prstGeom>
          <a:noFill/>
        </p:spPr>
        <p:txBody>
          <a:bodyPr wrap="square">
            <a:spAutoFit/>
          </a:bodyPr>
          <a:lstStyle/>
          <a:p>
            <a:r>
              <a:rPr kumimoji="0" lang="en-US" sz="4400" b="0" i="0" u="none" strike="noStrike" kern="1200" cap="none" spc="0" normalizeH="0" baseline="0" noProof="0" dirty="0">
                <a:ln>
                  <a:noFill/>
                </a:ln>
                <a:solidFill>
                  <a:schemeClr val="tx1"/>
                </a:solidFill>
                <a:effectLst/>
                <a:uLnTx/>
                <a:uFillTx/>
                <a:latin typeface="Franklin Gothic Medium"/>
                <a:ea typeface="+mj-ea"/>
                <a:cs typeface="+mj-cs"/>
              </a:rPr>
              <a:t>Public Health Surveillance Cycle</a:t>
            </a:r>
            <a:endParaRPr lang="en-US" dirty="0"/>
          </a:p>
        </p:txBody>
      </p:sp>
      <p:sp>
        <p:nvSpPr>
          <p:cNvPr id="2" name="Oval 1">
            <a:extLst>
              <a:ext uri="{FF2B5EF4-FFF2-40B4-BE49-F238E27FC236}">
                <a16:creationId xmlns:a16="http://schemas.microsoft.com/office/drawing/2014/main" id="{E23D2ABF-728A-467C-6FA1-7BB015B17884}"/>
              </a:ext>
            </a:extLst>
          </p:cNvPr>
          <p:cNvSpPr/>
          <p:nvPr/>
        </p:nvSpPr>
        <p:spPr>
          <a:xfrm>
            <a:off x="3057525" y="1857375"/>
            <a:ext cx="6486525" cy="4100513"/>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 name="Diagram 2">
            <a:extLst>
              <a:ext uri="{FF2B5EF4-FFF2-40B4-BE49-F238E27FC236}">
                <a16:creationId xmlns:a16="http://schemas.microsoft.com/office/drawing/2014/main" id="{E4A6CDBD-A351-C226-D96D-556605FFF6CC}"/>
              </a:ext>
            </a:extLst>
          </p:cNvPr>
          <p:cNvGraphicFramePr/>
          <p:nvPr>
            <p:extLst>
              <p:ext uri="{D42A27DB-BD31-4B8C-83A1-F6EECF244321}">
                <p14:modId xmlns:p14="http://schemas.microsoft.com/office/powerpoint/2010/main" val="987105626"/>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a:extLst>
              <a:ext uri="{FF2B5EF4-FFF2-40B4-BE49-F238E27FC236}">
                <a16:creationId xmlns:a16="http://schemas.microsoft.com/office/drawing/2014/main" id="{4578A98A-64E7-0FDF-A653-4F41FAA35420}"/>
              </a:ext>
            </a:extLst>
          </p:cNvPr>
          <p:cNvSpPr txBox="1"/>
          <p:nvPr/>
        </p:nvSpPr>
        <p:spPr>
          <a:xfrm>
            <a:off x="3914774" y="3353633"/>
            <a:ext cx="4772025" cy="1107996"/>
          </a:xfrm>
          <a:prstGeom prst="rect">
            <a:avLst/>
          </a:prstGeom>
          <a:noFill/>
        </p:spPr>
        <p:txBody>
          <a:bodyPr wrap="square" rtlCol="0">
            <a:spAutoFit/>
          </a:bodyPr>
          <a:lstStyle/>
          <a:p>
            <a:pPr algn="ctr"/>
            <a:r>
              <a:rPr lang="en-US" sz="6600" b="1" dirty="0">
                <a:solidFill>
                  <a:srgbClr val="00943B"/>
                </a:solidFill>
                <a:latin typeface="+mn-lt"/>
              </a:rPr>
              <a:t>MONITOR</a:t>
            </a:r>
          </a:p>
        </p:txBody>
      </p:sp>
      <p:sp>
        <p:nvSpPr>
          <p:cNvPr id="5" name="Rectangle 4">
            <a:extLst>
              <a:ext uri="{FF2B5EF4-FFF2-40B4-BE49-F238E27FC236}">
                <a16:creationId xmlns:a16="http://schemas.microsoft.com/office/drawing/2014/main" id="{16A95945-1B4F-18A0-3591-216AE73B49D2}"/>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311FA2A8-4F58-8C97-B6A6-7AD9C4742C16}"/>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DD18A9FF-D000-A272-6125-FC21A3FDE535}"/>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9" name="Picture 8">
            <a:extLst>
              <a:ext uri="{FF2B5EF4-FFF2-40B4-BE49-F238E27FC236}">
                <a16:creationId xmlns:a16="http://schemas.microsoft.com/office/drawing/2014/main" id="{A7F95D9B-CFED-7F08-7896-E2D9DAE99B80}"/>
              </a:ext>
            </a:extLst>
          </p:cNvPr>
          <p:cNvPicPr>
            <a:picLocks noChangeAspect="1"/>
          </p:cNvPicPr>
          <p:nvPr/>
        </p:nvPicPr>
        <p:blipFill>
          <a:blip r:embed="rId8"/>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844889204"/>
      </p:ext>
    </p:extLst>
  </p:cSld>
  <p:clrMapOvr>
    <a:masterClrMapping/>
  </p:clrMapOvr>
  <p:hf hd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Surveillance Cycle + Monitor_French">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C4E0B380-D1A2-CAC7-1336-0F66821A755B}"/>
              </a:ext>
            </a:extLst>
          </p:cNvPr>
          <p:cNvSpPr txBox="1"/>
          <p:nvPr/>
        </p:nvSpPr>
        <p:spPr>
          <a:xfrm>
            <a:off x="838200" y="422510"/>
            <a:ext cx="10515600" cy="769441"/>
          </a:xfrm>
          <a:prstGeom prst="rect">
            <a:avLst/>
          </a:prstGeom>
          <a:noFill/>
        </p:spPr>
        <p:txBody>
          <a:bodyPr wrap="square">
            <a:spAutoFit/>
          </a:bodyPr>
          <a:lstStyle/>
          <a:p>
            <a:r>
              <a:rPr kumimoji="0" lang="fr-FR" sz="4400" b="0" i="0" u="none" strike="noStrike" kern="1200" cap="none" spc="0" normalizeH="0" baseline="0" noProof="0" dirty="0">
                <a:ln>
                  <a:noFill/>
                </a:ln>
                <a:solidFill>
                  <a:schemeClr val="tx1"/>
                </a:solidFill>
                <a:effectLst/>
                <a:uLnTx/>
                <a:uFillTx/>
                <a:latin typeface="Franklin Gothic Medium"/>
                <a:ea typeface="+mj-ea"/>
                <a:cs typeface="+mj-cs"/>
              </a:rPr>
              <a:t>Cycle de surveillance de la santé publique</a:t>
            </a:r>
            <a:endParaRPr lang="en-US" sz="4400" dirty="0"/>
          </a:p>
        </p:txBody>
      </p:sp>
      <p:sp>
        <p:nvSpPr>
          <p:cNvPr id="2" name="Oval 1">
            <a:extLst>
              <a:ext uri="{FF2B5EF4-FFF2-40B4-BE49-F238E27FC236}">
                <a16:creationId xmlns:a16="http://schemas.microsoft.com/office/drawing/2014/main" id="{E23D2ABF-728A-467C-6FA1-7BB015B17884}"/>
              </a:ext>
            </a:extLst>
          </p:cNvPr>
          <p:cNvSpPr/>
          <p:nvPr/>
        </p:nvSpPr>
        <p:spPr>
          <a:xfrm>
            <a:off x="3057525" y="1857375"/>
            <a:ext cx="6486525" cy="4100513"/>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 name="Diagram 2">
            <a:extLst>
              <a:ext uri="{FF2B5EF4-FFF2-40B4-BE49-F238E27FC236}">
                <a16:creationId xmlns:a16="http://schemas.microsoft.com/office/drawing/2014/main" id="{E4A6CDBD-A351-C226-D96D-556605FFF6CC}"/>
              </a:ext>
            </a:extLst>
          </p:cNvPr>
          <p:cNvGraphicFramePr/>
          <p:nvPr>
            <p:extLst>
              <p:ext uri="{D42A27DB-BD31-4B8C-83A1-F6EECF244321}">
                <p14:modId xmlns:p14="http://schemas.microsoft.com/office/powerpoint/2010/main" val="895027055"/>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a:extLst>
              <a:ext uri="{FF2B5EF4-FFF2-40B4-BE49-F238E27FC236}">
                <a16:creationId xmlns:a16="http://schemas.microsoft.com/office/drawing/2014/main" id="{4578A98A-64E7-0FDF-A653-4F41FAA35420}"/>
              </a:ext>
            </a:extLst>
          </p:cNvPr>
          <p:cNvSpPr txBox="1"/>
          <p:nvPr/>
        </p:nvSpPr>
        <p:spPr>
          <a:xfrm>
            <a:off x="3357818" y="3353633"/>
            <a:ext cx="6060499" cy="1107996"/>
          </a:xfrm>
          <a:prstGeom prst="rect">
            <a:avLst/>
          </a:prstGeom>
          <a:noFill/>
        </p:spPr>
        <p:txBody>
          <a:bodyPr wrap="square" rtlCol="0">
            <a:spAutoFit/>
          </a:bodyPr>
          <a:lstStyle/>
          <a:p>
            <a:pPr algn="ctr"/>
            <a:r>
              <a:rPr lang="en-US" sz="6600" b="1" dirty="0">
                <a:solidFill>
                  <a:srgbClr val="00943B"/>
                </a:solidFill>
                <a:latin typeface="+mn-lt"/>
              </a:rPr>
              <a:t>SUIVI</a:t>
            </a:r>
          </a:p>
        </p:txBody>
      </p:sp>
      <p:sp>
        <p:nvSpPr>
          <p:cNvPr id="5" name="Rectangle 4">
            <a:extLst>
              <a:ext uri="{FF2B5EF4-FFF2-40B4-BE49-F238E27FC236}">
                <a16:creationId xmlns:a16="http://schemas.microsoft.com/office/drawing/2014/main" id="{16A95945-1B4F-18A0-3591-216AE73B49D2}"/>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311FA2A8-4F58-8C97-B6A6-7AD9C4742C16}"/>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DD18A9FF-D000-A272-6125-FC21A3FDE535}"/>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9" name="Picture 8">
            <a:extLst>
              <a:ext uri="{FF2B5EF4-FFF2-40B4-BE49-F238E27FC236}">
                <a16:creationId xmlns:a16="http://schemas.microsoft.com/office/drawing/2014/main" id="{A7F95D9B-CFED-7F08-7896-E2D9DAE99B80}"/>
              </a:ext>
            </a:extLst>
          </p:cNvPr>
          <p:cNvPicPr>
            <a:picLocks noChangeAspect="1"/>
          </p:cNvPicPr>
          <p:nvPr/>
        </p:nvPicPr>
        <p:blipFill>
          <a:blip r:embed="rId8"/>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121535994"/>
      </p:ext>
    </p:extLst>
  </p:cSld>
  <p:clrMapOvr>
    <a:masterClrMapping/>
  </p:clrMapOvr>
  <p:hf hd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Discovery_Dialogue">
    <p:spTree>
      <p:nvGrpSpPr>
        <p:cNvPr id="1" name=""/>
        <p:cNvGrpSpPr/>
        <p:nvPr/>
      </p:nvGrpSpPr>
      <p:grpSpPr>
        <a:xfrm>
          <a:off x="0" y="0"/>
          <a:ext cx="0" cy="0"/>
          <a:chOff x="0" y="0"/>
          <a:chExt cx="0" cy="0"/>
        </a:xfrm>
      </p:grpSpPr>
      <p:pic>
        <p:nvPicPr>
          <p:cNvPr id="8" name="Picture 5" descr="Discovery Dialogue ">
            <a:extLst>
              <a:ext uri="{FF2B5EF4-FFF2-40B4-BE49-F238E27FC236}">
                <a16:creationId xmlns:a16="http://schemas.microsoft.com/office/drawing/2014/main" id="{CDFA0117-4129-C330-FEBE-24C8668D61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3961" y="146159"/>
            <a:ext cx="939678" cy="939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1">
            <a:extLst>
              <a:ext uri="{FF2B5EF4-FFF2-40B4-BE49-F238E27FC236}">
                <a16:creationId xmlns:a16="http://schemas.microsoft.com/office/drawing/2014/main" id="{94AE688D-D5E1-F6F4-EACC-630908F1B2AB}"/>
              </a:ext>
            </a:extLst>
          </p:cNvPr>
          <p:cNvSpPr>
            <a:spLocks noGrp="1"/>
          </p:cNvSpPr>
          <p:nvPr>
            <p:ph type="title"/>
          </p:nvPr>
        </p:nvSpPr>
        <p:spPr>
          <a:xfrm>
            <a:off x="838200" y="457200"/>
            <a:ext cx="9752215" cy="800100"/>
          </a:xfrm>
          <a:prstGeom prst="rect">
            <a:avLst/>
          </a:prstGeom>
        </p:spPr>
        <p:txBody>
          <a:body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BE3BCCD1-CBDB-B768-424C-657C82067548}"/>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7" name="Rectangle 6">
            <a:extLst>
              <a:ext uri="{FF2B5EF4-FFF2-40B4-BE49-F238E27FC236}">
                <a16:creationId xmlns:a16="http://schemas.microsoft.com/office/drawing/2014/main" id="{F0310963-AC01-4579-B570-C8CE6E846F94}"/>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B5FD2873-8152-A97C-05E1-5BAA30214544}"/>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E16F905B-FA46-9E15-5E84-F20DBC57262B}"/>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4" name="Picture 3">
            <a:extLst>
              <a:ext uri="{FF2B5EF4-FFF2-40B4-BE49-F238E27FC236}">
                <a16:creationId xmlns:a16="http://schemas.microsoft.com/office/drawing/2014/main" id="{83489529-E55F-B5D2-2D02-64FE512A5153}"/>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164839345"/>
      </p:ext>
    </p:extLst>
  </p:cSld>
  <p:clrMapOvr>
    <a:masterClrMapping/>
  </p:clrMapOvr>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Discovery_Dialogue">
    <p:spTree>
      <p:nvGrpSpPr>
        <p:cNvPr id="1" name=""/>
        <p:cNvGrpSpPr/>
        <p:nvPr/>
      </p:nvGrpSpPr>
      <p:grpSpPr>
        <a:xfrm>
          <a:off x="0" y="0"/>
          <a:ext cx="0" cy="0"/>
          <a:chOff x="0" y="0"/>
          <a:chExt cx="0" cy="0"/>
        </a:xfrm>
      </p:grpSpPr>
      <p:pic>
        <p:nvPicPr>
          <p:cNvPr id="8" name="Picture 5" descr="Discovery Dialogue ">
            <a:extLst>
              <a:ext uri="{FF2B5EF4-FFF2-40B4-BE49-F238E27FC236}">
                <a16:creationId xmlns:a16="http://schemas.microsoft.com/office/drawing/2014/main" id="{CDFA0117-4129-C330-FEBE-24C8668D61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3961" y="146159"/>
            <a:ext cx="939678" cy="939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1">
            <a:extLst>
              <a:ext uri="{FF2B5EF4-FFF2-40B4-BE49-F238E27FC236}">
                <a16:creationId xmlns:a16="http://schemas.microsoft.com/office/drawing/2014/main" id="{94AE688D-D5E1-F6F4-EACC-630908F1B2AB}"/>
              </a:ext>
            </a:extLst>
          </p:cNvPr>
          <p:cNvSpPr>
            <a:spLocks noGrp="1"/>
          </p:cNvSpPr>
          <p:nvPr>
            <p:ph type="title"/>
          </p:nvPr>
        </p:nvSpPr>
        <p:spPr>
          <a:xfrm>
            <a:off x="838200" y="447675"/>
            <a:ext cx="9752215" cy="800100"/>
          </a:xfrm>
          <a:prstGeom prst="rect">
            <a:avLst/>
          </a:prstGeom>
          <a:solidFill>
            <a:srgbClr val="E7C2F6"/>
          </a:solidFill>
          <a:ln>
            <a:noFill/>
          </a:ln>
        </p:spPr>
        <p:txBody>
          <a:body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BE3BCCD1-CBDB-B768-424C-657C82067548}"/>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7" name="Rectangle 6">
            <a:extLst>
              <a:ext uri="{FF2B5EF4-FFF2-40B4-BE49-F238E27FC236}">
                <a16:creationId xmlns:a16="http://schemas.microsoft.com/office/drawing/2014/main" id="{E873DDE5-43DB-6819-60A1-F3D03D0BB97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C3E91E8D-034D-93A4-BF8D-2AE79CF3689C}"/>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CB21F133-A657-4C3A-8C25-6EE6CF8F8125}"/>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4" name="Picture 3">
            <a:extLst>
              <a:ext uri="{FF2B5EF4-FFF2-40B4-BE49-F238E27FC236}">
                <a16:creationId xmlns:a16="http://schemas.microsoft.com/office/drawing/2014/main" id="{395A6E8D-7399-87ED-5775-F6B9EABC719D}"/>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395399978"/>
      </p:ext>
    </p:extLst>
  </p:cSld>
  <p:clrMapOvr>
    <a:masterClrMapping/>
  </p:clrMapOvr>
  <p:hf hd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Activit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hasCustomPrompt="1"/>
          </p:nvPr>
        </p:nvSpPr>
        <p:spPr>
          <a:xfrm>
            <a:off x="838200" y="457200"/>
            <a:ext cx="9752215" cy="800100"/>
          </a:xfrm>
          <a:prstGeom prst="rect">
            <a:avLst/>
          </a:prstGeom>
        </p:spPr>
        <p:txBody>
          <a:bodyPr/>
          <a:lstStyle>
            <a:lvl1pPr>
              <a:defRPr/>
            </a:lvl1pPr>
          </a:lstStyle>
          <a:p>
            <a:r>
              <a:rPr lang="en-US" dirty="0"/>
              <a:t>Exercise X.XX</a:t>
            </a:r>
          </a:p>
        </p:txBody>
      </p:sp>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7BC5F78B-F129-F09F-12E9-7055CEFAB7A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BF5FD15B-5221-B042-3376-0C208EFC76B2}"/>
              </a:ext>
            </a:extLst>
          </p:cNvPr>
          <p:cNvSpPr txBox="1"/>
          <p:nvPr/>
        </p:nvSpPr>
        <p:spPr>
          <a:xfrm>
            <a:off x="1007013" y="2951946"/>
            <a:ext cx="10177974" cy="954107"/>
          </a:xfrm>
          <a:prstGeom prst="rect">
            <a:avLst/>
          </a:prstGeom>
          <a:noFill/>
          <a:ln w="38100">
            <a:solidFill>
              <a:srgbClr val="001402"/>
            </a:solidFill>
          </a:ln>
        </p:spPr>
        <p:txBody>
          <a:bodyPr wrap="square" rtlCol="0">
            <a:spAutoFit/>
          </a:bodyPr>
          <a:lstStyle/>
          <a:p>
            <a:pPr algn="ctr"/>
            <a:r>
              <a:rPr lang="en-US" sz="2800" dirty="0"/>
              <a:t>To complete the exercise, </a:t>
            </a:r>
          </a:p>
          <a:p>
            <a:pPr algn="ctr"/>
            <a:r>
              <a:rPr lang="en-US" sz="2800" dirty="0"/>
              <a:t>please turn to your Participant Exercise Book.</a:t>
            </a:r>
            <a:endParaRPr lang="en-US" sz="2800" strike="sngStrike" dirty="0"/>
          </a:p>
        </p:txBody>
      </p:sp>
      <p:sp>
        <p:nvSpPr>
          <p:cNvPr id="4" name="Rectangle 3">
            <a:extLst>
              <a:ext uri="{FF2B5EF4-FFF2-40B4-BE49-F238E27FC236}">
                <a16:creationId xmlns:a16="http://schemas.microsoft.com/office/drawing/2014/main" id="{C7FBA9CF-C98F-1F1B-D8B6-CBADD58EF832}"/>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076D6A8C-B61F-6D09-4254-7FF12FB98C64}"/>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6" name="Picture 5">
            <a:extLst>
              <a:ext uri="{FF2B5EF4-FFF2-40B4-BE49-F238E27FC236}">
                <a16:creationId xmlns:a16="http://schemas.microsoft.com/office/drawing/2014/main" id="{83BC1284-77BC-F5D6-B3D6-86D806320FAC}"/>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420139532"/>
      </p:ext>
    </p:extLst>
  </p:cSld>
  <p:clrMapOvr>
    <a:masterClrMapping/>
  </p:clrMapOvr>
  <p:hf hd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2_Activity_Frenc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hasCustomPrompt="1"/>
          </p:nvPr>
        </p:nvSpPr>
        <p:spPr>
          <a:xfrm>
            <a:off x="838200" y="457200"/>
            <a:ext cx="9752215" cy="800100"/>
          </a:xfrm>
          <a:prstGeom prst="rect">
            <a:avLst/>
          </a:prstGeom>
        </p:spPr>
        <p:txBody>
          <a:bodyPr/>
          <a:lstStyle>
            <a:lvl1pPr>
              <a:defRPr/>
            </a:lvl1pPr>
          </a:lstStyle>
          <a:p>
            <a:r>
              <a:rPr lang="en-US" dirty="0"/>
              <a:t>Exercise X.XX</a:t>
            </a:r>
          </a:p>
        </p:txBody>
      </p:sp>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7BC5F78B-F129-F09F-12E9-7055CEFAB7A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BF5FD15B-5221-B042-3376-0C208EFC76B2}"/>
              </a:ext>
            </a:extLst>
          </p:cNvPr>
          <p:cNvSpPr txBox="1"/>
          <p:nvPr/>
        </p:nvSpPr>
        <p:spPr>
          <a:xfrm>
            <a:off x="1007013" y="2951946"/>
            <a:ext cx="10177974" cy="954107"/>
          </a:xfrm>
          <a:prstGeom prst="rect">
            <a:avLst/>
          </a:prstGeom>
          <a:noFill/>
          <a:ln w="38100">
            <a:solidFill>
              <a:srgbClr val="001402"/>
            </a:solidFill>
          </a:ln>
        </p:spPr>
        <p:txBody>
          <a:bodyPr wrap="square" rtlCol="0">
            <a:spAutoFit/>
          </a:bodyPr>
          <a:lstStyle/>
          <a:p>
            <a:pPr algn="ctr"/>
            <a:r>
              <a:rPr lang="fr-FR" sz="2800" dirty="0"/>
              <a:t>Pour réaliser l'exercice,</a:t>
            </a:r>
            <a:br>
              <a:rPr lang="fr-FR" sz="2800" dirty="0"/>
            </a:br>
            <a:r>
              <a:rPr lang="fr-FR" sz="2800" dirty="0"/>
              <a:t>veuillez consulter votre livret d'exercices du participant.</a:t>
            </a:r>
            <a:endParaRPr lang="en-US" sz="2800" strike="sngStrike" dirty="0"/>
          </a:p>
        </p:txBody>
      </p:sp>
      <p:sp>
        <p:nvSpPr>
          <p:cNvPr id="4" name="Rectangle 3">
            <a:extLst>
              <a:ext uri="{FF2B5EF4-FFF2-40B4-BE49-F238E27FC236}">
                <a16:creationId xmlns:a16="http://schemas.microsoft.com/office/drawing/2014/main" id="{C7FBA9CF-C98F-1F1B-D8B6-CBADD58EF832}"/>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076D6A8C-B61F-6D09-4254-7FF12FB98C64}"/>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6" name="Picture 5">
            <a:extLst>
              <a:ext uri="{FF2B5EF4-FFF2-40B4-BE49-F238E27FC236}">
                <a16:creationId xmlns:a16="http://schemas.microsoft.com/office/drawing/2014/main" id="{83BC1284-77BC-F5D6-B3D6-86D806320FAC}"/>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715233646"/>
      </p:ext>
    </p:extLst>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2">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BCBA0E3-8F12-DE02-7156-ADAF19303223}"/>
              </a:ext>
            </a:extLst>
          </p:cNvPr>
          <p:cNvSpPr/>
          <p:nvPr/>
        </p:nvSpPr>
        <p:spPr>
          <a:xfrm>
            <a:off x="0" y="6728728"/>
            <a:ext cx="12192000" cy="203201"/>
          </a:xfrm>
          <a:prstGeom prst="rect">
            <a:avLst/>
          </a:prstGeom>
          <a:solidFill>
            <a:srgbClr val="1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46250B61-CA87-D44C-E6B5-186384B3458D}"/>
              </a:ext>
            </a:extLst>
          </p:cNvPr>
          <p:cNvCxnSpPr/>
          <p:nvPr/>
        </p:nvCxnSpPr>
        <p:spPr>
          <a:xfrm>
            <a:off x="518160" y="1264888"/>
            <a:ext cx="11155680"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5AF7597B-B4C3-7115-0885-E06823DFB06C}"/>
              </a:ext>
            </a:extLst>
          </p:cNvPr>
          <p:cNvCxnSpPr/>
          <p:nvPr/>
        </p:nvCxnSpPr>
        <p:spPr>
          <a:xfrm>
            <a:off x="436228" y="5941994"/>
            <a:ext cx="11150779"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8996AA8A-C5F1-70B6-7FC7-86027380F1F1}"/>
              </a:ext>
            </a:extLst>
          </p:cNvPr>
          <p:cNvSpPr txBox="1"/>
          <p:nvPr/>
        </p:nvSpPr>
        <p:spPr>
          <a:xfrm>
            <a:off x="9525001" y="6151452"/>
            <a:ext cx="2057400" cy="461665"/>
          </a:xfrm>
          <a:prstGeom prst="rect">
            <a:avLst/>
          </a:prstGeom>
          <a:noFill/>
        </p:spPr>
        <p:txBody>
          <a:bodyPr wrap="square" rtlCol="0">
            <a:spAutoFit/>
          </a:bodyPr>
          <a:lstStyle/>
          <a:p>
            <a:pPr algn="r"/>
            <a:r>
              <a:rPr lang="en-US" sz="2400" dirty="0"/>
              <a:t>Version 3.0</a:t>
            </a:r>
          </a:p>
        </p:txBody>
      </p:sp>
      <p:pic>
        <p:nvPicPr>
          <p:cNvPr id="2" name="Picture 9">
            <a:extLst>
              <a:ext uri="{FF2B5EF4-FFF2-40B4-BE49-F238E27FC236}">
                <a16:creationId xmlns:a16="http://schemas.microsoft.com/office/drawing/2014/main" id="{E0708393-B392-61EE-F300-24A516E553C8}"/>
              </a:ext>
            </a:extLst>
          </p:cNvPr>
          <p:cNvPicPr>
            <a:picLocks noChangeAspect="1"/>
          </p:cNvPicPr>
          <p:nvPr/>
        </p:nvPicPr>
        <p:blipFill>
          <a:blip r:embed="rId2"/>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9">
            <a:extLst>
              <a:ext uri="{FF2B5EF4-FFF2-40B4-BE49-F238E27FC236}">
                <a16:creationId xmlns:a16="http://schemas.microsoft.com/office/drawing/2014/main" id="{B1D25929-50BD-729F-8087-0BB3443D81F6}"/>
              </a:ext>
            </a:extLst>
          </p:cNvPr>
          <p:cNvPicPr>
            <a:picLocks noChangeAspect="1"/>
          </p:cNvPicPr>
          <p:nvPr/>
        </p:nvPicPr>
        <p:blipFill>
          <a:blip r:embed="rId2"/>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a:extLst>
              <a:ext uri="{FF2B5EF4-FFF2-40B4-BE49-F238E27FC236}">
                <a16:creationId xmlns:a16="http://schemas.microsoft.com/office/drawing/2014/main" id="{C8E0E470-0C04-CD4C-666A-67502DF04E7C}"/>
              </a:ext>
            </a:extLst>
          </p:cNvPr>
          <p:cNvSpPr txBox="1"/>
          <p:nvPr/>
        </p:nvSpPr>
        <p:spPr>
          <a:xfrm>
            <a:off x="518160" y="3851013"/>
            <a:ext cx="6451330"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3600" i="1" dirty="0">
                <a:solidFill>
                  <a:srgbClr val="109648"/>
                </a:solidFill>
                <a:latin typeface="Franklin Gothic Medium" panose="020B0603020102020204" pitchFamily="34" charset="0"/>
              </a:rPr>
              <a:t>Using a One Health Approach</a:t>
            </a:r>
            <a:endParaRPr kumimoji="0" lang="en-US" sz="3600" b="0" i="1" u="none" strike="noStrike" kern="1200" cap="none" spc="0" normalizeH="0" baseline="0" noProof="0" dirty="0">
              <a:ln>
                <a:noFill/>
              </a:ln>
              <a:solidFill>
                <a:srgbClr val="109648"/>
              </a:solidFill>
              <a:effectLst/>
              <a:uLnTx/>
              <a:uFillTx/>
              <a:latin typeface="Franklin Gothic Medium" panose="020B0603020102020204" pitchFamily="34" charset="0"/>
              <a:ea typeface="+mn-ea"/>
              <a:cs typeface="+mn-cs"/>
            </a:endParaRPr>
          </a:p>
        </p:txBody>
      </p:sp>
      <p:sp>
        <p:nvSpPr>
          <p:cNvPr id="13" name="Text Placeholder 12">
            <a:extLst>
              <a:ext uri="{FF2B5EF4-FFF2-40B4-BE49-F238E27FC236}">
                <a16:creationId xmlns:a16="http://schemas.microsoft.com/office/drawing/2014/main" id="{E87B50E4-BB88-E53A-B429-2E2B9E6C2786}"/>
              </a:ext>
            </a:extLst>
          </p:cNvPr>
          <p:cNvSpPr>
            <a:spLocks noGrp="1"/>
          </p:cNvSpPr>
          <p:nvPr>
            <p:ph type="body" sz="quarter" idx="17" hasCustomPrompt="1"/>
          </p:nvPr>
        </p:nvSpPr>
        <p:spPr>
          <a:xfrm>
            <a:off x="518160" y="2110490"/>
            <a:ext cx="7607300" cy="1588535"/>
          </a:xfrm>
          <a:prstGeom prst="rect">
            <a:avLst/>
          </a:prstGeom>
        </p:spPr>
        <p:txBody>
          <a:bodyPr/>
          <a:lstStyle>
            <a:lvl1pPr marL="0" indent="0">
              <a:buNone/>
              <a:defRPr sz="5400">
                <a:latin typeface="+mj-lt"/>
              </a:defRPr>
            </a:lvl1pPr>
          </a:lstStyle>
          <a:p>
            <a:pPr lvl="0"/>
            <a:r>
              <a:rPr lang="en-US" dirty="0"/>
              <a:t>Title</a:t>
            </a:r>
          </a:p>
        </p:txBody>
      </p:sp>
      <p:sp>
        <p:nvSpPr>
          <p:cNvPr id="14" name="Text Placeholder 3">
            <a:extLst>
              <a:ext uri="{FF2B5EF4-FFF2-40B4-BE49-F238E27FC236}">
                <a16:creationId xmlns:a16="http://schemas.microsoft.com/office/drawing/2014/main" id="{0A4CD0BD-F2A5-9DCC-DF01-52B7349057C5}"/>
              </a:ext>
            </a:extLst>
          </p:cNvPr>
          <p:cNvSpPr>
            <a:spLocks noGrp="1"/>
          </p:cNvSpPr>
          <p:nvPr>
            <p:ph type="body" sz="quarter" idx="16" hasCustomPrompt="1"/>
          </p:nvPr>
        </p:nvSpPr>
        <p:spPr>
          <a:xfrm>
            <a:off x="521601" y="4953232"/>
            <a:ext cx="2974848" cy="521208"/>
          </a:xfrm>
          <a:prstGeom prst="rect">
            <a:avLst/>
          </a:prstGeom>
        </p:spPr>
        <p:txBody>
          <a:bodyPr anchor="b"/>
          <a:lstStyle>
            <a:lvl1pPr marL="0" indent="0" algn="l">
              <a:buNone/>
              <a:defRPr b="1"/>
            </a:lvl1pPr>
          </a:lstStyle>
          <a:p>
            <a:pPr lvl="0"/>
            <a:r>
              <a:rPr lang="en-US" dirty="0"/>
              <a:t>Workshop #</a:t>
            </a:r>
          </a:p>
        </p:txBody>
      </p:sp>
      <p:pic>
        <p:nvPicPr>
          <p:cNvPr id="9" name="Picture 8">
            <a:extLst>
              <a:ext uri="{FF2B5EF4-FFF2-40B4-BE49-F238E27FC236}">
                <a16:creationId xmlns:a16="http://schemas.microsoft.com/office/drawing/2014/main" id="{1029E049-DE89-B63F-B8F6-6A84D539278C}"/>
              </a:ext>
            </a:extLst>
          </p:cNvPr>
          <p:cNvPicPr>
            <a:picLocks noChangeAspect="1"/>
          </p:cNvPicPr>
          <p:nvPr/>
        </p:nvPicPr>
        <p:blipFill>
          <a:blip r:embed="rId3"/>
          <a:stretch>
            <a:fillRect/>
          </a:stretch>
        </p:blipFill>
        <p:spPr>
          <a:xfrm>
            <a:off x="10230534" y="279657"/>
            <a:ext cx="1443306" cy="914400"/>
          </a:xfrm>
          <a:prstGeom prst="rect">
            <a:avLst/>
          </a:prstGeom>
        </p:spPr>
      </p:pic>
      <p:pic>
        <p:nvPicPr>
          <p:cNvPr id="15" name="Picture 14">
            <a:extLst>
              <a:ext uri="{FF2B5EF4-FFF2-40B4-BE49-F238E27FC236}">
                <a16:creationId xmlns:a16="http://schemas.microsoft.com/office/drawing/2014/main" id="{5B8725D3-C7D0-0F7C-BF19-27163F73E385}"/>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518160" y="279657"/>
            <a:ext cx="1920240" cy="886664"/>
          </a:xfrm>
          <a:prstGeom prst="rect">
            <a:avLst/>
          </a:prstGeom>
        </p:spPr>
      </p:pic>
    </p:spTree>
    <p:extLst>
      <p:ext uri="{BB962C8B-B14F-4D97-AF65-F5344CB8AC3E}">
        <p14:creationId xmlns:p14="http://schemas.microsoft.com/office/powerpoint/2010/main" val="1583856804"/>
      </p:ext>
    </p:extLst>
  </p:cSld>
  <p:clrMapOvr>
    <a:masterClrMapping/>
  </p:clrMapOvr>
  <p:hf hd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Activity_Blank">
    <p:spTree>
      <p:nvGrpSpPr>
        <p:cNvPr id="1" name=""/>
        <p:cNvGrpSpPr/>
        <p:nvPr/>
      </p:nvGrpSpPr>
      <p:grpSpPr>
        <a:xfrm>
          <a:off x="0" y="0"/>
          <a:ext cx="0" cy="0"/>
          <a:chOff x="0" y="0"/>
          <a:chExt cx="0" cy="0"/>
        </a:xfrm>
      </p:grpSpPr>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ontent Placeholder 3">
            <a:extLst>
              <a:ext uri="{FF2B5EF4-FFF2-40B4-BE49-F238E27FC236}">
                <a16:creationId xmlns:a16="http://schemas.microsoft.com/office/drawing/2014/main" id="{7B8E4CD8-3493-B8DB-1C53-E586220D62B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10" name="Title 1">
            <a:extLst>
              <a:ext uri="{FF2B5EF4-FFF2-40B4-BE49-F238E27FC236}">
                <a16:creationId xmlns:a16="http://schemas.microsoft.com/office/drawing/2014/main" id="{8B813282-141B-B4DD-80BD-8C256489A7C0}"/>
              </a:ext>
            </a:extLst>
          </p:cNvPr>
          <p:cNvSpPr>
            <a:spLocks noGrp="1"/>
          </p:cNvSpPr>
          <p:nvPr>
            <p:ph type="title"/>
          </p:nvPr>
        </p:nvSpPr>
        <p:spPr>
          <a:xfrm>
            <a:off x="838200" y="447675"/>
            <a:ext cx="9752215" cy="800100"/>
          </a:xfrm>
          <a:prstGeom prst="rect">
            <a:avLst/>
          </a:prstGeom>
          <a:noFill/>
        </p:spPr>
        <p:txBody>
          <a:bodyPr/>
          <a:lstStyle/>
          <a:p>
            <a:r>
              <a:rPr lang="en-US"/>
              <a:t>Click to edit Master title style</a:t>
            </a:r>
            <a:endParaRPr lang="en-US" dirty="0"/>
          </a:p>
        </p:txBody>
      </p:sp>
      <p:sp>
        <p:nvSpPr>
          <p:cNvPr id="2" name="Rectangle 1">
            <a:extLst>
              <a:ext uri="{FF2B5EF4-FFF2-40B4-BE49-F238E27FC236}">
                <a16:creationId xmlns:a16="http://schemas.microsoft.com/office/drawing/2014/main" id="{64FC30EE-4E25-6C7E-8377-6A46BC2365CB}"/>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6D2FF57C-9C69-54AF-F8B2-BEBC7258011D}"/>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9DE2D5C3-86B4-2021-98BF-0CEE5CDD82EC}"/>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529D48D4-75C8-59B7-3925-F10675A6BA0A}"/>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441423269"/>
      </p:ext>
    </p:extLst>
  </p:cSld>
  <p:clrMapOvr>
    <a:masterClrMapping/>
  </p:clrMapOvr>
  <p:hf hd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Activity_Answer">
    <p:spTree>
      <p:nvGrpSpPr>
        <p:cNvPr id="1" name=""/>
        <p:cNvGrpSpPr/>
        <p:nvPr/>
      </p:nvGrpSpPr>
      <p:grpSpPr>
        <a:xfrm>
          <a:off x="0" y="0"/>
          <a:ext cx="0" cy="0"/>
          <a:chOff x="0" y="0"/>
          <a:chExt cx="0" cy="0"/>
        </a:xfrm>
      </p:grpSpPr>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ontent Placeholder 3">
            <a:extLst>
              <a:ext uri="{FF2B5EF4-FFF2-40B4-BE49-F238E27FC236}">
                <a16:creationId xmlns:a16="http://schemas.microsoft.com/office/drawing/2014/main" id="{7B8E4CD8-3493-B8DB-1C53-E586220D62B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10" name="Title 1">
            <a:extLst>
              <a:ext uri="{FF2B5EF4-FFF2-40B4-BE49-F238E27FC236}">
                <a16:creationId xmlns:a16="http://schemas.microsoft.com/office/drawing/2014/main" id="{8B813282-141B-B4DD-80BD-8C256489A7C0}"/>
              </a:ext>
            </a:extLst>
          </p:cNvPr>
          <p:cNvSpPr>
            <a:spLocks noGrp="1"/>
          </p:cNvSpPr>
          <p:nvPr>
            <p:ph type="title"/>
          </p:nvPr>
        </p:nvSpPr>
        <p:spPr>
          <a:xfrm>
            <a:off x="838200" y="447675"/>
            <a:ext cx="9752215" cy="800100"/>
          </a:xfrm>
          <a:prstGeom prst="rect">
            <a:avLst/>
          </a:prstGeom>
          <a:solidFill>
            <a:schemeClr val="accent4">
              <a:lumMod val="40000"/>
              <a:lumOff val="60000"/>
            </a:schemeClr>
          </a:solidFill>
        </p:spPr>
        <p:txBody>
          <a:bodyPr/>
          <a:lstStyle/>
          <a:p>
            <a:r>
              <a:rPr lang="en-US"/>
              <a:t>Click to edit Master title style</a:t>
            </a:r>
            <a:endParaRPr lang="en-US" dirty="0"/>
          </a:p>
        </p:txBody>
      </p:sp>
      <p:sp>
        <p:nvSpPr>
          <p:cNvPr id="2" name="Rectangle 1">
            <a:extLst>
              <a:ext uri="{FF2B5EF4-FFF2-40B4-BE49-F238E27FC236}">
                <a16:creationId xmlns:a16="http://schemas.microsoft.com/office/drawing/2014/main" id="{64FC30EE-4E25-6C7E-8377-6A46BC2365CB}"/>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A04CD4AB-5899-EC47-36C7-6280531A5123}"/>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E363DF97-FB46-826E-889B-427B7A0F5A71}"/>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14DDACD0-D5A9-DCEA-75C8-7066B6E38E85}"/>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08160614"/>
      </p:ext>
    </p:extLst>
  </p:cSld>
  <p:clrMapOvr>
    <a:masterClrMapping/>
  </p:clrMapOvr>
  <p:hf hd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One Healt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p:nvPr>
        </p:nvSpPr>
        <p:spPr>
          <a:xfrm>
            <a:off x="838200" y="457200"/>
            <a:ext cx="9752215" cy="800100"/>
          </a:xfrm>
          <a:prstGeom prst="rect">
            <a:avLst/>
          </a:prstGeom>
        </p:spPr>
        <p:txBody>
          <a:bodyPr/>
          <a:lstStyle/>
          <a:p>
            <a:r>
              <a:rPr lang="en-US"/>
              <a:t>Click to edit Master title style</a:t>
            </a:r>
            <a:endParaRPr lang="en-US" dirty="0"/>
          </a:p>
        </p:txBody>
      </p:sp>
      <p:sp>
        <p:nvSpPr>
          <p:cNvPr id="7" name="Content Placeholder 3">
            <a:extLst>
              <a:ext uri="{FF2B5EF4-FFF2-40B4-BE49-F238E27FC236}">
                <a16:creationId xmlns:a16="http://schemas.microsoft.com/office/drawing/2014/main" id="{7B8E4CD8-3493-B8DB-1C53-E586220D62B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pic>
        <p:nvPicPr>
          <p:cNvPr id="8" name="Picture 7" descr="A picture containing vector graphics&#10;&#10;Description automatically generated">
            <a:extLst>
              <a:ext uri="{FF2B5EF4-FFF2-40B4-BE49-F238E27FC236}">
                <a16:creationId xmlns:a16="http://schemas.microsoft.com/office/drawing/2014/main" id="{56497B94-BA8A-615F-A310-69C10004D182}"/>
              </a:ext>
            </a:extLst>
          </p:cNvPr>
          <p:cNvPicPr>
            <a:picLocks noChangeAspect="1"/>
          </p:cNvPicPr>
          <p:nvPr/>
        </p:nvPicPr>
        <p:blipFill>
          <a:blip r:embed="rId2"/>
          <a:stretch>
            <a:fillRect/>
          </a:stretch>
        </p:blipFill>
        <p:spPr>
          <a:xfrm>
            <a:off x="10472404" y="128052"/>
            <a:ext cx="1223563" cy="1223563"/>
          </a:xfrm>
          <a:prstGeom prst="rect">
            <a:avLst/>
          </a:prstGeom>
        </p:spPr>
      </p:pic>
      <p:sp>
        <p:nvSpPr>
          <p:cNvPr id="9" name="Rectangle 8">
            <a:extLst>
              <a:ext uri="{FF2B5EF4-FFF2-40B4-BE49-F238E27FC236}">
                <a16:creationId xmlns:a16="http://schemas.microsoft.com/office/drawing/2014/main" id="{63726634-4910-673A-DA30-7686280E4599}"/>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57D0720C-6B77-83E2-40D2-CB855EA83DBC}"/>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14530E1F-7EF0-EEAA-1E8F-7973FCEE4A4C}"/>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1E001A98-CD2F-BF37-8BDB-E6F388E6DE03}"/>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607194551"/>
      </p:ext>
    </p:extLst>
  </p:cSld>
  <p:clrMapOvr>
    <a:masterClrMapping/>
  </p:clrMapOvr>
  <p:hf hd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Only 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F023CA-73B6-B91A-F8EC-8CF0CB10C79B}"/>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itle 1">
            <a:extLst>
              <a:ext uri="{FF2B5EF4-FFF2-40B4-BE49-F238E27FC236}">
                <a16:creationId xmlns:a16="http://schemas.microsoft.com/office/drawing/2014/main" id="{9243F1E9-ADA9-6E2A-AB31-594A70AC2046}"/>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endParaRPr lang="en-US" dirty="0"/>
          </a:p>
        </p:txBody>
      </p:sp>
      <p:sp>
        <p:nvSpPr>
          <p:cNvPr id="3" name="Rectangle 2">
            <a:extLst>
              <a:ext uri="{FF2B5EF4-FFF2-40B4-BE49-F238E27FC236}">
                <a16:creationId xmlns:a16="http://schemas.microsoft.com/office/drawing/2014/main" id="{B1111021-4F1D-405C-4F10-B31870C589B9}"/>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FBAE977D-16C7-AAB2-4AEB-EB1089E4B5D0}"/>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1428FD81-DF63-DFE0-3655-40CF22A2E4FB}"/>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514617703"/>
      </p:ext>
    </p:extLst>
  </p:cSld>
  <p:clrMapOvr>
    <a:masterClrMapping/>
  </p:clrMapOvr>
  <p:hf hd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Only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p:nvPr>
        </p:nvSpPr>
        <p:spPr>
          <a:xfrm>
            <a:off x="838200" y="0"/>
            <a:ext cx="10515600" cy="1257300"/>
          </a:xfrm>
          <a:prstGeom prst="rect">
            <a:avLst/>
          </a:prstGeom>
        </p:spPr>
        <p:txBody>
          <a:bodyPr/>
          <a:lstStyle/>
          <a:p>
            <a:r>
              <a:rPr lang="en-US"/>
              <a:t>Click to edit Master title style</a:t>
            </a:r>
            <a:endParaRPr lang="en-US" dirty="0"/>
          </a:p>
        </p:txBody>
      </p:sp>
      <p:sp>
        <p:nvSpPr>
          <p:cNvPr id="7" name="Rectangle 6">
            <a:extLst>
              <a:ext uri="{FF2B5EF4-FFF2-40B4-BE49-F238E27FC236}">
                <a16:creationId xmlns:a16="http://schemas.microsoft.com/office/drawing/2014/main" id="{92770386-F95F-461A-72F1-871066C9B939}"/>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E3D9761C-B841-0BFC-50E3-32FA1F43FA79}"/>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62C4FA01-299B-BC8D-9C36-8E7D368F7794}"/>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2A409412-CFCD-F3FF-71D8-427A4908DB6F}"/>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14696892"/>
      </p:ext>
    </p:extLst>
  </p:cSld>
  <p:clrMapOvr>
    <a:masterClrMapping/>
  </p:clrMapOvr>
  <p:hf hd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319B4A-B8B6-989A-D46E-007108FA7F85}"/>
              </a:ext>
            </a:extLst>
          </p:cNvPr>
          <p:cNvSpPr>
            <a:spLocks noGrp="1"/>
          </p:cNvSpPr>
          <p:nvPr>
            <p:ph type="title"/>
          </p:nvPr>
        </p:nvSpPr>
        <p:spPr>
          <a:xfrm>
            <a:off x="839788" y="365125"/>
            <a:ext cx="10515600" cy="823913"/>
          </a:xfrm>
          <a:prstGeom prst="rect">
            <a:avLst/>
          </a:prstGeom>
        </p:spPr>
        <p:txBody>
          <a:bodyPr/>
          <a:lstStyle/>
          <a:p>
            <a:r>
              <a:rPr lang="en-US"/>
              <a:t>Click to edit Master title style</a:t>
            </a:r>
          </a:p>
        </p:txBody>
      </p:sp>
      <p:sp>
        <p:nvSpPr>
          <p:cNvPr id="3" name="Text Placeholder 2">
            <a:extLst>
              <a:ext uri="{FF2B5EF4-FFF2-40B4-BE49-F238E27FC236}">
                <a16:creationId xmlns:a16="http://schemas.microsoft.com/office/drawing/2014/main" id="{68267ED3-C392-EC61-3599-169B8475B942}"/>
              </a:ext>
            </a:extLst>
          </p:cNvPr>
          <p:cNvSpPr>
            <a:spLocks noGrp="1"/>
          </p:cNvSpPr>
          <p:nvPr>
            <p:ph type="body" idx="1"/>
          </p:nvPr>
        </p:nvSpPr>
        <p:spPr>
          <a:xfrm>
            <a:off x="838200" y="1473345"/>
            <a:ext cx="5157787" cy="52171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2EC667D-414C-9FC8-B69F-22627A5DD04A}"/>
              </a:ext>
            </a:extLst>
          </p:cNvPr>
          <p:cNvSpPr>
            <a:spLocks noGrp="1"/>
          </p:cNvSpPr>
          <p:nvPr>
            <p:ph sz="half" idx="2" hasCustomPrompt="1"/>
          </p:nvPr>
        </p:nvSpPr>
        <p:spPr>
          <a:xfrm>
            <a:off x="838200" y="2111433"/>
            <a:ext cx="5157787" cy="4031672"/>
          </a:xfrm>
          <a:prstGeom prst="rect">
            <a:avLst/>
          </a:prstGeom>
        </p:spPr>
        <p:txBody>
          <a:bodyPr/>
          <a:lstStyle>
            <a:lvl1pPr>
              <a:defRPr/>
            </a:lvl1pPr>
            <a:lvl2pPr marL="685800" indent="-228600">
              <a:buClr>
                <a:srgbClr val="109648"/>
              </a:buClr>
              <a:buFont typeface="Wingdings" panose="05000000000000000000" pitchFamily="2" charset="2"/>
              <a:buChar char="§"/>
              <a:defRPr/>
            </a:lvl2pPr>
            <a:lvl3pPr marL="1143000" indent="-228600">
              <a:buClr>
                <a:srgbClr val="109648"/>
              </a:buClr>
              <a:buFont typeface="Arial" panose="020B0604020202020204" pitchFamily="34" charset="0"/>
              <a:buChar char="‒"/>
              <a:defRPr/>
            </a:lvl3pPr>
            <a:lvl4pPr>
              <a:buClr>
                <a:srgbClr val="109648"/>
              </a:buClr>
              <a:defRPr/>
            </a:lvl4pPr>
            <a:lvl5pPr marL="2057400" indent="-228600">
              <a:buClr>
                <a:srgbClr val="109648"/>
              </a:buClr>
              <a:buFont typeface="Arial" panose="020B0604020202020204" pitchFamily="34" charset="0"/>
              <a:buChar char="‒"/>
              <a:defRPr/>
            </a:lvl5pPr>
            <a:lvl6pPr marL="2514600" indent="-228600">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a:p>
            <a:pPr lvl="5"/>
            <a:endParaRPr lang="en-US" dirty="0"/>
          </a:p>
        </p:txBody>
      </p:sp>
      <p:sp>
        <p:nvSpPr>
          <p:cNvPr id="5" name="Text Placeholder 4">
            <a:extLst>
              <a:ext uri="{FF2B5EF4-FFF2-40B4-BE49-F238E27FC236}">
                <a16:creationId xmlns:a16="http://schemas.microsoft.com/office/drawing/2014/main" id="{9D65D03D-24B7-A316-A2BC-01AE2BD2690D}"/>
              </a:ext>
            </a:extLst>
          </p:cNvPr>
          <p:cNvSpPr>
            <a:spLocks noGrp="1"/>
          </p:cNvSpPr>
          <p:nvPr>
            <p:ph type="body" sz="quarter" idx="3"/>
          </p:nvPr>
        </p:nvSpPr>
        <p:spPr>
          <a:xfrm>
            <a:off x="6170612" y="1473345"/>
            <a:ext cx="5183188" cy="52171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Content Placeholder 3">
            <a:extLst>
              <a:ext uri="{FF2B5EF4-FFF2-40B4-BE49-F238E27FC236}">
                <a16:creationId xmlns:a16="http://schemas.microsoft.com/office/drawing/2014/main" id="{01F6D531-FBC4-462D-E18C-EAD2B50B49F2}"/>
              </a:ext>
            </a:extLst>
          </p:cNvPr>
          <p:cNvSpPr>
            <a:spLocks noGrp="1"/>
          </p:cNvSpPr>
          <p:nvPr>
            <p:ph sz="half" idx="13" hasCustomPrompt="1"/>
          </p:nvPr>
        </p:nvSpPr>
        <p:spPr>
          <a:xfrm>
            <a:off x="6170612" y="2111433"/>
            <a:ext cx="5157787" cy="4031672"/>
          </a:xfrm>
          <a:prstGeom prst="rect">
            <a:avLst/>
          </a:prstGeom>
        </p:spPr>
        <p:txBody>
          <a:bodyPr/>
          <a:lstStyle>
            <a:lvl1pPr>
              <a:defRPr/>
            </a:lvl1pPr>
            <a:lvl2pPr marL="685800" indent="-228600">
              <a:buClr>
                <a:srgbClr val="109648"/>
              </a:buClr>
              <a:buFont typeface="Wingdings" panose="05000000000000000000" pitchFamily="2" charset="2"/>
              <a:buChar char="§"/>
              <a:defRPr/>
            </a:lvl2pPr>
            <a:lvl3pPr marL="1143000" indent="-228600">
              <a:buClr>
                <a:srgbClr val="109648"/>
              </a:buClr>
              <a:buFont typeface="Arial" panose="020B0604020202020204" pitchFamily="34" charset="0"/>
              <a:buChar char="‒"/>
              <a:defRPr/>
            </a:lvl3pPr>
            <a:lvl4pPr>
              <a:buClr>
                <a:srgbClr val="109648"/>
              </a:buClr>
              <a:defRPr/>
            </a:lvl4pPr>
            <a:lvl5pPr marL="2057400" indent="-228600">
              <a:buClr>
                <a:srgbClr val="109648"/>
              </a:buClr>
              <a:buFont typeface="Arial" panose="020B0604020202020204" pitchFamily="34" charset="0"/>
              <a:buChar char="‒"/>
              <a:defRPr/>
            </a:lvl5pPr>
            <a:lvl6pPr marL="2514600" indent="-228600">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a:p>
            <a:pPr lvl="5"/>
            <a:endParaRPr lang="en-US" dirty="0"/>
          </a:p>
        </p:txBody>
      </p:sp>
      <p:sp>
        <p:nvSpPr>
          <p:cNvPr id="11" name="Rectangle 10">
            <a:extLst>
              <a:ext uri="{FF2B5EF4-FFF2-40B4-BE49-F238E27FC236}">
                <a16:creationId xmlns:a16="http://schemas.microsoft.com/office/drawing/2014/main" id="{17F10DB2-E88B-7B35-F4F7-EBA7E7D5FB6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3EEFBFF7-FE76-582A-10D0-3700E8E83E71}"/>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DB10DA3A-09FB-5DC5-032F-1B5BB3F8FAAA}"/>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8" name="Picture 7">
            <a:extLst>
              <a:ext uri="{FF2B5EF4-FFF2-40B4-BE49-F238E27FC236}">
                <a16:creationId xmlns:a16="http://schemas.microsoft.com/office/drawing/2014/main" id="{E0D36ABF-CD83-3C0F-E472-5FE0F4038B15}"/>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42570220"/>
      </p:ext>
    </p:extLst>
  </p:cSld>
  <p:clrMapOvr>
    <a:masterClrMapping/>
  </p:clrMapOvr>
  <p:hf hd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References">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sz="2400"/>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0"/>
            <a:r>
              <a:rPr lang="en-US" dirty="0"/>
              <a:t>Level 0</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hasCustomPrompt="1"/>
          </p:nvPr>
        </p:nvSpPr>
        <p:spPr>
          <a:xfrm>
            <a:off x="838200" y="457200"/>
            <a:ext cx="10515600" cy="800100"/>
          </a:xfrm>
          <a:prstGeom prst="rect">
            <a:avLst/>
          </a:prstGeom>
        </p:spPr>
        <p:txBody>
          <a:bodyPr/>
          <a:lstStyle/>
          <a:p>
            <a:r>
              <a:rPr lang="en-US" dirty="0"/>
              <a:t>References</a:t>
            </a:r>
          </a:p>
        </p:txBody>
      </p:sp>
      <p:sp>
        <p:nvSpPr>
          <p:cNvPr id="2" name="Rectangle 1">
            <a:extLst>
              <a:ext uri="{FF2B5EF4-FFF2-40B4-BE49-F238E27FC236}">
                <a16:creationId xmlns:a16="http://schemas.microsoft.com/office/drawing/2014/main" id="{21B2EC1A-26AC-AC4C-556E-39528BD4A073}"/>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55E78E6E-72AF-13CB-576C-7501F4F9058D}"/>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2F2B32D3-D914-C12F-4126-229E831D19B8}"/>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F66EE439-A0E7-D2FF-0910-46428FDA84EE}"/>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358989259"/>
      </p:ext>
    </p:extLst>
  </p:cSld>
  <p:clrMapOvr>
    <a:masterClrMapping/>
  </p:clrMapOvr>
  <p:hf hd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8C36BF7-72A3-3A95-B253-F12F3664393E}"/>
              </a:ext>
            </a:extLst>
          </p:cNvPr>
          <p:cNvSpPr>
            <a:spLocks noGrp="1"/>
          </p:cNvSpPr>
          <p:nvPr>
            <p:ph type="dt" sz="half" idx="10"/>
          </p:nvPr>
        </p:nvSpPr>
        <p:spPr>
          <a:xfrm>
            <a:off x="838200" y="6356350"/>
            <a:ext cx="2743200" cy="365125"/>
          </a:xfrm>
          <a:prstGeom prst="rect">
            <a:avLst/>
          </a:prstGeom>
        </p:spPr>
        <p:txBody>
          <a:bodyPr/>
          <a:lstStyle/>
          <a:p>
            <a:fld id="{1D8BCC40-12E7-4554-BDBD-F4255BE62A3D}" type="datetimeFigureOut">
              <a:rPr lang="en-US" smtClean="0"/>
              <a:t>11/18/2025</a:t>
            </a:fld>
            <a:endParaRPr lang="en-US"/>
          </a:p>
        </p:txBody>
      </p:sp>
      <p:sp>
        <p:nvSpPr>
          <p:cNvPr id="3" name="Footer Placeholder 2">
            <a:extLst>
              <a:ext uri="{FF2B5EF4-FFF2-40B4-BE49-F238E27FC236}">
                <a16:creationId xmlns:a16="http://schemas.microsoft.com/office/drawing/2014/main" id="{AA937483-9282-4A70-F92D-1D1CFFE29AF5}"/>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59FB5E6D-5BAD-CC9B-69C9-9CBB45045729}"/>
              </a:ext>
            </a:extLst>
          </p:cNvPr>
          <p:cNvSpPr>
            <a:spLocks noGrp="1"/>
          </p:cNvSpPr>
          <p:nvPr>
            <p:ph type="sldNum" sz="quarter" idx="12"/>
          </p:nvPr>
        </p:nvSpPr>
        <p:spPr>
          <a:xfrm>
            <a:off x="8610600" y="6356350"/>
            <a:ext cx="2743200" cy="365125"/>
          </a:xfrm>
          <a:prstGeom prst="rect">
            <a:avLst/>
          </a:prstGeom>
        </p:spPr>
        <p:txBody>
          <a:bodyPr/>
          <a:lstStyle/>
          <a:p>
            <a:fld id="{B001E7BD-2CA4-44F6-B3A8-9160244182BC}" type="slidenum">
              <a:rPr lang="en-US" smtClean="0"/>
              <a:t>‹#›</a:t>
            </a:fld>
            <a:endParaRPr lang="en-US"/>
          </a:p>
        </p:txBody>
      </p:sp>
      <p:sp>
        <p:nvSpPr>
          <p:cNvPr id="5" name="Rectangle 4">
            <a:extLst>
              <a:ext uri="{FF2B5EF4-FFF2-40B4-BE49-F238E27FC236}">
                <a16:creationId xmlns:a16="http://schemas.microsoft.com/office/drawing/2014/main" id="{01833508-4B97-19F9-5654-F86BA0A7271A}"/>
              </a:ext>
            </a:extLst>
          </p:cNvPr>
          <p:cNvSpPr/>
          <p:nvPr/>
        </p:nvSpPr>
        <p:spPr>
          <a:xfrm>
            <a:off x="0" y="0"/>
            <a:ext cx="12192000" cy="6858000"/>
          </a:xfrm>
          <a:prstGeom prst="rect">
            <a:avLst/>
          </a:prstGeom>
          <a:solidFill>
            <a:srgbClr val="1096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180A74EA-FF24-D258-AA73-6CB93340F63C}"/>
              </a:ext>
            </a:extLst>
          </p:cNvPr>
          <p:cNvSpPr/>
          <p:nvPr/>
        </p:nvSpPr>
        <p:spPr>
          <a:xfrm>
            <a:off x="9540691" y="6196031"/>
            <a:ext cx="2651760" cy="7315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E7317499-96E7-3335-CB25-D67CC5E5DC0D}"/>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8" name="Picture 7">
            <a:extLst>
              <a:ext uri="{FF2B5EF4-FFF2-40B4-BE49-F238E27FC236}">
                <a16:creationId xmlns:a16="http://schemas.microsoft.com/office/drawing/2014/main" id="{4A26A8E7-12C8-E575-B4A7-1418AB17ED3C}"/>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431069282"/>
      </p:ext>
    </p:extLst>
  </p:cSld>
  <p:clrMapOvr>
    <a:masterClrMapping/>
  </p:clrMapOvr>
  <p:hf hdr="0" dt="0"/>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F563C3A-6C07-DF13-2F88-3EB1DF7784C8}"/>
              </a:ext>
            </a:extLst>
          </p:cNvPr>
          <p:cNvSpPr/>
          <p:nvPr/>
        </p:nvSpPr>
        <p:spPr>
          <a:xfrm>
            <a:off x="0" y="0"/>
            <a:ext cx="12192000" cy="63563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D701D2E6-8E45-127C-9D69-66B4258EC3A5}"/>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34BC32A3-A65C-DA8F-ABD4-BC975F9F471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678FBEA7-8B93-2797-9DE5-88EBDE4EFA46}"/>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69181AE0-03F4-F621-D748-0E02EE1D9A94}"/>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363756570"/>
      </p:ext>
    </p:extLst>
  </p:cSld>
  <p:clrMapOvr>
    <a:masterClrMapping/>
  </p:clrMapOvr>
  <p:hf hdr="0" dt="0"/>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Title Slide 2">
    <p:spTree>
      <p:nvGrpSpPr>
        <p:cNvPr id="1" name=""/>
        <p:cNvGrpSpPr/>
        <p:nvPr/>
      </p:nvGrpSpPr>
      <p:grpSpPr>
        <a:xfrm>
          <a:off x="0" y="0"/>
          <a:ext cx="0" cy="0"/>
          <a:chOff x="0" y="0"/>
          <a:chExt cx="0" cy="0"/>
        </a:xfrm>
      </p:grpSpPr>
      <p:sp>
        <p:nvSpPr>
          <p:cNvPr id="9" name="Text Placeholder 3">
            <a:extLst>
              <a:ext uri="{FF2B5EF4-FFF2-40B4-BE49-F238E27FC236}">
                <a16:creationId xmlns:a16="http://schemas.microsoft.com/office/drawing/2014/main" id="{26F47D77-FD51-B78E-9697-A18E25F06BD7}"/>
              </a:ext>
            </a:extLst>
          </p:cNvPr>
          <p:cNvSpPr>
            <a:spLocks noGrp="1"/>
          </p:cNvSpPr>
          <p:nvPr>
            <p:ph type="body" sz="quarter" idx="16" hasCustomPrompt="1"/>
          </p:nvPr>
        </p:nvSpPr>
        <p:spPr>
          <a:xfrm>
            <a:off x="8617060" y="742949"/>
            <a:ext cx="2974848" cy="521208"/>
          </a:xfrm>
          <a:prstGeom prst="rect">
            <a:avLst/>
          </a:prstGeom>
        </p:spPr>
        <p:txBody>
          <a:bodyPr/>
          <a:lstStyle>
            <a:lvl1pPr marL="0" indent="0" algn="r">
              <a:buNone/>
              <a:defRPr b="1"/>
            </a:lvl1pPr>
          </a:lstStyle>
          <a:p>
            <a:pPr lvl="0"/>
            <a:r>
              <a:rPr lang="en-US" dirty="0"/>
              <a:t>Workshop #</a:t>
            </a:r>
          </a:p>
        </p:txBody>
      </p:sp>
      <p:sp>
        <p:nvSpPr>
          <p:cNvPr id="13" name="Text Placeholder 12">
            <a:extLst>
              <a:ext uri="{FF2B5EF4-FFF2-40B4-BE49-F238E27FC236}">
                <a16:creationId xmlns:a16="http://schemas.microsoft.com/office/drawing/2014/main" id="{E87B50E4-BB88-E53A-B429-2E2B9E6C2786}"/>
              </a:ext>
            </a:extLst>
          </p:cNvPr>
          <p:cNvSpPr>
            <a:spLocks noGrp="1"/>
          </p:cNvSpPr>
          <p:nvPr>
            <p:ph type="body" sz="quarter" idx="17" hasCustomPrompt="1"/>
          </p:nvPr>
        </p:nvSpPr>
        <p:spPr>
          <a:xfrm>
            <a:off x="518160" y="2110490"/>
            <a:ext cx="7607300" cy="1588535"/>
          </a:xfrm>
          <a:prstGeom prst="rect">
            <a:avLst/>
          </a:prstGeom>
        </p:spPr>
        <p:txBody>
          <a:bodyPr/>
          <a:lstStyle>
            <a:lvl1pPr marL="0" indent="0">
              <a:buNone/>
              <a:defRPr sz="5400">
                <a:latin typeface="+mj-lt"/>
              </a:defRPr>
            </a:lvl1pPr>
          </a:lstStyle>
          <a:p>
            <a:pPr lvl="0"/>
            <a:r>
              <a:rPr lang="en-US" dirty="0"/>
              <a:t>Title</a:t>
            </a:r>
          </a:p>
        </p:txBody>
      </p:sp>
    </p:spTree>
    <p:extLst>
      <p:ext uri="{BB962C8B-B14F-4D97-AF65-F5344CB8AC3E}">
        <p14:creationId xmlns:p14="http://schemas.microsoft.com/office/powerpoint/2010/main" val="4288243165"/>
      </p:ext>
    </p:extLst>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Title Slide 2_French">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BCBA0E3-8F12-DE02-7156-ADAF19303223}"/>
              </a:ext>
            </a:extLst>
          </p:cNvPr>
          <p:cNvSpPr/>
          <p:nvPr/>
        </p:nvSpPr>
        <p:spPr>
          <a:xfrm>
            <a:off x="0" y="6728728"/>
            <a:ext cx="12192000" cy="203201"/>
          </a:xfrm>
          <a:prstGeom prst="rect">
            <a:avLst/>
          </a:prstGeom>
          <a:solidFill>
            <a:srgbClr val="1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46250B61-CA87-D44C-E6B5-186384B3458D}"/>
              </a:ext>
            </a:extLst>
          </p:cNvPr>
          <p:cNvCxnSpPr/>
          <p:nvPr/>
        </p:nvCxnSpPr>
        <p:spPr>
          <a:xfrm>
            <a:off x="518160" y="1264888"/>
            <a:ext cx="11155680"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5AF7597B-B4C3-7115-0885-E06823DFB06C}"/>
              </a:ext>
            </a:extLst>
          </p:cNvPr>
          <p:cNvCxnSpPr/>
          <p:nvPr/>
        </p:nvCxnSpPr>
        <p:spPr>
          <a:xfrm>
            <a:off x="436228" y="5941994"/>
            <a:ext cx="11150779"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8996AA8A-C5F1-70B6-7FC7-86027380F1F1}"/>
              </a:ext>
            </a:extLst>
          </p:cNvPr>
          <p:cNvSpPr txBox="1"/>
          <p:nvPr/>
        </p:nvSpPr>
        <p:spPr>
          <a:xfrm>
            <a:off x="9525001" y="6151452"/>
            <a:ext cx="2057400" cy="461665"/>
          </a:xfrm>
          <a:prstGeom prst="rect">
            <a:avLst/>
          </a:prstGeom>
          <a:noFill/>
        </p:spPr>
        <p:txBody>
          <a:bodyPr wrap="square" rtlCol="0">
            <a:spAutoFit/>
          </a:bodyPr>
          <a:lstStyle/>
          <a:p>
            <a:pPr algn="r"/>
            <a:r>
              <a:rPr lang="en-US" sz="2400" dirty="0"/>
              <a:t>Version 3.0</a:t>
            </a:r>
          </a:p>
        </p:txBody>
      </p:sp>
      <p:pic>
        <p:nvPicPr>
          <p:cNvPr id="2" name="Picture 9">
            <a:extLst>
              <a:ext uri="{FF2B5EF4-FFF2-40B4-BE49-F238E27FC236}">
                <a16:creationId xmlns:a16="http://schemas.microsoft.com/office/drawing/2014/main" id="{E0708393-B392-61EE-F300-24A516E553C8}"/>
              </a:ext>
            </a:extLst>
          </p:cNvPr>
          <p:cNvPicPr>
            <a:picLocks noChangeAspect="1"/>
          </p:cNvPicPr>
          <p:nvPr/>
        </p:nvPicPr>
        <p:blipFill>
          <a:blip r:embed="rId2"/>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9">
            <a:extLst>
              <a:ext uri="{FF2B5EF4-FFF2-40B4-BE49-F238E27FC236}">
                <a16:creationId xmlns:a16="http://schemas.microsoft.com/office/drawing/2014/main" id="{B1D25929-50BD-729F-8087-0BB3443D81F6}"/>
              </a:ext>
            </a:extLst>
          </p:cNvPr>
          <p:cNvPicPr>
            <a:picLocks noChangeAspect="1"/>
          </p:cNvPicPr>
          <p:nvPr/>
        </p:nvPicPr>
        <p:blipFill>
          <a:blip r:embed="rId2"/>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a:extLst>
              <a:ext uri="{FF2B5EF4-FFF2-40B4-BE49-F238E27FC236}">
                <a16:creationId xmlns:a16="http://schemas.microsoft.com/office/drawing/2014/main" id="{C8E0E470-0C04-CD4C-666A-67502DF04E7C}"/>
              </a:ext>
            </a:extLst>
          </p:cNvPr>
          <p:cNvSpPr txBox="1"/>
          <p:nvPr/>
        </p:nvSpPr>
        <p:spPr>
          <a:xfrm>
            <a:off x="518159" y="3791951"/>
            <a:ext cx="7607300"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CA" sz="3600" i="1" noProof="0" dirty="0">
                <a:solidFill>
                  <a:srgbClr val="109648"/>
                </a:solidFill>
                <a:latin typeface="Franklin Gothic Medium" panose="020B0603020102020204" pitchFamily="34" charset="0"/>
              </a:rPr>
              <a:t>Approche Une Seule Santé</a:t>
            </a:r>
            <a:endParaRPr kumimoji="0" lang="fr-CA" sz="3600" b="0" i="1" u="none" strike="noStrike" kern="1200" cap="none" spc="0" normalizeH="0" baseline="0" noProof="0" dirty="0">
              <a:ln>
                <a:noFill/>
              </a:ln>
              <a:solidFill>
                <a:srgbClr val="109648"/>
              </a:solidFill>
              <a:effectLst/>
              <a:uLnTx/>
              <a:uFillTx/>
              <a:latin typeface="Franklin Gothic Medium" panose="020B0603020102020204" pitchFamily="34" charset="0"/>
              <a:ea typeface="+mn-ea"/>
              <a:cs typeface="+mn-cs"/>
            </a:endParaRPr>
          </a:p>
        </p:txBody>
      </p:sp>
      <p:sp>
        <p:nvSpPr>
          <p:cNvPr id="13" name="Text Placeholder 12">
            <a:extLst>
              <a:ext uri="{FF2B5EF4-FFF2-40B4-BE49-F238E27FC236}">
                <a16:creationId xmlns:a16="http://schemas.microsoft.com/office/drawing/2014/main" id="{E87B50E4-BB88-E53A-B429-2E2B9E6C2786}"/>
              </a:ext>
            </a:extLst>
          </p:cNvPr>
          <p:cNvSpPr>
            <a:spLocks noGrp="1"/>
          </p:cNvSpPr>
          <p:nvPr>
            <p:ph type="body" sz="quarter" idx="17" hasCustomPrompt="1"/>
          </p:nvPr>
        </p:nvSpPr>
        <p:spPr>
          <a:xfrm>
            <a:off x="518160" y="2110490"/>
            <a:ext cx="7607300" cy="1588535"/>
          </a:xfrm>
          <a:prstGeom prst="rect">
            <a:avLst/>
          </a:prstGeom>
        </p:spPr>
        <p:txBody>
          <a:bodyPr/>
          <a:lstStyle>
            <a:lvl1pPr marL="0" indent="0">
              <a:buNone/>
              <a:defRPr sz="5400">
                <a:latin typeface="+mj-lt"/>
              </a:defRPr>
            </a:lvl1pPr>
          </a:lstStyle>
          <a:p>
            <a:pPr lvl="0"/>
            <a:r>
              <a:rPr lang="en-US" dirty="0"/>
              <a:t>Title</a:t>
            </a:r>
          </a:p>
        </p:txBody>
      </p:sp>
      <p:sp>
        <p:nvSpPr>
          <p:cNvPr id="14" name="Text Placeholder 3">
            <a:extLst>
              <a:ext uri="{FF2B5EF4-FFF2-40B4-BE49-F238E27FC236}">
                <a16:creationId xmlns:a16="http://schemas.microsoft.com/office/drawing/2014/main" id="{0A4CD0BD-F2A5-9DCC-DF01-52B7349057C5}"/>
              </a:ext>
            </a:extLst>
          </p:cNvPr>
          <p:cNvSpPr>
            <a:spLocks noGrp="1"/>
          </p:cNvSpPr>
          <p:nvPr>
            <p:ph type="body" sz="quarter" idx="16" hasCustomPrompt="1"/>
          </p:nvPr>
        </p:nvSpPr>
        <p:spPr>
          <a:xfrm>
            <a:off x="521601" y="4953232"/>
            <a:ext cx="2974848" cy="521208"/>
          </a:xfrm>
          <a:prstGeom prst="rect">
            <a:avLst/>
          </a:prstGeom>
        </p:spPr>
        <p:txBody>
          <a:bodyPr anchor="b"/>
          <a:lstStyle>
            <a:lvl1pPr marL="0" indent="0" algn="l">
              <a:buNone/>
              <a:defRPr b="1"/>
            </a:lvl1pPr>
          </a:lstStyle>
          <a:p>
            <a:pPr lvl="0"/>
            <a:r>
              <a:rPr lang="en-US" dirty="0"/>
              <a:t>Workshop #</a:t>
            </a:r>
          </a:p>
        </p:txBody>
      </p:sp>
      <p:pic>
        <p:nvPicPr>
          <p:cNvPr id="9" name="Picture 8">
            <a:extLst>
              <a:ext uri="{FF2B5EF4-FFF2-40B4-BE49-F238E27FC236}">
                <a16:creationId xmlns:a16="http://schemas.microsoft.com/office/drawing/2014/main" id="{1029E049-DE89-B63F-B8F6-6A84D539278C}"/>
              </a:ext>
            </a:extLst>
          </p:cNvPr>
          <p:cNvPicPr>
            <a:picLocks noChangeAspect="1"/>
          </p:cNvPicPr>
          <p:nvPr/>
        </p:nvPicPr>
        <p:blipFill>
          <a:blip r:embed="rId3"/>
          <a:stretch>
            <a:fillRect/>
          </a:stretch>
        </p:blipFill>
        <p:spPr>
          <a:xfrm>
            <a:off x="10230534" y="279657"/>
            <a:ext cx="1443306" cy="914400"/>
          </a:xfrm>
          <a:prstGeom prst="rect">
            <a:avLst/>
          </a:prstGeom>
        </p:spPr>
      </p:pic>
      <p:pic>
        <p:nvPicPr>
          <p:cNvPr id="15" name="Picture 14">
            <a:extLst>
              <a:ext uri="{FF2B5EF4-FFF2-40B4-BE49-F238E27FC236}">
                <a16:creationId xmlns:a16="http://schemas.microsoft.com/office/drawing/2014/main" id="{5B8725D3-C7D0-0F7C-BF19-27163F73E385}"/>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518160" y="279657"/>
            <a:ext cx="1920240" cy="886664"/>
          </a:xfrm>
          <a:prstGeom prst="rect">
            <a:avLst/>
          </a:prstGeom>
        </p:spPr>
      </p:pic>
    </p:spTree>
    <p:extLst>
      <p:ext uri="{BB962C8B-B14F-4D97-AF65-F5344CB8AC3E}">
        <p14:creationId xmlns:p14="http://schemas.microsoft.com/office/powerpoint/2010/main" val="1498859400"/>
      </p:ext>
    </p:extLst>
  </p:cSld>
  <p:clrMapOvr>
    <a:masterClrMapping/>
  </p:clrMapOvr>
  <p:hf hdr="0" dt="0"/>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2_Custom Layout 1">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endParaRPr lang="en-US" dirty="0"/>
          </a:p>
        </p:txBody>
      </p:sp>
      <p:sp>
        <p:nvSpPr>
          <p:cNvPr id="2" name="Text Placeholder 3">
            <a:extLst>
              <a:ext uri="{FF2B5EF4-FFF2-40B4-BE49-F238E27FC236}">
                <a16:creationId xmlns:a16="http://schemas.microsoft.com/office/drawing/2014/main" id="{84F70607-85CE-FE58-E529-70AA7F84EDF8}"/>
              </a:ext>
            </a:extLst>
          </p:cNvPr>
          <p:cNvSpPr>
            <a:spLocks noGrp="1"/>
          </p:cNvSpPr>
          <p:nvPr>
            <p:ph type="body" sz="quarter" idx="16" hasCustomPrompt="1"/>
          </p:nvPr>
        </p:nvSpPr>
        <p:spPr>
          <a:xfrm>
            <a:off x="6096000" y="6510232"/>
            <a:ext cx="4772594" cy="211243"/>
          </a:xfrm>
          <a:prstGeom prst="rect">
            <a:avLst/>
          </a:prstGeom>
        </p:spPr>
        <p:txBody>
          <a:bodyPr/>
          <a:lstStyle>
            <a:lvl1pPr marL="0" indent="0" algn="r">
              <a:buNone/>
              <a:defRPr sz="1200" b="0"/>
            </a:lvl1pPr>
          </a:lstStyle>
          <a:p>
            <a:pPr lvl="0"/>
            <a:r>
              <a:rPr lang="en-US" dirty="0"/>
              <a:t>Reference</a:t>
            </a:r>
          </a:p>
        </p:txBody>
      </p:sp>
    </p:spTree>
    <p:extLst>
      <p:ext uri="{BB962C8B-B14F-4D97-AF65-F5344CB8AC3E}">
        <p14:creationId xmlns:p14="http://schemas.microsoft.com/office/powerpoint/2010/main" val="2196162765"/>
      </p:ext>
    </p:extLst>
  </p:cSld>
  <p:clrMapOvr>
    <a:masterClrMapping/>
  </p:clrMapOvr>
  <p:hf hdr="0" dt="0"/>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Custom Layout 1 w/ Reference Box">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endParaRPr lang="en-US" dirty="0"/>
          </a:p>
        </p:txBody>
      </p:sp>
      <p:sp>
        <p:nvSpPr>
          <p:cNvPr id="2" name="Text Placeholder 3">
            <a:extLst>
              <a:ext uri="{FF2B5EF4-FFF2-40B4-BE49-F238E27FC236}">
                <a16:creationId xmlns:a16="http://schemas.microsoft.com/office/drawing/2014/main" id="{84F70607-85CE-FE58-E529-70AA7F84EDF8}"/>
              </a:ext>
            </a:extLst>
          </p:cNvPr>
          <p:cNvSpPr>
            <a:spLocks noGrp="1"/>
          </p:cNvSpPr>
          <p:nvPr>
            <p:ph type="body" sz="quarter" idx="16" hasCustomPrompt="1"/>
          </p:nvPr>
        </p:nvSpPr>
        <p:spPr>
          <a:xfrm>
            <a:off x="6096000" y="6510232"/>
            <a:ext cx="4772594" cy="211243"/>
          </a:xfrm>
          <a:prstGeom prst="rect">
            <a:avLst/>
          </a:prstGeom>
        </p:spPr>
        <p:txBody>
          <a:bodyPr/>
          <a:lstStyle>
            <a:lvl1pPr marL="0" indent="0" algn="r">
              <a:buNone/>
              <a:defRPr sz="1200" b="0"/>
            </a:lvl1pPr>
          </a:lstStyle>
          <a:p>
            <a:pPr lvl="0"/>
            <a:r>
              <a:rPr lang="en-US" dirty="0"/>
              <a:t>Reference</a:t>
            </a:r>
          </a:p>
        </p:txBody>
      </p:sp>
    </p:spTree>
    <p:extLst>
      <p:ext uri="{BB962C8B-B14F-4D97-AF65-F5344CB8AC3E}">
        <p14:creationId xmlns:p14="http://schemas.microsoft.com/office/powerpoint/2010/main" val="822719018"/>
      </p:ext>
    </p:extLst>
  </p:cSld>
  <p:clrMapOvr>
    <a:masterClrMapping/>
  </p:clrMapOvr>
  <p:hf hdr="0" dt="0"/>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cSld name="Title Only">
    <p:spTree>
      <p:nvGrpSpPr>
        <p:cNvPr id="1" name=""/>
        <p:cNvGrpSpPr/>
        <p:nvPr/>
      </p:nvGrpSpPr>
      <p:grpSpPr>
        <a:xfrm>
          <a:off x="0" y="0"/>
          <a:ext cx="0" cy="0"/>
          <a:chOff x="0" y="0"/>
          <a:chExt cx="0" cy="0"/>
        </a:xfrm>
      </p:grpSpPr>
      <p:sp>
        <p:nvSpPr>
          <p:cNvPr id="3" name="Text Box 2058"/>
          <p:cNvSpPr txBox="1">
            <a:spLocks noChangeArrowheads="1"/>
          </p:cNvSpPr>
          <p:nvPr/>
        </p:nvSpPr>
        <p:spPr bwMode="auto">
          <a:xfrm>
            <a:off x="0" y="6400800"/>
            <a:ext cx="508000" cy="304800"/>
          </a:xfrm>
          <a:prstGeom prst="rect">
            <a:avLst/>
          </a:prstGeom>
          <a:noFill/>
          <a:ln>
            <a:noFill/>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defRPr/>
            </a:pPr>
            <a:fld id="{ADEFB78E-F28D-41A0-99E8-8F577C17F9CA}" type="slidenum">
              <a:rPr lang="en-US" altLang="en-US" sz="1400" smtClean="0">
                <a:latin typeface="Franklin Gothic Medium Cond" panose="020B0606030402020204" pitchFamily="34" charset="0"/>
                <a:cs typeface="Times New Roman" panose="02020603050405020304" pitchFamily="18" charset="0"/>
              </a:rPr>
              <a:pPr algn="ctr" eaLnBrk="1" hangingPunct="1">
                <a:spcBef>
                  <a:spcPct val="50000"/>
                </a:spcBef>
                <a:defRPr/>
              </a:pPr>
              <a:t>‹#›</a:t>
            </a:fld>
            <a:endParaRPr lang="en-US" altLang="en-US" sz="1400">
              <a:latin typeface="Franklin Gothic Medium Cond" panose="020B0606030402020204" pitchFamily="34" charset="0"/>
              <a:cs typeface="Times New Roman" panose="02020603050405020304" pitchFamily="18" charset="0"/>
            </a:endParaRPr>
          </a:p>
        </p:txBody>
      </p:sp>
      <p:sp>
        <p:nvSpPr>
          <p:cNvPr id="4" name="Text Box 2070"/>
          <p:cNvSpPr txBox="1">
            <a:spLocks noChangeArrowheads="1"/>
          </p:cNvSpPr>
          <p:nvPr/>
        </p:nvSpPr>
        <p:spPr bwMode="auto">
          <a:xfrm>
            <a:off x="304800" y="6248400"/>
            <a:ext cx="4876800" cy="457200"/>
          </a:xfrm>
          <a:prstGeom prst="rect">
            <a:avLst/>
          </a:prstGeom>
          <a:noFill/>
          <a:ln>
            <a:noFill/>
          </a:ln>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spcBef>
                <a:spcPct val="50000"/>
              </a:spcBef>
              <a:defRPr/>
            </a:pPr>
            <a:r>
              <a:rPr lang="en-US" sz="2400">
                <a:solidFill>
                  <a:schemeClr val="bg1"/>
                </a:solidFill>
                <a:latin typeface="Franklin Gothic Medium" pitchFamily="34" charset="0"/>
              </a:rPr>
              <a:t>Epidemiologic Bias</a:t>
            </a:r>
          </a:p>
        </p:txBody>
      </p:sp>
      <p:pic>
        <p:nvPicPr>
          <p:cNvPr id="5" name="Picture 10"/>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226801" y="6108700"/>
            <a:ext cx="895351"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pic>
      <p:sp>
        <p:nvSpPr>
          <p:cNvPr id="6" name="Rectangle 5"/>
          <p:cNvSpPr/>
          <p:nvPr/>
        </p:nvSpPr>
        <p:spPr>
          <a:xfrm>
            <a:off x="0" y="6705601"/>
            <a:ext cx="11226800" cy="136525"/>
          </a:xfrm>
          <a:prstGeom prst="rect">
            <a:avLst/>
          </a:prstGeom>
          <a:solidFill>
            <a:srgbClr val="00953A"/>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p>
        </p:txBody>
      </p:sp>
      <p:cxnSp>
        <p:nvCxnSpPr>
          <p:cNvPr id="7" name="Straight Connector 6"/>
          <p:cNvCxnSpPr/>
          <p:nvPr/>
        </p:nvCxnSpPr>
        <p:spPr>
          <a:xfrm>
            <a:off x="548218" y="1314450"/>
            <a:ext cx="11095567" cy="0"/>
          </a:xfrm>
          <a:prstGeom prst="line">
            <a:avLst/>
          </a:prstGeom>
          <a:ln w="38100">
            <a:solidFill>
              <a:srgbClr val="0F9648"/>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548640" y="213360"/>
            <a:ext cx="11094720" cy="1005840"/>
          </a:xfrm>
        </p:spPr>
        <p:txBody>
          <a:bodyPr anchor="b"/>
          <a:lstStyle>
            <a:lvl1pPr algn="l">
              <a:lnSpc>
                <a:spcPct val="90000"/>
              </a:lnSpc>
              <a:defRPr b="0">
                <a:latin typeface="Franklin Gothic Medium" pitchFamily="34" charset="0"/>
              </a:defRPr>
            </a:lvl1pPr>
          </a:lstStyle>
          <a:p>
            <a:r>
              <a:rPr lang="en-US"/>
              <a:t>Click to edit Master title style</a:t>
            </a:r>
          </a:p>
        </p:txBody>
      </p:sp>
    </p:spTree>
    <p:extLst>
      <p:ext uri="{BB962C8B-B14F-4D97-AF65-F5344CB8AC3E}">
        <p14:creationId xmlns:p14="http://schemas.microsoft.com/office/powerpoint/2010/main" val="2255797736"/>
      </p:ext>
    </p:extLst>
  </p:cSld>
  <p:clrMapOvr>
    <a:masterClrMapping/>
  </p:clrMapOvr>
  <p:transition/>
  <p:hf hdr="0" dt="0"/>
</p:sldLayout>
</file>

<file path=ppt/slideLayouts/slideLayout33.xml><?xml version="1.0" encoding="utf-8"?>
<p:sldLayout xmlns:a="http://schemas.openxmlformats.org/drawingml/2006/main" xmlns:r="http://schemas.openxmlformats.org/officeDocument/2006/relationships" xmlns:p="http://schemas.openxmlformats.org/presentationml/2006/main">
  <p:cSld name="1_Surveillance Cycle Spanish">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1535958"/>
      </p:ext>
    </p:extLst>
  </p:cSld>
  <p:clrMapOvr>
    <a:masterClrMapping/>
  </p:clrMapOvr>
  <p:hf hdr="0" dt="0"/>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1_Activit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hasCustomPrompt="1"/>
          </p:nvPr>
        </p:nvSpPr>
        <p:spPr>
          <a:xfrm>
            <a:off x="838200" y="457200"/>
            <a:ext cx="9752215" cy="800100"/>
          </a:xfrm>
          <a:prstGeom prst="rect">
            <a:avLst/>
          </a:prstGeom>
        </p:spPr>
        <p:txBody>
          <a:bodyPr/>
          <a:lstStyle>
            <a:lvl1pPr>
              <a:defRPr/>
            </a:lvl1pPr>
          </a:lstStyle>
          <a:p>
            <a:r>
              <a:rPr lang="en-US"/>
              <a:t>Exercise X.XX</a:t>
            </a:r>
          </a:p>
        </p:txBody>
      </p:sp>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7BC5F78B-F129-F09F-12E9-7055CEFAB7A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F791BF66-13A8-BA66-0F31-11493DE6241F}"/>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10958222" y="6330789"/>
            <a:ext cx="1136199" cy="505373"/>
          </a:xfrm>
          <a:prstGeom prst="rect">
            <a:avLst/>
          </a:prstGeom>
        </p:spPr>
      </p:pic>
      <p:sp>
        <p:nvSpPr>
          <p:cNvPr id="4" name="Content Placeholder 3">
            <a:extLst>
              <a:ext uri="{FF2B5EF4-FFF2-40B4-BE49-F238E27FC236}">
                <a16:creationId xmlns:a16="http://schemas.microsoft.com/office/drawing/2014/main" id="{0750473E-64CE-71CB-DD07-24B4F16D2BFE}"/>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a:t>Level 0</a:t>
            </a:r>
          </a:p>
          <a:p>
            <a:pPr lvl="1"/>
            <a:r>
              <a:rPr lang="en-US"/>
              <a:t>Level 1</a:t>
            </a:r>
          </a:p>
          <a:p>
            <a:pPr lvl="2"/>
            <a:r>
              <a:rPr lang="en-US"/>
              <a:t>Level 2</a:t>
            </a:r>
          </a:p>
          <a:p>
            <a:pPr lvl="3"/>
            <a:r>
              <a:rPr lang="en-US"/>
              <a:t>Level 3</a:t>
            </a:r>
          </a:p>
          <a:p>
            <a:pPr lvl="4"/>
            <a:r>
              <a:rPr lang="en-US"/>
              <a:t>Level 4</a:t>
            </a:r>
          </a:p>
          <a:p>
            <a:pPr lvl="5"/>
            <a:r>
              <a:rPr lang="en-US"/>
              <a:t>Level 5</a:t>
            </a:r>
          </a:p>
        </p:txBody>
      </p:sp>
    </p:spTree>
    <p:extLst>
      <p:ext uri="{BB962C8B-B14F-4D97-AF65-F5344CB8AC3E}">
        <p14:creationId xmlns:p14="http://schemas.microsoft.com/office/powerpoint/2010/main" val="2784667328"/>
      </p:ext>
    </p:extLst>
  </p:cSld>
  <p:clrMapOvr>
    <a:masterClrMapping/>
  </p:clrMapOvr>
  <p:hf hdr="0" dt="0"/>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cSld name="1_Title only">
    <p:spTree>
      <p:nvGrpSpPr>
        <p:cNvPr id="1" name=""/>
        <p:cNvGrpSpPr/>
        <p:nvPr/>
      </p:nvGrpSpPr>
      <p:grpSpPr>
        <a:xfrm>
          <a:off x="0" y="0"/>
          <a:ext cx="0" cy="0"/>
          <a:chOff x="0" y="0"/>
          <a:chExt cx="0" cy="0"/>
        </a:xfrm>
      </p:grpSpPr>
      <p:sp>
        <p:nvSpPr>
          <p:cNvPr id="3" name="Text Box 2058"/>
          <p:cNvSpPr txBox="1">
            <a:spLocks noChangeArrowheads="1"/>
          </p:cNvSpPr>
          <p:nvPr/>
        </p:nvSpPr>
        <p:spPr bwMode="auto">
          <a:xfrm>
            <a:off x="0" y="6400800"/>
            <a:ext cx="508000" cy="304800"/>
          </a:xfrm>
          <a:prstGeom prst="rect">
            <a:avLst/>
          </a:prstGeom>
          <a:noFill/>
          <a:ln>
            <a:noFill/>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defRPr/>
            </a:pPr>
            <a:fld id="{2C7CEF8F-31C2-481E-A98D-355C0FD99D90}" type="slidenum">
              <a:rPr lang="en-US" altLang="en-US" sz="1400" smtClean="0">
                <a:latin typeface="Franklin Gothic Medium Cond" panose="020B0606030402020204" pitchFamily="34" charset="0"/>
                <a:cs typeface="Times New Roman" panose="02020603050405020304" pitchFamily="18" charset="0"/>
              </a:rPr>
              <a:pPr algn="ctr" eaLnBrk="1" hangingPunct="1">
                <a:spcBef>
                  <a:spcPct val="50000"/>
                </a:spcBef>
                <a:defRPr/>
              </a:pPr>
              <a:t>‹#›</a:t>
            </a:fld>
            <a:endParaRPr lang="en-US" altLang="en-US" sz="1400">
              <a:latin typeface="Franklin Gothic Medium Cond" panose="020B0606030402020204" pitchFamily="34" charset="0"/>
              <a:cs typeface="Times New Roman" panose="02020603050405020304" pitchFamily="18" charset="0"/>
            </a:endParaRPr>
          </a:p>
        </p:txBody>
      </p:sp>
      <p:sp>
        <p:nvSpPr>
          <p:cNvPr id="4" name="Text Box 2070"/>
          <p:cNvSpPr txBox="1">
            <a:spLocks noChangeArrowheads="1"/>
          </p:cNvSpPr>
          <p:nvPr/>
        </p:nvSpPr>
        <p:spPr bwMode="auto">
          <a:xfrm>
            <a:off x="304800" y="6248400"/>
            <a:ext cx="4876800" cy="457200"/>
          </a:xfrm>
          <a:prstGeom prst="rect">
            <a:avLst/>
          </a:prstGeom>
          <a:noFill/>
          <a:ln>
            <a:noFill/>
          </a:ln>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spcBef>
                <a:spcPct val="50000"/>
              </a:spcBef>
              <a:defRPr/>
            </a:pPr>
            <a:r>
              <a:rPr lang="en-US" sz="2400">
                <a:solidFill>
                  <a:schemeClr val="bg1"/>
                </a:solidFill>
                <a:latin typeface="Franklin Gothic Medium" pitchFamily="34" charset="0"/>
              </a:rPr>
              <a:t>Epidemiologic Bias</a:t>
            </a:r>
          </a:p>
        </p:txBody>
      </p:sp>
      <p:pic>
        <p:nvPicPr>
          <p:cNvPr id="5" name="Picture 10"/>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226801" y="6108700"/>
            <a:ext cx="895351"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pic>
      <p:sp>
        <p:nvSpPr>
          <p:cNvPr id="6" name="Rectangle 5"/>
          <p:cNvSpPr/>
          <p:nvPr/>
        </p:nvSpPr>
        <p:spPr>
          <a:xfrm>
            <a:off x="0" y="6705601"/>
            <a:ext cx="11226800" cy="136525"/>
          </a:xfrm>
          <a:prstGeom prst="rect">
            <a:avLst/>
          </a:prstGeom>
          <a:solidFill>
            <a:srgbClr val="00953A"/>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p>
        </p:txBody>
      </p:sp>
      <p:cxnSp>
        <p:nvCxnSpPr>
          <p:cNvPr id="7" name="Straight Connector 6"/>
          <p:cNvCxnSpPr/>
          <p:nvPr/>
        </p:nvCxnSpPr>
        <p:spPr>
          <a:xfrm>
            <a:off x="548218" y="1314450"/>
            <a:ext cx="11095567" cy="0"/>
          </a:xfrm>
          <a:prstGeom prst="line">
            <a:avLst/>
          </a:prstGeom>
          <a:ln w="38100">
            <a:solidFill>
              <a:srgbClr val="0F9648"/>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548640" y="213360"/>
            <a:ext cx="11094720" cy="1005840"/>
          </a:xfrm>
        </p:spPr>
        <p:txBody>
          <a:bodyPr anchor="b"/>
          <a:lstStyle>
            <a:lvl1pPr algn="l">
              <a:lnSpc>
                <a:spcPct val="90000"/>
              </a:lnSpc>
              <a:defRPr b="0">
                <a:latin typeface="Franklin Gothic Medium" pitchFamily="34" charset="0"/>
              </a:defRPr>
            </a:lvl1pPr>
          </a:lstStyle>
          <a:p>
            <a:r>
              <a:rPr lang="en-US"/>
              <a:t>Click to edit Master title style</a:t>
            </a:r>
          </a:p>
        </p:txBody>
      </p:sp>
    </p:spTree>
    <p:extLst>
      <p:ext uri="{BB962C8B-B14F-4D97-AF65-F5344CB8AC3E}">
        <p14:creationId xmlns:p14="http://schemas.microsoft.com/office/powerpoint/2010/main" val="1414125056"/>
      </p:ext>
    </p:extLst>
  </p:cSld>
  <p:clrMapOvr>
    <a:masterClrMapping/>
  </p:clrMapOvr>
  <p:transition/>
  <p:hf hdr="0" dt="0"/>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1_Custom Layout 1 w/ Reference Box">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a:t>Level 0</a:t>
            </a:r>
          </a:p>
          <a:p>
            <a:pPr lvl="1"/>
            <a:r>
              <a:rPr lang="en-US"/>
              <a:t>Level 1</a:t>
            </a:r>
          </a:p>
          <a:p>
            <a:pPr lvl="2"/>
            <a:r>
              <a:rPr lang="en-US"/>
              <a:t>Level 2</a:t>
            </a:r>
          </a:p>
          <a:p>
            <a:pPr lvl="3"/>
            <a:r>
              <a:rPr lang="en-US"/>
              <a:t>Level 3</a:t>
            </a:r>
          </a:p>
          <a:p>
            <a:pPr lvl="4"/>
            <a:r>
              <a:rPr lang="en-US"/>
              <a:t>Level 4</a:t>
            </a:r>
          </a:p>
          <a:p>
            <a:pPr lvl="5"/>
            <a:r>
              <a:rPr lang="en-US"/>
              <a:t>Level 5</a:t>
            </a:r>
          </a:p>
        </p:txBody>
      </p:sp>
      <p:sp>
        <p:nvSpPr>
          <p:cNvPr id="10" name="Rectangle 9">
            <a:extLst>
              <a:ext uri="{FF2B5EF4-FFF2-40B4-BE49-F238E27FC236}">
                <a16:creationId xmlns:a16="http://schemas.microsoft.com/office/drawing/2014/main" id="{A5A012C0-4146-57D0-F2EE-F33DF63A53C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8AA8A1C1-145D-4132-0B80-382567EE0155}"/>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10958222" y="6330789"/>
            <a:ext cx="1136199" cy="505373"/>
          </a:xfrm>
          <a:prstGeom prst="rect">
            <a:avLst/>
          </a:prstGeom>
        </p:spPr>
      </p:pic>
      <p:sp>
        <p:nvSpPr>
          <p:cNvPr id="2" name="Text Placeholder 3">
            <a:extLst>
              <a:ext uri="{FF2B5EF4-FFF2-40B4-BE49-F238E27FC236}">
                <a16:creationId xmlns:a16="http://schemas.microsoft.com/office/drawing/2014/main" id="{84F70607-85CE-FE58-E529-70AA7F84EDF8}"/>
              </a:ext>
            </a:extLst>
          </p:cNvPr>
          <p:cNvSpPr>
            <a:spLocks noGrp="1"/>
          </p:cNvSpPr>
          <p:nvPr>
            <p:ph type="body" sz="quarter" idx="16" hasCustomPrompt="1"/>
          </p:nvPr>
        </p:nvSpPr>
        <p:spPr>
          <a:xfrm>
            <a:off x="6096000" y="6510232"/>
            <a:ext cx="4772594" cy="211243"/>
          </a:xfrm>
          <a:prstGeom prst="rect">
            <a:avLst/>
          </a:prstGeom>
        </p:spPr>
        <p:txBody>
          <a:bodyPr/>
          <a:lstStyle>
            <a:lvl1pPr marL="0" indent="0" algn="r">
              <a:buNone/>
              <a:defRPr sz="1200" b="0"/>
            </a:lvl1pPr>
          </a:lstStyle>
          <a:p>
            <a:pPr lvl="0"/>
            <a:r>
              <a:rPr lang="en-US"/>
              <a:t>Reference</a:t>
            </a:r>
          </a:p>
        </p:txBody>
      </p:sp>
      <p:sp>
        <p:nvSpPr>
          <p:cNvPr id="3" name="Title 1">
            <a:extLst>
              <a:ext uri="{FF2B5EF4-FFF2-40B4-BE49-F238E27FC236}">
                <a16:creationId xmlns:a16="http://schemas.microsoft.com/office/drawing/2014/main" id="{2A76C41E-F12C-42EB-7849-25CA8413167E}"/>
              </a:ext>
            </a:extLst>
          </p:cNvPr>
          <p:cNvSpPr>
            <a:spLocks noGrp="1"/>
          </p:cNvSpPr>
          <p:nvPr>
            <p:ph type="title"/>
          </p:nvPr>
        </p:nvSpPr>
        <p:spPr>
          <a:xfrm>
            <a:off x="838200" y="444843"/>
            <a:ext cx="10515600" cy="80010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869375277"/>
      </p:ext>
    </p:extLst>
  </p:cSld>
  <p:clrMapOvr>
    <a:masterClrMapping/>
  </p:clrMapOvr>
  <p:hf hdr="0" dt="0"/>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1_Surveillance Cycle + Monitor">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E23D2ABF-728A-467C-6FA1-7BB015B17884}"/>
              </a:ext>
            </a:extLst>
          </p:cNvPr>
          <p:cNvSpPr/>
          <p:nvPr/>
        </p:nvSpPr>
        <p:spPr>
          <a:xfrm>
            <a:off x="3057525" y="1857375"/>
            <a:ext cx="6486525" cy="4100513"/>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 name="Diagram 2">
            <a:extLst>
              <a:ext uri="{FF2B5EF4-FFF2-40B4-BE49-F238E27FC236}">
                <a16:creationId xmlns:a16="http://schemas.microsoft.com/office/drawing/2014/main" id="{E4A6CDBD-A351-C226-D96D-556605FFF6CC}"/>
              </a:ext>
            </a:extLst>
          </p:cNvPr>
          <p:cNvGraphicFramePr/>
          <p:nvPr>
            <p:extLst>
              <p:ext uri="{D42A27DB-BD31-4B8C-83A1-F6EECF244321}">
                <p14:modId xmlns:p14="http://schemas.microsoft.com/office/powerpoint/2010/main" val="987105626"/>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a:extLst>
              <a:ext uri="{FF2B5EF4-FFF2-40B4-BE49-F238E27FC236}">
                <a16:creationId xmlns:a16="http://schemas.microsoft.com/office/drawing/2014/main" id="{4578A98A-64E7-0FDF-A653-4F41FAA35420}"/>
              </a:ext>
            </a:extLst>
          </p:cNvPr>
          <p:cNvSpPr txBox="1"/>
          <p:nvPr/>
        </p:nvSpPr>
        <p:spPr>
          <a:xfrm>
            <a:off x="3914774" y="3353633"/>
            <a:ext cx="4772025" cy="1107996"/>
          </a:xfrm>
          <a:prstGeom prst="rect">
            <a:avLst/>
          </a:prstGeom>
          <a:noFill/>
        </p:spPr>
        <p:txBody>
          <a:bodyPr wrap="square" rtlCol="0">
            <a:spAutoFit/>
          </a:bodyPr>
          <a:lstStyle/>
          <a:p>
            <a:pPr algn="ctr"/>
            <a:r>
              <a:rPr lang="en-US" sz="6600" b="1">
                <a:solidFill>
                  <a:srgbClr val="00943B"/>
                </a:solidFill>
                <a:latin typeface="+mn-lt"/>
              </a:rPr>
              <a:t>MONITOR</a:t>
            </a:r>
          </a:p>
        </p:txBody>
      </p:sp>
      <p:sp>
        <p:nvSpPr>
          <p:cNvPr id="5" name="Rectangle 4">
            <a:extLst>
              <a:ext uri="{FF2B5EF4-FFF2-40B4-BE49-F238E27FC236}">
                <a16:creationId xmlns:a16="http://schemas.microsoft.com/office/drawing/2014/main" id="{16A95945-1B4F-18A0-3591-216AE73B49D2}"/>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F359CC6C-8E26-BD6B-F339-95A97A91D571}"/>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10958222" y="6330789"/>
            <a:ext cx="1136199" cy="505373"/>
          </a:xfrm>
          <a:prstGeom prst="rect">
            <a:avLst/>
          </a:prstGeom>
        </p:spPr>
      </p:pic>
      <p:sp>
        <p:nvSpPr>
          <p:cNvPr id="7" name="Title 1">
            <a:extLst>
              <a:ext uri="{FF2B5EF4-FFF2-40B4-BE49-F238E27FC236}">
                <a16:creationId xmlns:a16="http://schemas.microsoft.com/office/drawing/2014/main" id="{2FEB4FEC-477C-817A-B78E-905B0280ABF1}"/>
              </a:ext>
            </a:extLst>
          </p:cNvPr>
          <p:cNvSpPr>
            <a:spLocks noGrp="1"/>
          </p:cNvSpPr>
          <p:nvPr>
            <p:ph type="title" hasCustomPrompt="1"/>
          </p:nvPr>
        </p:nvSpPr>
        <p:spPr>
          <a:xfrm>
            <a:off x="838200" y="444843"/>
            <a:ext cx="10515600" cy="800100"/>
          </a:xfrm>
          <a:prstGeom prst="rect">
            <a:avLst/>
          </a:prstGeom>
        </p:spPr>
        <p:txBody>
          <a:bodyPr/>
          <a:lstStyle>
            <a:lvl1pPr>
              <a:defRPr/>
            </a:lvl1pPr>
          </a:lstStyle>
          <a:p>
            <a:r>
              <a:rPr lang="en-US"/>
              <a:t>Question #1 Answer</a:t>
            </a:r>
          </a:p>
        </p:txBody>
      </p:sp>
    </p:spTree>
    <p:extLst>
      <p:ext uri="{BB962C8B-B14F-4D97-AF65-F5344CB8AC3E}">
        <p14:creationId xmlns:p14="http://schemas.microsoft.com/office/powerpoint/2010/main" val="3350022334"/>
      </p:ext>
    </p:extLst>
  </p:cSld>
  <p:clrMapOvr>
    <a:masterClrMapping/>
  </p:clrMapOvr>
  <p:hf hdr="0" dt="0"/>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3_Custom Layout 1">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a:t>Level 0</a:t>
            </a:r>
          </a:p>
          <a:p>
            <a:pPr lvl="1"/>
            <a:r>
              <a:rPr lang="en-US"/>
              <a:t>Level 1</a:t>
            </a:r>
          </a:p>
          <a:p>
            <a:pPr lvl="2"/>
            <a:r>
              <a:rPr lang="en-US"/>
              <a:t>Level 2</a:t>
            </a:r>
          </a:p>
          <a:p>
            <a:pPr lvl="3"/>
            <a:r>
              <a:rPr lang="en-US"/>
              <a:t>Level 3</a:t>
            </a:r>
          </a:p>
          <a:p>
            <a:pPr lvl="4"/>
            <a:r>
              <a:rPr lang="en-US"/>
              <a:t>Level 4</a:t>
            </a:r>
          </a:p>
          <a:p>
            <a:pPr lvl="5"/>
            <a:r>
              <a:rPr lang="en-US"/>
              <a:t>Level 5</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p>
        </p:txBody>
      </p:sp>
      <p:sp>
        <p:nvSpPr>
          <p:cNvPr id="10" name="Rectangle 9">
            <a:extLst>
              <a:ext uri="{FF2B5EF4-FFF2-40B4-BE49-F238E27FC236}">
                <a16:creationId xmlns:a16="http://schemas.microsoft.com/office/drawing/2014/main" id="{A5A012C0-4146-57D0-F2EE-F33DF63A53C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8AA8A1C1-145D-4132-0B80-382567EE0155}"/>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10958222" y="6330789"/>
            <a:ext cx="1136199" cy="505373"/>
          </a:xfrm>
          <a:prstGeom prst="rect">
            <a:avLst/>
          </a:prstGeom>
        </p:spPr>
      </p:pic>
    </p:spTree>
    <p:extLst>
      <p:ext uri="{BB962C8B-B14F-4D97-AF65-F5344CB8AC3E}">
        <p14:creationId xmlns:p14="http://schemas.microsoft.com/office/powerpoint/2010/main" val="4066643754"/>
      </p:ext>
    </p:extLst>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ustom Layout 1">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endParaRPr lang="en-US" dirty="0"/>
          </a:p>
        </p:txBody>
      </p:sp>
      <p:sp>
        <p:nvSpPr>
          <p:cNvPr id="10" name="Rectangle 9">
            <a:extLst>
              <a:ext uri="{FF2B5EF4-FFF2-40B4-BE49-F238E27FC236}">
                <a16:creationId xmlns:a16="http://schemas.microsoft.com/office/drawing/2014/main" id="{A5A012C0-4146-57D0-F2EE-F33DF63A53C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0021BEC2-3E62-8BE6-B836-8522EE537AF6}"/>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543686C4-24F1-3BAA-1FD4-8CA36F6279A2}"/>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4" name="Picture 3">
            <a:extLst>
              <a:ext uri="{FF2B5EF4-FFF2-40B4-BE49-F238E27FC236}">
                <a16:creationId xmlns:a16="http://schemas.microsoft.com/office/drawing/2014/main" id="{7B5E66C7-7E2D-D81F-DFA2-1921F4B71AE3}"/>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564455663"/>
      </p:ext>
    </p:extLst>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ustom Layou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p:nvPr>
        </p:nvSpPr>
        <p:spPr>
          <a:xfrm>
            <a:off x="838200" y="0"/>
            <a:ext cx="10515600" cy="1257300"/>
          </a:xfrm>
          <a:prstGeom prst="rect">
            <a:avLst/>
          </a:prstGeom>
        </p:spPr>
        <p:txBody>
          <a:bodyPr/>
          <a:lstStyle/>
          <a:p>
            <a:r>
              <a:rPr lang="en-US"/>
              <a:t>Click to edit Master title style</a:t>
            </a:r>
            <a:endParaRPr lang="en-US" dirty="0"/>
          </a:p>
        </p:txBody>
      </p:sp>
      <p:sp>
        <p:nvSpPr>
          <p:cNvPr id="7" name="Content Placeholder 3">
            <a:extLst>
              <a:ext uri="{FF2B5EF4-FFF2-40B4-BE49-F238E27FC236}">
                <a16:creationId xmlns:a16="http://schemas.microsoft.com/office/drawing/2014/main" id="{52989720-4EA0-0ABF-4B88-73F1B5D3232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9" name="Rectangle 8">
            <a:extLst>
              <a:ext uri="{FF2B5EF4-FFF2-40B4-BE49-F238E27FC236}">
                <a16:creationId xmlns:a16="http://schemas.microsoft.com/office/drawing/2014/main" id="{C2B9E2F4-D3AC-A449-86D8-F09A9F3D375F}"/>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8FFA21DF-0497-84CA-7B71-F8DCCAB6066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D738680D-53E4-2ED5-E587-27E737DD7419}"/>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650114D3-9FDA-8A2D-C38C-96A0F0C0121B}"/>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881164935"/>
      </p:ext>
    </p:extLst>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Custom Layout 1">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endParaRPr lang="en-US" dirty="0"/>
          </a:p>
        </p:txBody>
      </p:sp>
      <p:sp>
        <p:nvSpPr>
          <p:cNvPr id="10" name="Rectangle 9">
            <a:extLst>
              <a:ext uri="{FF2B5EF4-FFF2-40B4-BE49-F238E27FC236}">
                <a16:creationId xmlns:a16="http://schemas.microsoft.com/office/drawing/2014/main" id="{A5A012C0-4146-57D0-F2EE-F33DF63A53C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0021BEC2-3E62-8BE6-B836-8522EE537AF6}"/>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543686C4-24F1-3BAA-1FD4-8CA36F6279A2}"/>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4" name="Picture 3">
            <a:extLst>
              <a:ext uri="{FF2B5EF4-FFF2-40B4-BE49-F238E27FC236}">
                <a16:creationId xmlns:a16="http://schemas.microsoft.com/office/drawing/2014/main" id="{7B5E66C7-7E2D-D81F-DFA2-1921F4B71AE3}"/>
              </a:ext>
            </a:extLst>
          </p:cNvPr>
          <p:cNvPicPr>
            <a:picLocks noChangeAspect="1"/>
          </p:cNvPicPr>
          <p:nvPr/>
        </p:nvPicPr>
        <p:blipFill>
          <a:blip r:embed="rId3"/>
          <a:stretch>
            <a:fillRect/>
          </a:stretch>
        </p:blipFill>
        <p:spPr>
          <a:xfrm>
            <a:off x="11057248" y="6241802"/>
            <a:ext cx="938147" cy="594360"/>
          </a:xfrm>
          <a:prstGeom prst="rect">
            <a:avLst/>
          </a:prstGeom>
        </p:spPr>
      </p:pic>
      <p:sp>
        <p:nvSpPr>
          <p:cNvPr id="5" name="Text Placeholder 3">
            <a:extLst>
              <a:ext uri="{FF2B5EF4-FFF2-40B4-BE49-F238E27FC236}">
                <a16:creationId xmlns:a16="http://schemas.microsoft.com/office/drawing/2014/main" id="{35E1334E-27DD-2790-DD80-9381F9A8A14C}"/>
              </a:ext>
            </a:extLst>
          </p:cNvPr>
          <p:cNvSpPr>
            <a:spLocks noGrp="1"/>
          </p:cNvSpPr>
          <p:nvPr>
            <p:ph type="body" sz="quarter" idx="16" hasCustomPrompt="1"/>
          </p:nvPr>
        </p:nvSpPr>
        <p:spPr>
          <a:xfrm>
            <a:off x="4765953" y="6510232"/>
            <a:ext cx="4772594" cy="211243"/>
          </a:xfrm>
          <a:prstGeom prst="rect">
            <a:avLst/>
          </a:prstGeom>
        </p:spPr>
        <p:txBody>
          <a:bodyPr/>
          <a:lstStyle>
            <a:lvl1pPr marL="0" indent="0" algn="r">
              <a:buNone/>
              <a:defRPr sz="1200" b="0"/>
            </a:lvl1pPr>
          </a:lstStyle>
          <a:p>
            <a:pPr lvl="0"/>
            <a:r>
              <a:rPr lang="en-US" dirty="0"/>
              <a:t>Reference</a:t>
            </a:r>
          </a:p>
        </p:txBody>
      </p:sp>
    </p:spTree>
    <p:extLst>
      <p:ext uri="{BB962C8B-B14F-4D97-AF65-F5344CB8AC3E}">
        <p14:creationId xmlns:p14="http://schemas.microsoft.com/office/powerpoint/2010/main" val="3276133126"/>
      </p:ext>
    </p:extLst>
  </p:cSld>
  <p:clrMapOvr>
    <a:masterClrMapping/>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ustom Layout 2 w/ Reference Box">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p:nvPr>
        </p:nvSpPr>
        <p:spPr>
          <a:xfrm>
            <a:off x="838200" y="0"/>
            <a:ext cx="10515600" cy="1257300"/>
          </a:xfrm>
          <a:prstGeom prst="rect">
            <a:avLst/>
          </a:prstGeom>
        </p:spPr>
        <p:txBody>
          <a:bodyPr/>
          <a:lstStyle/>
          <a:p>
            <a:r>
              <a:rPr lang="en-US"/>
              <a:t>Click to edit Master title style</a:t>
            </a:r>
            <a:endParaRPr lang="en-US" dirty="0"/>
          </a:p>
        </p:txBody>
      </p:sp>
      <p:sp>
        <p:nvSpPr>
          <p:cNvPr id="7" name="Content Placeholder 3">
            <a:extLst>
              <a:ext uri="{FF2B5EF4-FFF2-40B4-BE49-F238E27FC236}">
                <a16:creationId xmlns:a16="http://schemas.microsoft.com/office/drawing/2014/main" id="{52989720-4EA0-0ABF-4B88-73F1B5D3232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9" name="Rectangle 8">
            <a:extLst>
              <a:ext uri="{FF2B5EF4-FFF2-40B4-BE49-F238E27FC236}">
                <a16:creationId xmlns:a16="http://schemas.microsoft.com/office/drawing/2014/main" id="{C2B9E2F4-D3AC-A449-86D8-F09A9F3D375F}"/>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 Placeholder 3">
            <a:extLst>
              <a:ext uri="{FF2B5EF4-FFF2-40B4-BE49-F238E27FC236}">
                <a16:creationId xmlns:a16="http://schemas.microsoft.com/office/drawing/2014/main" id="{60DC5D29-8967-A3DA-AC9D-DD46AA10AA2F}"/>
              </a:ext>
            </a:extLst>
          </p:cNvPr>
          <p:cNvSpPr>
            <a:spLocks noGrp="1"/>
          </p:cNvSpPr>
          <p:nvPr>
            <p:ph type="body" sz="quarter" idx="16" hasCustomPrompt="1"/>
          </p:nvPr>
        </p:nvSpPr>
        <p:spPr>
          <a:xfrm>
            <a:off x="4765953" y="6510232"/>
            <a:ext cx="4772594" cy="211243"/>
          </a:xfrm>
          <a:prstGeom prst="rect">
            <a:avLst/>
          </a:prstGeom>
        </p:spPr>
        <p:txBody>
          <a:bodyPr/>
          <a:lstStyle>
            <a:lvl1pPr marL="0" indent="0" algn="r">
              <a:buNone/>
              <a:defRPr sz="1200" b="0"/>
            </a:lvl1pPr>
          </a:lstStyle>
          <a:p>
            <a:pPr lvl="0"/>
            <a:r>
              <a:rPr lang="en-US" dirty="0"/>
              <a:t>Reference</a:t>
            </a:r>
          </a:p>
        </p:txBody>
      </p:sp>
      <p:sp>
        <p:nvSpPr>
          <p:cNvPr id="3" name="Rectangle 2">
            <a:extLst>
              <a:ext uri="{FF2B5EF4-FFF2-40B4-BE49-F238E27FC236}">
                <a16:creationId xmlns:a16="http://schemas.microsoft.com/office/drawing/2014/main" id="{C5BB4E67-6010-D6C5-3C74-C87172FA7B23}"/>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F6117103-9F89-0FDF-E8A7-2B01562F82A0}"/>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C4983902-74ED-87F7-369B-B57637D47083}"/>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766496722"/>
      </p:ext>
    </p:extLst>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38A0263-8F01-A34A-CA1A-199C37225B7F}"/>
              </a:ext>
            </a:extLst>
          </p:cNvPr>
          <p:cNvSpPr txBox="1"/>
          <p:nvPr/>
        </p:nvSpPr>
        <p:spPr>
          <a:xfrm>
            <a:off x="838200" y="422510"/>
            <a:ext cx="6143624" cy="769441"/>
          </a:xfrm>
          <a:prstGeom prst="rect">
            <a:avLst/>
          </a:prstGeom>
          <a:noFill/>
        </p:spPr>
        <p:txBody>
          <a:bodyPr wrap="square">
            <a:spAutoFit/>
          </a:bodyPr>
          <a:lstStyle/>
          <a:p>
            <a:r>
              <a:rPr kumimoji="0" lang="en-US" sz="4400" b="0" i="0" u="none" strike="noStrike" kern="1200" cap="none" spc="0" normalizeH="0" baseline="0" noProof="0" dirty="0">
                <a:ln>
                  <a:noFill/>
                </a:ln>
                <a:solidFill>
                  <a:schemeClr val="tx1"/>
                </a:solidFill>
                <a:effectLst/>
                <a:uLnTx/>
                <a:uFillTx/>
                <a:latin typeface="Franklin Gothic Medium"/>
                <a:ea typeface="+mj-ea"/>
                <a:cs typeface="+mj-cs"/>
              </a:rPr>
              <a:t>Course Icons </a:t>
            </a:r>
            <a:r>
              <a:rPr kumimoji="0" lang="en-US" sz="4400" b="0" i="0" u="none" strike="noStrike" kern="1200" cap="none" spc="0" normalizeH="0" baseline="0" noProof="0" dirty="0">
                <a:ln>
                  <a:noFill/>
                </a:ln>
                <a:solidFill>
                  <a:prstClr val="black"/>
                </a:solidFill>
                <a:effectLst/>
                <a:uLnTx/>
                <a:uFillTx/>
                <a:latin typeface="Franklin Gothic Medium"/>
                <a:ea typeface="+mj-ea"/>
                <a:cs typeface="+mj-cs"/>
              </a:rPr>
              <a:t>Key</a:t>
            </a:r>
            <a:endParaRPr lang="en-US" dirty="0"/>
          </a:p>
        </p:txBody>
      </p:sp>
      <p:sp>
        <p:nvSpPr>
          <p:cNvPr id="5" name="Rectangle 4">
            <a:extLst>
              <a:ext uri="{FF2B5EF4-FFF2-40B4-BE49-F238E27FC236}">
                <a16:creationId xmlns:a16="http://schemas.microsoft.com/office/drawing/2014/main" id="{EED550D9-A1A6-D2B6-52FF-3C612CDDD96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7" name="Google Shape;36;p14">
            <a:extLst>
              <a:ext uri="{FF2B5EF4-FFF2-40B4-BE49-F238E27FC236}">
                <a16:creationId xmlns:a16="http://schemas.microsoft.com/office/drawing/2014/main" id="{1B90ED4D-4DD1-FD4C-88A0-C837BE218894}"/>
              </a:ext>
            </a:extLst>
          </p:cNvPr>
          <p:cNvGraphicFramePr/>
          <p:nvPr>
            <p:extLst>
              <p:ext uri="{D42A27DB-BD31-4B8C-83A1-F6EECF244321}">
                <p14:modId xmlns:p14="http://schemas.microsoft.com/office/powerpoint/2010/main" val="869026918"/>
              </p:ext>
            </p:extLst>
          </p:nvPr>
        </p:nvGraphicFramePr>
        <p:xfrm>
          <a:off x="1505065" y="1917027"/>
          <a:ext cx="9181875" cy="4276738"/>
        </p:xfrm>
        <a:graphic>
          <a:graphicData uri="http://schemas.openxmlformats.org/drawingml/2006/table">
            <a:tbl>
              <a:tblPr firstRow="1" bandRow="1">
                <a:noFill/>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1">
                <a:tc>
                  <a:txBody>
                    <a:bodyPr/>
                    <a:lstStyle/>
                    <a:p>
                      <a:pPr marL="0" marR="0" lvl="0" indent="0" algn="ctr" rtl="0">
                        <a:spcBef>
                          <a:spcPts val="0"/>
                        </a:spcBef>
                        <a:spcAft>
                          <a:spcPts val="0"/>
                        </a:spcAft>
                        <a:buNone/>
                      </a:pPr>
                      <a:r>
                        <a:rPr lang="en-US" sz="2400" b="1" u="none" strike="noStrike" cap="none" dirty="0">
                          <a:solidFill>
                            <a:schemeClr val="tx1"/>
                          </a:solidFill>
                        </a:rPr>
                        <a:t>Icon</a:t>
                      </a:r>
                      <a:endParaRPr b="1"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tc>
                  <a:txBody>
                    <a:bodyPr/>
                    <a:lstStyle/>
                    <a:p>
                      <a:pPr marL="0" marR="0" lvl="0" indent="0" algn="ctr" rtl="0">
                        <a:spcBef>
                          <a:spcPts val="0"/>
                        </a:spcBef>
                        <a:spcAft>
                          <a:spcPts val="0"/>
                        </a:spcAft>
                        <a:buNone/>
                      </a:pPr>
                      <a:r>
                        <a:rPr lang="en-US" sz="2400" b="1" u="none" strike="noStrike" cap="none" dirty="0">
                          <a:solidFill>
                            <a:schemeClr val="tx1"/>
                          </a:solidFill>
                        </a:rPr>
                        <a:t>Use</a:t>
                      </a:r>
                      <a:endParaRPr b="1"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extLst>
                  <a:ext uri="{0D108BD9-81ED-4DB2-BD59-A6C34878D82A}">
                    <a16:rowId xmlns:a16="http://schemas.microsoft.com/office/drawing/2014/main" val="10000"/>
                  </a:ext>
                </a:extLst>
              </a:tr>
              <a:tr h="945042">
                <a:tc>
                  <a:txBody>
                    <a:bodyPr/>
                    <a:lstStyle/>
                    <a:p>
                      <a:pPr marL="0" marR="0" lvl="0" indent="0" algn="l" rtl="0">
                        <a:spcBef>
                          <a:spcPts val="0"/>
                        </a:spcBef>
                        <a:spcAft>
                          <a:spcPts val="0"/>
                        </a:spcAft>
                        <a:buNone/>
                      </a:pPr>
                      <a:endParaRPr sz="1800"/>
                    </a:p>
                    <a:p>
                      <a:pPr marL="0" marR="0" lvl="0" indent="0" algn="l" rtl="0">
                        <a:spcBef>
                          <a:spcPts val="0"/>
                        </a:spcBef>
                        <a:spcAft>
                          <a:spcPts val="0"/>
                        </a:spcAft>
                        <a:buNone/>
                      </a:pPr>
                      <a:endParaRPr sz="1800"/>
                    </a:p>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US" sz="2000" b="1" dirty="0">
                          <a:solidFill>
                            <a:schemeClr val="dk1"/>
                          </a:solidFill>
                          <a:latin typeface="Arial"/>
                          <a:ea typeface="Arial"/>
                          <a:cs typeface="Arial"/>
                          <a:sym typeface="Arial"/>
                        </a:rPr>
                        <a:t>Objectives </a:t>
                      </a:r>
                      <a:r>
                        <a:rPr lang="en-US" sz="2000" b="0" dirty="0">
                          <a:solidFill>
                            <a:schemeClr val="dk1"/>
                          </a:solidFill>
                          <a:latin typeface="Arial"/>
                          <a:ea typeface="Arial"/>
                          <a:cs typeface="Arial"/>
                          <a:sym typeface="Arial"/>
                        </a:rPr>
                        <a:t>of</a:t>
                      </a:r>
                      <a:r>
                        <a:rPr lang="en-US" sz="2000" dirty="0">
                          <a:solidFill>
                            <a:schemeClr val="dk1"/>
                          </a:solidFill>
                          <a:latin typeface="Arial"/>
                          <a:ea typeface="Arial"/>
                          <a:cs typeface="Arial"/>
                          <a:sym typeface="Arial"/>
                        </a:rPr>
                        <a:t> the lesson</a:t>
                      </a:r>
                      <a:endParaRPr sz="20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42">
                <a:tc>
                  <a:txBody>
                    <a:bodyPr/>
                    <a:lstStyle/>
                    <a:p>
                      <a:pPr marL="0" marR="0" lvl="0" indent="0" algn="l" rtl="0">
                        <a:spcBef>
                          <a:spcPts val="0"/>
                        </a:spcBef>
                        <a:spcAft>
                          <a:spcPts val="0"/>
                        </a:spcAft>
                        <a:buNone/>
                      </a:pPr>
                      <a:endParaRPr sz="1800"/>
                    </a:p>
                    <a:p>
                      <a:pPr marL="0" marR="0" lvl="0" indent="0" algn="l" rtl="0">
                        <a:spcBef>
                          <a:spcPts val="0"/>
                        </a:spcBef>
                        <a:spcAft>
                          <a:spcPts val="0"/>
                        </a:spcAft>
                        <a:buNone/>
                      </a:pPr>
                      <a:endParaRPr sz="1800"/>
                    </a:p>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US" sz="2000" b="1" dirty="0">
                          <a:solidFill>
                            <a:schemeClr val="dk1"/>
                          </a:solidFill>
                          <a:latin typeface="Arial"/>
                          <a:ea typeface="Arial"/>
                          <a:cs typeface="Arial"/>
                          <a:sym typeface="Arial"/>
                        </a:rPr>
                        <a:t>Discovery Dialogue </a:t>
                      </a:r>
                      <a:r>
                        <a:rPr lang="en-US" sz="2000" dirty="0">
                          <a:solidFill>
                            <a:schemeClr val="dk1"/>
                          </a:solidFill>
                          <a:latin typeface="Arial"/>
                          <a:ea typeface="Arial"/>
                          <a:cs typeface="Arial"/>
                          <a:sym typeface="Arial"/>
                        </a:rPr>
                        <a:t>invites sharing of ideas and experiences</a:t>
                      </a:r>
                      <a:endParaRPr sz="20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1">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en-US" sz="2000" b="1" dirty="0">
                          <a:solidFill>
                            <a:schemeClr val="dk1"/>
                          </a:solidFill>
                          <a:latin typeface="Arial"/>
                          <a:ea typeface="Arial"/>
                          <a:cs typeface="Arial"/>
                          <a:sym typeface="Arial"/>
                        </a:rPr>
                        <a:t>Activity </a:t>
                      </a:r>
                      <a:r>
                        <a:rPr lang="en-US" sz="2000" b="0" dirty="0">
                          <a:solidFill>
                            <a:schemeClr val="dk1"/>
                          </a:solidFill>
                          <a:latin typeface="Arial"/>
                          <a:ea typeface="Arial"/>
                          <a:cs typeface="Arial"/>
                          <a:sym typeface="Arial"/>
                        </a:rPr>
                        <a:t>completed by </a:t>
                      </a:r>
                      <a:r>
                        <a:rPr lang="en-US" sz="2000" dirty="0">
                          <a:solidFill>
                            <a:schemeClr val="dk1"/>
                          </a:solidFill>
                          <a:latin typeface="Arial"/>
                          <a:ea typeface="Arial"/>
                          <a:cs typeface="Arial"/>
                          <a:sym typeface="Arial"/>
                        </a:rPr>
                        <a:t>individual or group</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12">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600"/>
                        </a:spcAft>
                        <a:buClr>
                          <a:schemeClr val="dk1"/>
                        </a:buClr>
                        <a:buSzPts val="2000"/>
                        <a:buFont typeface="Arial"/>
                        <a:buNone/>
                      </a:pPr>
                      <a:r>
                        <a:rPr lang="en-US" sz="2000" b="1" dirty="0">
                          <a:solidFill>
                            <a:schemeClr val="dk1"/>
                          </a:solidFill>
                          <a:latin typeface="Arial"/>
                          <a:ea typeface="Arial"/>
                          <a:cs typeface="Arial"/>
                          <a:sym typeface="Arial"/>
                        </a:rPr>
                        <a:t>Highlight </a:t>
                      </a:r>
                      <a:r>
                        <a:rPr lang="en-US" sz="2000" b="0" dirty="0">
                          <a:solidFill>
                            <a:schemeClr val="dk1"/>
                          </a:solidFill>
                          <a:latin typeface="Arial"/>
                          <a:ea typeface="Arial"/>
                          <a:cs typeface="Arial"/>
                          <a:sym typeface="Arial"/>
                        </a:rPr>
                        <a:t>of </a:t>
                      </a:r>
                      <a:r>
                        <a:rPr lang="en-US" sz="2000" dirty="0">
                          <a:solidFill>
                            <a:schemeClr val="dk1"/>
                          </a:solidFill>
                          <a:latin typeface="Arial"/>
                          <a:ea typeface="Arial"/>
                          <a:cs typeface="Arial"/>
                          <a:sym typeface="Arial"/>
                        </a:rPr>
                        <a:t>multisectoral or One Health approach</a:t>
                      </a: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8" name="Google Shape;37;p14" descr="Objectives Icon">
            <a:extLst>
              <a:ext uri="{FF2B5EF4-FFF2-40B4-BE49-F238E27FC236}">
                <a16:creationId xmlns:a16="http://schemas.microsoft.com/office/drawing/2014/main" id="{CBB9782B-A8E1-C65D-9AF3-6E3BFB6811BE}"/>
              </a:ext>
            </a:extLst>
          </p:cNvPr>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9" name="Google Shape;38;p14" descr="Discovery Dialogue ">
            <a:extLst>
              <a:ext uri="{FF2B5EF4-FFF2-40B4-BE49-F238E27FC236}">
                <a16:creationId xmlns:a16="http://schemas.microsoft.com/office/drawing/2014/main" id="{7CD87E88-EB7B-B47D-75A4-EF92C6B22369}"/>
              </a:ext>
            </a:extLst>
          </p:cNvPr>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10" name="Google Shape;39;p14" descr="Activity Icon">
            <a:extLst>
              <a:ext uri="{FF2B5EF4-FFF2-40B4-BE49-F238E27FC236}">
                <a16:creationId xmlns:a16="http://schemas.microsoft.com/office/drawing/2014/main" id="{2A7635B7-817C-CFE7-27AD-FB050C7307E0}"/>
              </a:ext>
            </a:extLst>
          </p:cNvPr>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11" name="Google Shape;41;p14" descr="A picture containing vector graphics&#10;&#10;Description automatically generated">
            <a:extLst>
              <a:ext uri="{FF2B5EF4-FFF2-40B4-BE49-F238E27FC236}">
                <a16:creationId xmlns:a16="http://schemas.microsoft.com/office/drawing/2014/main" id="{C5E0F6D3-E023-08E2-7F13-386E4CE55BE2}"/>
              </a:ext>
            </a:extLst>
          </p:cNvPr>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2" name="Rectangle 1">
            <a:extLst>
              <a:ext uri="{FF2B5EF4-FFF2-40B4-BE49-F238E27FC236}">
                <a16:creationId xmlns:a16="http://schemas.microsoft.com/office/drawing/2014/main" id="{7AF85320-B0B4-8FE9-5CA1-40BC34F9E9FB}"/>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29005EF2-BA1D-B693-DEA9-D13F2E9D00C0}"/>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12" name="Picture 11">
            <a:extLst>
              <a:ext uri="{FF2B5EF4-FFF2-40B4-BE49-F238E27FC236}">
                <a16:creationId xmlns:a16="http://schemas.microsoft.com/office/drawing/2014/main" id="{D8D38710-0883-42F9-1E0A-77A9BD571BDE}"/>
              </a:ext>
            </a:extLst>
          </p:cNvPr>
          <p:cNvPicPr>
            <a:picLocks noChangeAspect="1"/>
          </p:cNvPicPr>
          <p:nvPr/>
        </p:nvPicPr>
        <p:blipFill>
          <a:blip r:embed="rId7"/>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495432219"/>
      </p:ext>
    </p:extLst>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_Custom Layout_French">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38A0263-8F01-A34A-CA1A-199C37225B7F}"/>
              </a:ext>
            </a:extLst>
          </p:cNvPr>
          <p:cNvSpPr txBox="1"/>
          <p:nvPr/>
        </p:nvSpPr>
        <p:spPr>
          <a:xfrm>
            <a:off x="838200" y="422510"/>
            <a:ext cx="7432964" cy="769441"/>
          </a:xfrm>
          <a:prstGeom prst="rect">
            <a:avLst/>
          </a:prstGeom>
          <a:noFill/>
        </p:spPr>
        <p:txBody>
          <a:bodyPr wrap="square">
            <a:spAutoFit/>
          </a:bodyPr>
          <a:lstStyle/>
          <a:p>
            <a:r>
              <a:rPr kumimoji="0" lang="fr-FR" sz="4400" b="0" i="0" u="none" strike="noStrike" kern="1200" cap="none" spc="0" normalizeH="0" baseline="0" noProof="0" dirty="0">
                <a:ln>
                  <a:noFill/>
                </a:ln>
                <a:solidFill>
                  <a:schemeClr val="tx1"/>
                </a:solidFill>
                <a:effectLst/>
                <a:uLnTx/>
                <a:uFillTx/>
                <a:latin typeface="Franklin Gothic Medium"/>
                <a:ea typeface="+mj-ea"/>
                <a:cs typeface="+mj-cs"/>
              </a:rPr>
              <a:t>Clé des icônes de cours</a:t>
            </a:r>
            <a:endParaRPr lang="fr-CA" sz="4400" noProof="0" dirty="0"/>
          </a:p>
        </p:txBody>
      </p:sp>
      <p:sp>
        <p:nvSpPr>
          <p:cNvPr id="5" name="Rectangle 4">
            <a:extLst>
              <a:ext uri="{FF2B5EF4-FFF2-40B4-BE49-F238E27FC236}">
                <a16:creationId xmlns:a16="http://schemas.microsoft.com/office/drawing/2014/main" id="{EED550D9-A1A6-D2B6-52FF-3C612CDDD96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7" name="Google Shape;36;p14">
            <a:extLst>
              <a:ext uri="{FF2B5EF4-FFF2-40B4-BE49-F238E27FC236}">
                <a16:creationId xmlns:a16="http://schemas.microsoft.com/office/drawing/2014/main" id="{1B90ED4D-4DD1-FD4C-88A0-C837BE218894}"/>
              </a:ext>
            </a:extLst>
          </p:cNvPr>
          <p:cNvGraphicFramePr/>
          <p:nvPr>
            <p:extLst>
              <p:ext uri="{D42A27DB-BD31-4B8C-83A1-F6EECF244321}">
                <p14:modId xmlns:p14="http://schemas.microsoft.com/office/powerpoint/2010/main" val="1201876865"/>
              </p:ext>
            </p:extLst>
          </p:nvPr>
        </p:nvGraphicFramePr>
        <p:xfrm>
          <a:off x="1505065" y="1917027"/>
          <a:ext cx="9181875" cy="4276738"/>
        </p:xfrm>
        <a:graphic>
          <a:graphicData uri="http://schemas.openxmlformats.org/drawingml/2006/table">
            <a:tbl>
              <a:tblPr firstRow="1" bandRow="1">
                <a:noFill/>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1">
                <a:tc>
                  <a:txBody>
                    <a:bodyPr/>
                    <a:lstStyle/>
                    <a:p>
                      <a:pPr marL="0" marR="0" lvl="0" indent="0" algn="ctr" rtl="0">
                        <a:spcBef>
                          <a:spcPts val="0"/>
                        </a:spcBef>
                        <a:spcAft>
                          <a:spcPts val="0"/>
                        </a:spcAft>
                        <a:buNone/>
                      </a:pPr>
                      <a:r>
                        <a:rPr lang="fr-CA" sz="2400" b="1" u="none" strike="noStrike" cap="none" noProof="0" dirty="0">
                          <a:solidFill>
                            <a:schemeClr val="tx1"/>
                          </a:solidFill>
                        </a:rPr>
                        <a:t>Icône</a:t>
                      </a:r>
                      <a:endParaRPr lang="fr-CA" sz="2400" b="1" noProof="0"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tc>
                  <a:txBody>
                    <a:bodyPr/>
                    <a:lstStyle/>
                    <a:p>
                      <a:pPr marL="0" marR="0" lvl="0" indent="0" algn="ctr" rtl="0">
                        <a:spcBef>
                          <a:spcPts val="0"/>
                        </a:spcBef>
                        <a:spcAft>
                          <a:spcPts val="0"/>
                        </a:spcAft>
                        <a:buNone/>
                      </a:pPr>
                      <a:r>
                        <a:rPr lang="fr-CA" sz="2400" b="1" u="none" strike="noStrike" cap="none" noProof="0" dirty="0">
                          <a:solidFill>
                            <a:schemeClr val="tx1"/>
                          </a:solidFill>
                        </a:rPr>
                        <a:t>Utilisation</a:t>
                      </a:r>
                      <a:endParaRPr lang="fr-CA" sz="2400" b="1" noProof="0"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extLst>
                  <a:ext uri="{0D108BD9-81ED-4DB2-BD59-A6C34878D82A}">
                    <a16:rowId xmlns:a16="http://schemas.microsoft.com/office/drawing/2014/main" val="10000"/>
                  </a:ext>
                </a:extLst>
              </a:tr>
              <a:tr h="945042">
                <a:tc>
                  <a:txBody>
                    <a:bodyPr/>
                    <a:lstStyle/>
                    <a:p>
                      <a:pPr marL="0" marR="0" lvl="0" indent="0" algn="l" rtl="0">
                        <a:spcBef>
                          <a:spcPts val="0"/>
                        </a:spcBef>
                        <a:spcAft>
                          <a:spcPts val="0"/>
                        </a:spcAft>
                        <a:buNone/>
                      </a:pPr>
                      <a:endParaRPr sz="1800"/>
                    </a:p>
                    <a:p>
                      <a:pPr marL="0" marR="0" lvl="0" indent="0" algn="l" rtl="0">
                        <a:spcBef>
                          <a:spcPts val="0"/>
                        </a:spcBef>
                        <a:spcAft>
                          <a:spcPts val="0"/>
                        </a:spcAft>
                        <a:buNone/>
                      </a:pPr>
                      <a:endParaRPr sz="1800"/>
                    </a:p>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fr-CA" sz="2000" b="1" noProof="0" dirty="0">
                          <a:solidFill>
                            <a:schemeClr val="dk1"/>
                          </a:solidFill>
                          <a:latin typeface="+mn-lt"/>
                          <a:ea typeface="Arial"/>
                          <a:cs typeface="Arial"/>
                          <a:sym typeface="Arial"/>
                        </a:rPr>
                        <a:t>Objectifs </a:t>
                      </a:r>
                      <a:r>
                        <a:rPr lang="fr-CA" sz="2000" b="0" noProof="0" dirty="0">
                          <a:solidFill>
                            <a:schemeClr val="dk1"/>
                          </a:solidFill>
                          <a:latin typeface="+mn-lt"/>
                          <a:ea typeface="Arial"/>
                          <a:cs typeface="Arial"/>
                          <a:sym typeface="Arial"/>
                        </a:rPr>
                        <a:t>de la leçon</a:t>
                      </a:r>
                      <a:endParaRPr lang="fr-CA" sz="2000" noProof="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42">
                <a:tc>
                  <a:txBody>
                    <a:bodyPr/>
                    <a:lstStyle/>
                    <a:p>
                      <a:pPr marL="0" marR="0" lvl="0" indent="0" algn="l" rtl="0">
                        <a:spcBef>
                          <a:spcPts val="0"/>
                        </a:spcBef>
                        <a:spcAft>
                          <a:spcPts val="0"/>
                        </a:spcAft>
                        <a:buNone/>
                      </a:pPr>
                      <a:endParaRPr sz="1800"/>
                    </a:p>
                    <a:p>
                      <a:pPr marL="0" marR="0" lvl="0" indent="0" algn="l" rtl="0">
                        <a:spcBef>
                          <a:spcPts val="0"/>
                        </a:spcBef>
                        <a:spcAft>
                          <a:spcPts val="0"/>
                        </a:spcAft>
                        <a:buNone/>
                      </a:pPr>
                      <a:endParaRPr sz="1800"/>
                    </a:p>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fr-CA" sz="2000" b="1" noProof="0" dirty="0">
                          <a:solidFill>
                            <a:schemeClr val="dk1"/>
                          </a:solidFill>
                          <a:latin typeface="+mn-lt"/>
                          <a:ea typeface="Arial"/>
                          <a:cs typeface="Arial"/>
                          <a:sym typeface="Arial"/>
                        </a:rPr>
                        <a:t>Dialogue de Découverte </a:t>
                      </a:r>
                      <a:r>
                        <a:rPr lang="fr-CA" sz="2000" noProof="0" dirty="0">
                          <a:solidFill>
                            <a:schemeClr val="dk1"/>
                          </a:solidFill>
                          <a:latin typeface="+mn-lt"/>
                          <a:ea typeface="Arial"/>
                          <a:cs typeface="Arial"/>
                          <a:sym typeface="Arial"/>
                        </a:rPr>
                        <a:t>invite le partage d’idées </a:t>
                      </a:r>
                      <a:br>
                        <a:rPr lang="fr-CA" sz="2000" noProof="0" dirty="0">
                          <a:solidFill>
                            <a:schemeClr val="dk1"/>
                          </a:solidFill>
                          <a:latin typeface="+mn-lt"/>
                          <a:ea typeface="Arial"/>
                          <a:cs typeface="Arial"/>
                          <a:sym typeface="Arial"/>
                        </a:rPr>
                      </a:br>
                      <a:r>
                        <a:rPr lang="fr-CA" sz="2000" noProof="0" dirty="0">
                          <a:solidFill>
                            <a:schemeClr val="dk1"/>
                          </a:solidFill>
                          <a:latin typeface="+mn-lt"/>
                          <a:ea typeface="Arial"/>
                          <a:cs typeface="Arial"/>
                          <a:sym typeface="Arial"/>
                        </a:rPr>
                        <a:t>et d’expériences</a:t>
                      </a:r>
                      <a:endParaRPr lang="fr-CA" sz="2000" noProof="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1">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CA" sz="2000" b="1" noProof="0" dirty="0">
                          <a:solidFill>
                            <a:schemeClr val="dk1"/>
                          </a:solidFill>
                          <a:latin typeface="+mn-lt"/>
                          <a:ea typeface="Arial"/>
                          <a:cs typeface="Arial"/>
                          <a:sym typeface="Arial"/>
                        </a:rPr>
                        <a:t>Activité </a:t>
                      </a:r>
                      <a:r>
                        <a:rPr lang="fr-CA" sz="2000" b="0" noProof="0" dirty="0">
                          <a:solidFill>
                            <a:schemeClr val="dk1"/>
                          </a:solidFill>
                          <a:latin typeface="+mn-lt"/>
                          <a:ea typeface="Arial"/>
                          <a:cs typeface="Arial"/>
                          <a:sym typeface="Arial"/>
                        </a:rPr>
                        <a:t>complétée individuellement ou en groupe</a:t>
                      </a:r>
                      <a:endParaRPr lang="fr-CA" sz="2000" noProof="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12">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600"/>
                        </a:spcAft>
                        <a:buClr>
                          <a:schemeClr val="dk1"/>
                        </a:buClr>
                        <a:buSzPts val="2000"/>
                        <a:buFont typeface="Arial"/>
                        <a:buNone/>
                      </a:pPr>
                      <a:r>
                        <a:rPr lang="fr-CA" sz="2000" b="1" noProof="0" dirty="0">
                          <a:solidFill>
                            <a:schemeClr val="dk1"/>
                          </a:solidFill>
                          <a:latin typeface="+mn-lt"/>
                          <a:ea typeface="Arial"/>
                          <a:cs typeface="Arial"/>
                          <a:sym typeface="Arial"/>
                        </a:rPr>
                        <a:t>Point Saillant </a:t>
                      </a:r>
                      <a:r>
                        <a:rPr lang="fr-CA" sz="2000" b="0" noProof="0" dirty="0">
                          <a:solidFill>
                            <a:schemeClr val="dk1"/>
                          </a:solidFill>
                          <a:latin typeface="+mn-lt"/>
                          <a:ea typeface="Arial"/>
                          <a:cs typeface="Arial"/>
                          <a:sym typeface="Arial"/>
                        </a:rPr>
                        <a:t>d’une approche </a:t>
                      </a:r>
                      <a:r>
                        <a:rPr lang="fr-CA" sz="2000" noProof="0" dirty="0">
                          <a:solidFill>
                            <a:schemeClr val="dk1"/>
                          </a:solidFill>
                          <a:latin typeface="+mn-lt"/>
                          <a:ea typeface="Arial"/>
                          <a:cs typeface="Arial"/>
                          <a:sym typeface="Arial"/>
                        </a:rPr>
                        <a:t>multisectorielle </a:t>
                      </a:r>
                      <a:br>
                        <a:rPr lang="fr-CA" sz="2000" noProof="0" dirty="0">
                          <a:solidFill>
                            <a:schemeClr val="dk1"/>
                          </a:solidFill>
                          <a:latin typeface="+mn-lt"/>
                          <a:ea typeface="Arial"/>
                          <a:cs typeface="Arial"/>
                          <a:sym typeface="Arial"/>
                        </a:rPr>
                      </a:br>
                      <a:r>
                        <a:rPr lang="fr-CA" sz="2000" noProof="0" dirty="0">
                          <a:solidFill>
                            <a:schemeClr val="dk1"/>
                          </a:solidFill>
                          <a:latin typeface="+mn-lt"/>
                          <a:ea typeface="Arial"/>
                          <a:cs typeface="Arial"/>
                          <a:sym typeface="Arial"/>
                        </a:rPr>
                        <a:t>ou Une Seule Santé</a:t>
                      </a: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8" name="Google Shape;37;p14" descr="Objectives Icon">
            <a:extLst>
              <a:ext uri="{FF2B5EF4-FFF2-40B4-BE49-F238E27FC236}">
                <a16:creationId xmlns:a16="http://schemas.microsoft.com/office/drawing/2014/main" id="{CBB9782B-A8E1-C65D-9AF3-6E3BFB6811BE}"/>
              </a:ext>
            </a:extLst>
          </p:cNvPr>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9" name="Google Shape;38;p14" descr="Discovery Dialogue ">
            <a:extLst>
              <a:ext uri="{FF2B5EF4-FFF2-40B4-BE49-F238E27FC236}">
                <a16:creationId xmlns:a16="http://schemas.microsoft.com/office/drawing/2014/main" id="{7CD87E88-EB7B-B47D-75A4-EF92C6B22369}"/>
              </a:ext>
            </a:extLst>
          </p:cNvPr>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10" name="Google Shape;39;p14" descr="Activity Icon">
            <a:extLst>
              <a:ext uri="{FF2B5EF4-FFF2-40B4-BE49-F238E27FC236}">
                <a16:creationId xmlns:a16="http://schemas.microsoft.com/office/drawing/2014/main" id="{2A7635B7-817C-CFE7-27AD-FB050C7307E0}"/>
              </a:ext>
            </a:extLst>
          </p:cNvPr>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11" name="Google Shape;41;p14" descr="A picture containing vector graphics&#10;&#10;Description automatically generated">
            <a:extLst>
              <a:ext uri="{FF2B5EF4-FFF2-40B4-BE49-F238E27FC236}">
                <a16:creationId xmlns:a16="http://schemas.microsoft.com/office/drawing/2014/main" id="{C5E0F6D3-E023-08E2-7F13-386E4CE55BE2}"/>
              </a:ext>
            </a:extLst>
          </p:cNvPr>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2" name="Rectangle 1">
            <a:extLst>
              <a:ext uri="{FF2B5EF4-FFF2-40B4-BE49-F238E27FC236}">
                <a16:creationId xmlns:a16="http://schemas.microsoft.com/office/drawing/2014/main" id="{7AF85320-B0B4-8FE9-5CA1-40BC34F9E9FB}"/>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29005EF2-BA1D-B693-DEA9-D13F2E9D00C0}"/>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12" name="Picture 11">
            <a:extLst>
              <a:ext uri="{FF2B5EF4-FFF2-40B4-BE49-F238E27FC236}">
                <a16:creationId xmlns:a16="http://schemas.microsoft.com/office/drawing/2014/main" id="{D8D38710-0883-42F9-1E0A-77A9BD571BDE}"/>
              </a:ext>
            </a:extLst>
          </p:cNvPr>
          <p:cNvPicPr>
            <a:picLocks noChangeAspect="1"/>
          </p:cNvPicPr>
          <p:nvPr/>
        </p:nvPicPr>
        <p:blipFill>
          <a:blip r:embed="rId7"/>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685872863"/>
      </p:ext>
    </p:extLst>
  </p:cSld>
  <p:clrMapOvr>
    <a:masterClrMapping/>
  </p:clrMapOvr>
  <p:hf hdr="0" dt="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7B8B486-EFC4-8DEE-CC1F-A4E4AD1EC6A7}"/>
              </a:ext>
            </a:extLst>
          </p:cNvPr>
          <p:cNvSpPr/>
          <p:nvPr/>
        </p:nvSpPr>
        <p:spPr>
          <a:xfrm>
            <a:off x="0" y="6728728"/>
            <a:ext cx="12192000" cy="203201"/>
          </a:xfrm>
          <a:prstGeom prst="rect">
            <a:avLst/>
          </a:prstGeom>
          <a:solidFill>
            <a:srgbClr val="1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Slide Number Placeholder 5">
            <a:extLst>
              <a:ext uri="{FF2B5EF4-FFF2-40B4-BE49-F238E27FC236}">
                <a16:creationId xmlns:a16="http://schemas.microsoft.com/office/drawing/2014/main" id="{29FAA712-DD14-E1D3-B080-8A18549382F6}"/>
              </a:ext>
            </a:extLst>
          </p:cNvPr>
          <p:cNvSpPr txBox="1">
            <a:spLocks/>
          </p:cNvSpPr>
          <p:nvPr/>
        </p:nvSpPr>
        <p:spPr>
          <a:xfrm>
            <a:off x="-93879" y="6326347"/>
            <a:ext cx="496853" cy="365125"/>
          </a:xfrm>
          <a:prstGeom prst="rect">
            <a:avLst/>
          </a:prstGeom>
        </p:spPr>
        <p:txBody>
          <a:bodyPr vert="horz" lIns="0" tIns="0" rIns="0" bIns="0" rtlCol="0" anchor="ctr"/>
          <a:lstStyle>
            <a:defPPr>
              <a:defRPr lang="en-US"/>
            </a:defPPr>
            <a:lvl1pPr marL="0" algn="r" defTabSz="457200" rtl="0" eaLnBrk="1" latinLnBrk="0" hangingPunct="1">
              <a:defRPr lang="en-US" sz="1600" kern="1200" cap="all" smtClean="0">
                <a:solidFill>
                  <a:srgbClr val="000000"/>
                </a:solidFill>
                <a:latin typeface="Arial Re"/>
                <a:ea typeface="+mn-ea"/>
                <a:cs typeface="Arial Re"/>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32F399E-A823-8741-8D87-6A1DD0C00948}" type="slidenum">
              <a:rPr lang="en-US" smtClean="0"/>
              <a:pPr/>
              <a:t>‹#›</a:t>
            </a:fld>
            <a:endParaRPr lang="en-US"/>
          </a:p>
        </p:txBody>
      </p:sp>
      <p:cxnSp>
        <p:nvCxnSpPr>
          <p:cNvPr id="13" name="Straight Connector 12">
            <a:extLst>
              <a:ext uri="{FF2B5EF4-FFF2-40B4-BE49-F238E27FC236}">
                <a16:creationId xmlns:a16="http://schemas.microsoft.com/office/drawing/2014/main" id="{36ED80FB-2A60-D1A9-DC89-EA4B76A07465}"/>
              </a:ext>
            </a:extLst>
          </p:cNvPr>
          <p:cNvCxnSpPr/>
          <p:nvPr/>
        </p:nvCxnSpPr>
        <p:spPr>
          <a:xfrm>
            <a:off x="518160" y="1264888"/>
            <a:ext cx="11155680"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1552607"/>
      </p:ext>
    </p:extLst>
  </p:cSld>
  <p:clrMap bg1="lt1" tx1="dk1" bg2="lt2" tx2="dk2" accent1="accent1" accent2="accent2" accent3="accent3" accent4="accent4" accent5="accent5" accent6="accent6" hlink="hlink" folHlink="folHlink"/>
  <p:sldLayoutIdLst>
    <p:sldLayoutId id="2147484777" r:id="rId1"/>
    <p:sldLayoutId id="2147484778" r:id="rId2"/>
    <p:sldLayoutId id="2147484779" r:id="rId3"/>
    <p:sldLayoutId id="2147484780" r:id="rId4"/>
    <p:sldLayoutId id="2147484781" r:id="rId5"/>
    <p:sldLayoutId id="2147484782" r:id="rId6"/>
    <p:sldLayoutId id="2147484783" r:id="rId7"/>
    <p:sldLayoutId id="2147484784" r:id="rId8"/>
    <p:sldLayoutId id="2147484785" r:id="rId9"/>
    <p:sldLayoutId id="2147484786" r:id="rId10"/>
    <p:sldLayoutId id="2147484787" r:id="rId11"/>
    <p:sldLayoutId id="2147484788" r:id="rId12"/>
    <p:sldLayoutId id="2147484789" r:id="rId13"/>
    <p:sldLayoutId id="2147484790" r:id="rId14"/>
    <p:sldLayoutId id="2147484791" r:id="rId15"/>
    <p:sldLayoutId id="2147484792" r:id="rId16"/>
    <p:sldLayoutId id="2147484793" r:id="rId17"/>
    <p:sldLayoutId id="2147484794" r:id="rId18"/>
    <p:sldLayoutId id="2147484795" r:id="rId19"/>
    <p:sldLayoutId id="2147484796" r:id="rId20"/>
    <p:sldLayoutId id="2147484797" r:id="rId21"/>
    <p:sldLayoutId id="2147484798" r:id="rId22"/>
    <p:sldLayoutId id="2147484799" r:id="rId23"/>
    <p:sldLayoutId id="2147484800" r:id="rId24"/>
    <p:sldLayoutId id="2147484801" r:id="rId25"/>
    <p:sldLayoutId id="2147484802" r:id="rId26"/>
    <p:sldLayoutId id="2147484803" r:id="rId27"/>
    <p:sldLayoutId id="2147484804" r:id="rId28"/>
    <p:sldLayoutId id="2147484805" r:id="rId29"/>
    <p:sldLayoutId id="2147484806" r:id="rId30"/>
    <p:sldLayoutId id="2147484807" r:id="rId31"/>
    <p:sldLayoutId id="2147484808" r:id="rId32"/>
    <p:sldLayoutId id="2147484809" r:id="rId33"/>
    <p:sldLayoutId id="2147484810" r:id="rId34"/>
    <p:sldLayoutId id="2147484811" r:id="rId35"/>
    <p:sldLayoutId id="2147484771" r:id="rId36"/>
    <p:sldLayoutId id="2147484772" r:id="rId37"/>
    <p:sldLayoutId id="2147484746" r:id="rId38"/>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4.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4.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4.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4.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4.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4.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4.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4.xml"/></Relationships>
</file>

<file path=ppt/slides/_rels/slide108.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08.xml"/><Relationship Id="rId1" Type="http://schemas.openxmlformats.org/officeDocument/2006/relationships/slideLayout" Target="../slideLayouts/slideLayout4.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4.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4.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4.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4.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4.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4.xml"/></Relationships>
</file>

<file path=ppt/slides/_rels/slide116.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16.xml"/><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4.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4.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4.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4.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4.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4.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4.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4.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9.xml"/><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4.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4.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4.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4.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4.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5.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4.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4.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4.xml"/></Relationships>
</file>

<file path=ppt/slides/_rels/slide9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91.xml"/><Relationship Id="rId1" Type="http://schemas.openxmlformats.org/officeDocument/2006/relationships/slideLayout" Target="../slideLayouts/slideLayout4.xml"/></Relationships>
</file>

<file path=ppt/slides/_rels/slide92.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92.xml"/><Relationship Id="rId1" Type="http://schemas.openxmlformats.org/officeDocument/2006/relationships/slideLayout" Target="../slideLayouts/slideLayout4.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4.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4.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4.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4.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4.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4.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Text Placeholder 27"/>
          <p:cNvSpPr>
            <a:spLocks noGrp="1"/>
          </p:cNvSpPr>
          <p:nvPr>
            <p:ph type="body" sz="quarter" idx="17"/>
          </p:nvPr>
        </p:nvSpPr>
        <p:spPr>
          <a:prstGeom prst="rect">
            <a:avLst/>
          </a:prstGeom>
        </p:spPr>
        <p:txBody>
          <a:bodyPr/>
          <a:lstStyle/>
          <a:p>
            <a:pPr>
              <a:spcBef>
                <a:spcPct val="0"/>
              </a:spcBef>
              <a:spcAft>
                <a:spcPct val="0"/>
              </a:spcAft>
            </a:pPr>
            <a:r>
              <a:rPr lang="fr-FR" altLang="en-US" sz="4800" dirty="0">
                <a:cs typeface="Times New Roman" panose="02020603050405020304" pitchFamily="18" charset="0"/>
              </a:rPr>
              <a:t>Surveillance de la grippe aviaire dans le pays Z</a:t>
            </a:r>
          </a:p>
        </p:txBody>
      </p:sp>
      <p:sp>
        <p:nvSpPr>
          <p:cNvPr id="20482" name="Text Placeholder 5"/>
          <p:cNvSpPr>
            <a:spLocks noGrp="1"/>
          </p:cNvSpPr>
          <p:nvPr>
            <p:ph type="body" sz="quarter" idx="16"/>
          </p:nvPr>
        </p:nvSpPr>
        <p:spPr>
          <a:prstGeom prst="rect">
            <a:avLst/>
          </a:prstGeom>
        </p:spPr>
        <p:txBody>
          <a:bodyPr/>
          <a:lstStyle/>
          <a:p>
            <a:r>
              <a:rPr lang="en-US" altLang="en-US" dirty="0"/>
              <a:t>Atelier 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A34D2D2-B381-2203-8936-1EA30E42E198}"/>
              </a:ext>
            </a:extLst>
          </p:cNvPr>
          <p:cNvSpPr>
            <a:spLocks noGrp="1"/>
          </p:cNvSpPr>
          <p:nvPr>
            <p:ph sz="half" idx="2"/>
          </p:nvPr>
        </p:nvSpPr>
        <p:spPr>
          <a:xfrm>
            <a:off x="838200" y="1478857"/>
            <a:ext cx="10515600" cy="5052572"/>
          </a:xfrm>
        </p:spPr>
        <p:txBody>
          <a:bodyPr lIns="91440" tIns="45720" rIns="91440" bIns="45720" anchor="ctr"/>
          <a:lstStyle/>
          <a:p>
            <a:pPr>
              <a:spcBef>
                <a:spcPts val="0"/>
              </a:spcBef>
              <a:spcAft>
                <a:spcPts val="600"/>
              </a:spcAft>
            </a:pPr>
            <a:r>
              <a:rPr lang="fr-FR" sz="2400" dirty="0">
                <a:effectLst/>
                <a:ea typeface="Arial" panose="020B0604020202020204" pitchFamily="34" charset="0"/>
                <a:cs typeface="Calibri" panose="020F0502020204030204" pitchFamily="34" charset="0"/>
              </a:rPr>
              <a:t>Suivi de l'apparition de maladies chez les animaux. </a:t>
            </a:r>
          </a:p>
          <a:p>
            <a:pPr>
              <a:spcBef>
                <a:spcPts val="0"/>
              </a:spcBef>
              <a:spcAft>
                <a:spcPts val="600"/>
              </a:spcAft>
            </a:pPr>
            <a:r>
              <a:rPr lang="fr-FR" sz="2400" dirty="0">
                <a:ea typeface="Arial" panose="020B0604020202020204" pitchFamily="34" charset="0"/>
                <a:cs typeface="Calibri" panose="020F0502020204030204" pitchFamily="34" charset="0"/>
              </a:rPr>
              <a:t>I</a:t>
            </a:r>
            <a:r>
              <a:rPr lang="fr-FR" sz="2400" dirty="0">
                <a:effectLst/>
                <a:ea typeface="Arial" panose="020B0604020202020204" pitchFamily="34" charset="0"/>
                <a:cs typeface="Calibri" panose="020F0502020204030204" pitchFamily="34" charset="0"/>
              </a:rPr>
              <a:t>mportant pour des raisons économiques, sociales et d'approvisionnement en denrées alimentaires.</a:t>
            </a:r>
          </a:p>
          <a:p>
            <a:pPr lvl="1">
              <a:spcBef>
                <a:spcPts val="0"/>
              </a:spcBef>
              <a:spcAft>
                <a:spcPts val="600"/>
              </a:spcAft>
            </a:pPr>
            <a:r>
              <a:rPr lang="fr-FR" sz="2000" dirty="0">
                <a:effectLst/>
                <a:ea typeface="Arial" panose="020B0604020202020204" pitchFamily="34" charset="0"/>
                <a:cs typeface="Calibri" panose="020F0502020204030204" pitchFamily="34" charset="0"/>
              </a:rPr>
              <a:t>Les volailles peuvent être le moyen de subsistance et la source de revenus des populations.</a:t>
            </a:r>
          </a:p>
          <a:p>
            <a:pPr lvl="1">
              <a:spcBef>
                <a:spcPts val="0"/>
              </a:spcBef>
              <a:spcAft>
                <a:spcPts val="600"/>
              </a:spcAft>
            </a:pPr>
            <a:r>
              <a:rPr lang="fr-FR" sz="2000" dirty="0">
                <a:effectLst/>
                <a:ea typeface="Arial" panose="020B0604020202020204" pitchFamily="34" charset="0"/>
                <a:cs typeface="Calibri" panose="020F0502020204030204" pitchFamily="34" charset="0"/>
              </a:rPr>
              <a:t>Certaines maladies peuvent être transmises à l'homme par des produits alimentaires ou par contact avec des animaux malades. </a:t>
            </a:r>
          </a:p>
          <a:p>
            <a:pPr>
              <a:spcBef>
                <a:spcPts val="0"/>
              </a:spcBef>
              <a:spcAft>
                <a:spcPts val="600"/>
              </a:spcAft>
            </a:pPr>
            <a:r>
              <a:rPr lang="fr-FR" sz="2400" dirty="0">
                <a:effectLst/>
                <a:ea typeface="Arial" panose="020B0604020202020204" pitchFamily="34" charset="0"/>
                <a:cs typeface="Calibri" panose="020F0502020204030204" pitchFamily="34" charset="0"/>
              </a:rPr>
              <a:t>Le partage d'informations sur les maladies zoonotiques ou d'autres types d'événements sanitaires chez les animaux peut permettre au personnel de santé publique :</a:t>
            </a:r>
          </a:p>
          <a:p>
            <a:pPr lvl="1">
              <a:spcBef>
                <a:spcPts val="0"/>
              </a:spcBef>
              <a:spcAft>
                <a:spcPts val="600"/>
              </a:spcAft>
            </a:pPr>
            <a:r>
              <a:rPr lang="fr-FR" sz="2000" dirty="0">
                <a:effectLst/>
                <a:ea typeface="Arial" panose="020B0604020202020204" pitchFamily="34" charset="0"/>
                <a:cs typeface="Calibri" panose="020F0502020204030204" pitchFamily="34" charset="0"/>
              </a:rPr>
              <a:t>Agir rapidement et collaborer avec d'autres secteurs pour renforcer la surveillance</a:t>
            </a:r>
          </a:p>
          <a:p>
            <a:pPr lvl="1">
              <a:spcBef>
                <a:spcPts val="0"/>
              </a:spcBef>
              <a:spcAft>
                <a:spcPts val="600"/>
              </a:spcAft>
            </a:pPr>
            <a:r>
              <a:rPr lang="fr-FR" sz="2000" dirty="0">
                <a:effectLst/>
                <a:ea typeface="Arial" panose="020B0604020202020204" pitchFamily="34" charset="0"/>
                <a:cs typeface="Calibri" panose="020F0502020204030204" pitchFamily="34" charset="0"/>
              </a:rPr>
              <a:t>Mettre en œuvre des mesures de contrôle pour prévenir la transmission de maladies entre les personnes, les animaux et l'environnement</a:t>
            </a:r>
            <a:r>
              <a:rPr lang="fr-FR" sz="2000" dirty="0">
                <a:effectLst/>
                <a:cs typeface="Calibri" panose="020F0502020204030204" pitchFamily="34" charset="0"/>
              </a:rPr>
              <a:t>. </a:t>
            </a:r>
            <a:endParaRPr lang="fr-FR" sz="2000" dirty="0">
              <a:effectLst/>
              <a:ea typeface="Arial" panose="020B0604020202020204" pitchFamily="34" charset="0"/>
              <a:cs typeface="Calibri" panose="020F0502020204030204" pitchFamily="34" charset="0"/>
            </a:endParaRPr>
          </a:p>
        </p:txBody>
      </p:sp>
      <p:sp>
        <p:nvSpPr>
          <p:cNvPr id="3" name="Title 2">
            <a:extLst>
              <a:ext uri="{FF2B5EF4-FFF2-40B4-BE49-F238E27FC236}">
                <a16:creationId xmlns:a16="http://schemas.microsoft.com/office/drawing/2014/main" id="{DEF492AE-C2C1-2A82-7A45-9BAA9BF29DD2}"/>
              </a:ext>
            </a:extLst>
          </p:cNvPr>
          <p:cNvSpPr>
            <a:spLocks noGrp="1"/>
          </p:cNvSpPr>
          <p:nvPr>
            <p:ph type="title"/>
          </p:nvPr>
        </p:nvSpPr>
        <p:spPr/>
        <p:txBody>
          <a:bodyPr/>
          <a:lstStyle/>
          <a:p>
            <a:r>
              <a:rPr lang="en-US" dirty="0"/>
              <a:t>Question 2b Réponse</a:t>
            </a:r>
          </a:p>
        </p:txBody>
      </p:sp>
    </p:spTree>
    <p:extLst>
      <p:ext uri="{BB962C8B-B14F-4D97-AF65-F5344CB8AC3E}">
        <p14:creationId xmlns:p14="http://schemas.microsoft.com/office/powerpoint/2010/main" val="1274462591"/>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13C730F8-CE3D-4556-8D77-C14C84C7C33F}"/>
              </a:ext>
            </a:extLst>
          </p:cNvPr>
          <p:cNvSpPr>
            <a:spLocks noGrp="1"/>
          </p:cNvSpPr>
          <p:nvPr>
            <p:ph sz="half" idx="2"/>
          </p:nvPr>
        </p:nvSpPr>
        <p:spPr>
          <a:xfrm>
            <a:off x="838199" y="1478857"/>
            <a:ext cx="11001703" cy="4639309"/>
          </a:xfrm>
        </p:spPr>
        <p:txBody>
          <a:bodyPr anchor="ctr"/>
          <a:lstStyle/>
          <a:p>
            <a:pPr marL="0" indent="0">
              <a:buNone/>
            </a:pPr>
            <a:r>
              <a:rPr lang="fr-FR" dirty="0"/>
              <a:t>Taux d'incidence = 44/85 000 x 100 000 = </a:t>
            </a:r>
          </a:p>
          <a:p>
            <a:pPr marL="0" indent="0">
              <a:buNone/>
            </a:pPr>
            <a:r>
              <a:rPr lang="fr-FR" dirty="0"/>
              <a:t>52 cas pour 100 000 personnes au cours de la période de 11 mois</a:t>
            </a:r>
          </a:p>
          <a:p>
            <a:pPr algn="ctr"/>
            <a:endParaRPr lang="en-US" b="1" dirty="0"/>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Question 31 Réponse</a:t>
            </a:r>
          </a:p>
        </p:txBody>
      </p:sp>
    </p:spTree>
    <p:extLst>
      <p:ext uri="{BB962C8B-B14F-4D97-AF65-F5344CB8AC3E}">
        <p14:creationId xmlns:p14="http://schemas.microsoft.com/office/powerpoint/2010/main" val="3185271035"/>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3D0712-6E27-4C7B-B718-9A1B8C461FA6}"/>
              </a:ext>
            </a:extLst>
          </p:cNvPr>
          <p:cNvSpPr>
            <a:spLocks noGrp="1"/>
          </p:cNvSpPr>
          <p:nvPr>
            <p:ph sz="half" idx="2"/>
          </p:nvPr>
        </p:nvSpPr>
        <p:spPr/>
        <p:txBody>
          <a:bodyPr anchor="ctr"/>
          <a:lstStyle/>
          <a:p>
            <a:pPr marL="0" indent="0">
              <a:spcBef>
                <a:spcPts val="0"/>
              </a:spcBef>
              <a:spcAft>
                <a:spcPts val="0"/>
              </a:spcAft>
              <a:buNone/>
            </a:pPr>
            <a:r>
              <a:rPr lang="fr-FR" dirty="0"/>
              <a:t>En raison des flambées épidémiques de grippe aviaire en 2021 et 2023 et des pertes économiques associées, le ministère de l'Agriculture a décidé de mettre en œuvre la vaccination des poulets et canards domestiques afin de contrôler et de prévenir les futures flambées de grippe aviaire. </a:t>
            </a:r>
          </a:p>
          <a:p>
            <a:pPr marL="0" indent="0">
              <a:spcBef>
                <a:spcPts val="0"/>
              </a:spcBef>
              <a:spcAft>
                <a:spcPts val="0"/>
              </a:spcAft>
              <a:buNone/>
            </a:pPr>
            <a:endParaRPr lang="fr-FR" dirty="0"/>
          </a:p>
          <a:p>
            <a:pPr marL="0" indent="0">
              <a:spcBef>
                <a:spcPts val="0"/>
              </a:spcBef>
              <a:spcAft>
                <a:spcPts val="0"/>
              </a:spcAft>
              <a:buNone/>
            </a:pPr>
            <a:r>
              <a:rPr lang="fr-FR" dirty="0"/>
              <a:t>Vous rencontrez le responsable de la surveillance vétérinaire du district D afin d'examiner plusieurs études sur les vaccins contre la grippe aviaire hautement pathogène (H5N1) et les réponses immunitaires.</a:t>
            </a:r>
          </a:p>
        </p:txBody>
      </p:sp>
      <p:sp>
        <p:nvSpPr>
          <p:cNvPr id="2" name="Title 1">
            <a:extLst>
              <a:ext uri="{FF2B5EF4-FFF2-40B4-BE49-F238E27FC236}">
                <a16:creationId xmlns:a16="http://schemas.microsoft.com/office/drawing/2014/main" id="{5F513A2A-8ECE-4512-A1C8-446732EF1ED3}"/>
              </a:ext>
            </a:extLst>
          </p:cNvPr>
          <p:cNvSpPr>
            <a:spLocks noGrp="1"/>
          </p:cNvSpPr>
          <p:nvPr>
            <p:ph type="title"/>
          </p:nvPr>
        </p:nvSpPr>
        <p:spPr>
          <a:xfrm>
            <a:off x="838200" y="457200"/>
            <a:ext cx="11127828" cy="800100"/>
          </a:xfrm>
        </p:spPr>
        <p:txBody>
          <a:bodyPr/>
          <a:lstStyle/>
          <a:p>
            <a:r>
              <a:rPr lang="fr-FR" dirty="0"/>
              <a:t>Partie F : Enquête Une Seule Santé (1/7)</a:t>
            </a:r>
          </a:p>
        </p:txBody>
      </p:sp>
    </p:spTree>
    <p:extLst>
      <p:ext uri="{BB962C8B-B14F-4D97-AF65-F5344CB8AC3E}">
        <p14:creationId xmlns:p14="http://schemas.microsoft.com/office/powerpoint/2010/main" val="2614705482"/>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366B28-5C2D-4C2A-A599-8386B21B591B}"/>
              </a:ext>
            </a:extLst>
          </p:cNvPr>
          <p:cNvSpPr>
            <a:spLocks noGrp="1"/>
          </p:cNvSpPr>
          <p:nvPr>
            <p:ph sz="half" idx="2"/>
          </p:nvPr>
        </p:nvSpPr>
        <p:spPr>
          <a:xfrm>
            <a:off x="838200" y="1478857"/>
            <a:ext cx="10368776" cy="4639309"/>
          </a:xfrm>
        </p:spPr>
        <p:txBody>
          <a:bodyPr lIns="91440" tIns="45720" rIns="91440" bIns="45720" anchor="ctr"/>
          <a:lstStyle/>
          <a:p>
            <a:pPr marL="0" indent="0">
              <a:spcBef>
                <a:spcPts val="0"/>
              </a:spcBef>
              <a:spcAft>
                <a:spcPts val="0"/>
              </a:spcAft>
              <a:buNone/>
            </a:pPr>
            <a:r>
              <a:rPr lang="fr-FR" sz="2400" dirty="0">
                <a:solidFill>
                  <a:srgbClr val="212121"/>
                </a:solidFill>
                <a:ea typeface="MS Mincho" panose="02020609040205080304" pitchFamily="49" charset="-128"/>
              </a:rPr>
              <a:t>Les virus de l'influenza A qui infectent les volailles sont divisés en deux groupes distincts en fonction de la gravité de la maladie qu'ils provoquent. </a:t>
            </a:r>
          </a:p>
          <a:p>
            <a:pPr marL="0" indent="0">
              <a:spcBef>
                <a:spcPts val="0"/>
              </a:spcBef>
              <a:spcAft>
                <a:spcPts val="0"/>
              </a:spcAft>
              <a:buNone/>
            </a:pPr>
            <a:endParaRPr lang="fr-FR" sz="2400" dirty="0">
              <a:solidFill>
                <a:srgbClr val="212121"/>
              </a:solidFill>
              <a:ea typeface="MS Mincho" panose="02020609040205080304" pitchFamily="49" charset="-128"/>
            </a:endParaRPr>
          </a:p>
          <a:p>
            <a:pPr marL="0" indent="0">
              <a:spcBef>
                <a:spcPts val="0"/>
              </a:spcBef>
              <a:spcAft>
                <a:spcPts val="0"/>
              </a:spcAft>
              <a:buNone/>
            </a:pPr>
            <a:r>
              <a:rPr lang="fr-FR" sz="2400" dirty="0">
                <a:solidFill>
                  <a:srgbClr val="212121"/>
                </a:solidFill>
                <a:ea typeface="MS Mincho" panose="02020609040205080304" pitchFamily="49" charset="-128"/>
              </a:rPr>
              <a:t>L'influenza aviaire hautement pathogène (IAHP) peut entraîner une forte mortalité chez les poulets et les dindes et a un effet clinique variable (peut ou non provoquer des signes cliniques et la mort) </a:t>
            </a:r>
            <a:r>
              <a:rPr lang="fr-FR" sz="2000" dirty="0">
                <a:solidFill>
                  <a:srgbClr val="212121"/>
                </a:solidFill>
                <a:ea typeface="MS Mincho" panose="02020609040205080304" pitchFamily="49" charset="-128"/>
              </a:rPr>
              <a:t>chez</a:t>
            </a:r>
            <a:r>
              <a:rPr lang="fr-FR" sz="2400" dirty="0">
                <a:solidFill>
                  <a:srgbClr val="212121"/>
                </a:solidFill>
                <a:ea typeface="MS Mincho" panose="02020609040205080304" pitchFamily="49" charset="-128"/>
              </a:rPr>
              <a:t> les oiseaux aquatiques domestiques et sauvages. </a:t>
            </a:r>
          </a:p>
          <a:p>
            <a:pPr marL="0" indent="0">
              <a:spcBef>
                <a:spcPts val="0"/>
              </a:spcBef>
              <a:spcAft>
                <a:spcPts val="0"/>
              </a:spcAft>
              <a:buNone/>
            </a:pPr>
            <a:endParaRPr lang="fr-FR" sz="2400" dirty="0">
              <a:solidFill>
                <a:srgbClr val="212121"/>
              </a:solidFill>
              <a:ea typeface="MS Mincho" panose="02020609040205080304" pitchFamily="49" charset="-128"/>
            </a:endParaRPr>
          </a:p>
          <a:p>
            <a:pPr marL="0" indent="0">
              <a:spcBef>
                <a:spcPts val="0"/>
              </a:spcBef>
              <a:spcAft>
                <a:spcPts val="0"/>
              </a:spcAft>
              <a:buNone/>
            </a:pPr>
            <a:r>
              <a:rPr lang="fr-FR" sz="2400" dirty="0">
                <a:solidFill>
                  <a:srgbClr val="212121"/>
                </a:solidFill>
                <a:ea typeface="MS Mincho"/>
              </a:rPr>
              <a:t>L'influenza aviaire faiblement pathogène (IAFP), une infection localisée entraînant une maladie bénigne, est présente dans les populations d'oiseaux sauvages </a:t>
            </a:r>
            <a:r>
              <a:rPr lang="fr-FR" sz="2400" dirty="0">
                <a:ea typeface="MS Mincho"/>
              </a:rPr>
              <a:t>et peut se propager aux oiseaux domestiques. </a:t>
            </a:r>
            <a:endParaRPr lang="fr-FR" sz="2400" dirty="0">
              <a:ea typeface="MS Mincho" panose="02020609040205080304" pitchFamily="49" charset="-128"/>
            </a:endParaRPr>
          </a:p>
        </p:txBody>
      </p:sp>
      <p:sp>
        <p:nvSpPr>
          <p:cNvPr id="2" name="Title 1">
            <a:extLst>
              <a:ext uri="{FF2B5EF4-FFF2-40B4-BE49-F238E27FC236}">
                <a16:creationId xmlns:a16="http://schemas.microsoft.com/office/drawing/2014/main" id="{B964A477-8072-4536-938E-38A794C8A5D1}"/>
              </a:ext>
            </a:extLst>
          </p:cNvPr>
          <p:cNvSpPr>
            <a:spLocks noGrp="1"/>
          </p:cNvSpPr>
          <p:nvPr>
            <p:ph type="title"/>
          </p:nvPr>
        </p:nvSpPr>
        <p:spPr/>
        <p:txBody>
          <a:bodyPr/>
          <a:lstStyle/>
          <a:p>
            <a:r>
              <a:rPr lang="fr-FR" dirty="0"/>
              <a:t>Partie F : Enquête Une Seule Santé (2/7)</a:t>
            </a:r>
          </a:p>
        </p:txBody>
      </p:sp>
    </p:spTree>
    <p:extLst>
      <p:ext uri="{BB962C8B-B14F-4D97-AF65-F5344CB8AC3E}">
        <p14:creationId xmlns:p14="http://schemas.microsoft.com/office/powerpoint/2010/main" val="1081949734"/>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2C1B715-7604-4299-8B0C-249E0AB9C83F}"/>
              </a:ext>
            </a:extLst>
          </p:cNvPr>
          <p:cNvSpPr>
            <a:spLocks noGrp="1"/>
          </p:cNvSpPr>
          <p:nvPr>
            <p:ph sz="half" idx="2"/>
          </p:nvPr>
        </p:nvSpPr>
        <p:spPr/>
        <p:txBody>
          <a:bodyPr anchor="ctr"/>
          <a:lstStyle/>
          <a:p>
            <a:pPr marL="0" indent="0">
              <a:spcBef>
                <a:spcPts val="0"/>
              </a:spcBef>
              <a:spcAft>
                <a:spcPts val="0"/>
              </a:spcAft>
              <a:buNone/>
            </a:pPr>
            <a:r>
              <a:rPr lang="fr-FR" dirty="0">
                <a:solidFill>
                  <a:srgbClr val="212121"/>
                </a:solidFill>
                <a:ea typeface="MS Mincho" panose="02020609040205080304" pitchFamily="49" charset="-128"/>
              </a:rPr>
              <a:t>Les virus de l'IAHP peuvent être issus de l'IAFP par mutation ou recombinaison des virus. Les virus grippaux sont introduits dans la volaille domestique principalement par contact direct ou indirect avec des oiseaux infectés. </a:t>
            </a:r>
          </a:p>
          <a:p>
            <a:pPr marL="0" indent="0">
              <a:spcBef>
                <a:spcPts val="0"/>
              </a:spcBef>
              <a:spcAft>
                <a:spcPts val="0"/>
              </a:spcAft>
              <a:buNone/>
            </a:pPr>
            <a:endParaRPr lang="fr-FR" dirty="0">
              <a:ea typeface="MS Mincho" panose="02020609040205080304" pitchFamily="49" charset="-128"/>
            </a:endParaRPr>
          </a:p>
          <a:p>
            <a:pPr marL="0" indent="0">
              <a:spcBef>
                <a:spcPts val="0"/>
              </a:spcBef>
              <a:spcAft>
                <a:spcPts val="0"/>
              </a:spcAft>
              <a:buNone/>
            </a:pPr>
            <a:r>
              <a:rPr lang="fr-FR" dirty="0">
                <a:solidFill>
                  <a:srgbClr val="212121"/>
                </a:solidFill>
                <a:effectLst/>
                <a:ea typeface="MS Mincho" panose="02020609040205080304" pitchFamily="49" charset="-128"/>
              </a:rPr>
              <a:t>La transmission peut se faire par le déplacement de volailles infectées, d'équipements, de </a:t>
            </a:r>
            <a:r>
              <a:rPr lang="fr-FR" dirty="0" err="1">
                <a:solidFill>
                  <a:srgbClr val="212121"/>
                </a:solidFill>
                <a:effectLst/>
                <a:ea typeface="MS Mincho" panose="02020609040205080304" pitchFamily="49" charset="-128"/>
              </a:rPr>
              <a:t>fomites</a:t>
            </a:r>
            <a:r>
              <a:rPr lang="fr-FR" dirty="0">
                <a:solidFill>
                  <a:srgbClr val="212121"/>
                </a:solidFill>
                <a:effectLst/>
                <a:ea typeface="MS Mincho" panose="02020609040205080304" pitchFamily="49" charset="-128"/>
              </a:rPr>
              <a:t> ou de véhicules contaminés, et par l'exposition à des matières organiques infectieuses contaminées.</a:t>
            </a:r>
          </a:p>
        </p:txBody>
      </p:sp>
      <p:sp>
        <p:nvSpPr>
          <p:cNvPr id="2" name="Title 1">
            <a:extLst>
              <a:ext uri="{FF2B5EF4-FFF2-40B4-BE49-F238E27FC236}">
                <a16:creationId xmlns:a16="http://schemas.microsoft.com/office/drawing/2014/main" id="{A08C9CC5-5E3E-4711-B64D-A0B76327CBB5}"/>
              </a:ext>
            </a:extLst>
          </p:cNvPr>
          <p:cNvSpPr>
            <a:spLocks noGrp="1"/>
          </p:cNvSpPr>
          <p:nvPr>
            <p:ph type="title"/>
          </p:nvPr>
        </p:nvSpPr>
        <p:spPr/>
        <p:txBody>
          <a:bodyPr/>
          <a:lstStyle/>
          <a:p>
            <a:r>
              <a:rPr lang="fr-FR" dirty="0"/>
              <a:t>Partie F : Enquête Une Seule Santé (3/7)</a:t>
            </a:r>
          </a:p>
        </p:txBody>
      </p:sp>
    </p:spTree>
    <p:extLst>
      <p:ext uri="{BB962C8B-B14F-4D97-AF65-F5344CB8AC3E}">
        <p14:creationId xmlns:p14="http://schemas.microsoft.com/office/powerpoint/2010/main" val="2060684309"/>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3D0712-6E27-4C7B-B718-9A1B8C461FA6}"/>
              </a:ext>
            </a:extLst>
          </p:cNvPr>
          <p:cNvSpPr>
            <a:spLocks noGrp="1"/>
          </p:cNvSpPr>
          <p:nvPr>
            <p:ph sz="half" idx="2"/>
          </p:nvPr>
        </p:nvSpPr>
        <p:spPr/>
        <p:txBody>
          <a:bodyPr anchor="ctr"/>
          <a:lstStyle/>
          <a:p>
            <a:pPr marL="0" indent="0">
              <a:spcBef>
                <a:spcPts val="0"/>
              </a:spcBef>
              <a:spcAft>
                <a:spcPts val="0"/>
              </a:spcAft>
              <a:buNone/>
            </a:pPr>
            <a:r>
              <a:rPr lang="fr-FR" dirty="0">
                <a:solidFill>
                  <a:srgbClr val="212121"/>
                </a:solidFill>
                <a:effectLst/>
                <a:ea typeface="MS Mincho" panose="02020609040205080304" pitchFamily="49" charset="-128"/>
              </a:rPr>
              <a:t>Pour ces raisons, si des mesures de biosécurité sont mises en œuvre au niveau de l'exploitation, les infections par la grippe aviaire peuvent être évitées. </a:t>
            </a:r>
          </a:p>
          <a:p>
            <a:pPr marL="0" indent="0">
              <a:spcBef>
                <a:spcPts val="0"/>
              </a:spcBef>
              <a:spcAft>
                <a:spcPts val="0"/>
              </a:spcAft>
              <a:buNone/>
            </a:pPr>
            <a:endParaRPr lang="fr-FR" dirty="0"/>
          </a:p>
          <a:p>
            <a:pPr marL="0" indent="0">
              <a:spcBef>
                <a:spcPts val="0"/>
              </a:spcBef>
              <a:spcAft>
                <a:spcPts val="0"/>
              </a:spcAft>
              <a:buNone/>
            </a:pPr>
            <a:r>
              <a:rPr lang="fr-FR" dirty="0">
                <a:solidFill>
                  <a:srgbClr val="212121"/>
                </a:solidFill>
                <a:effectLst/>
                <a:latin typeface="Arial" panose="020B0604020202020204" pitchFamily="34" charset="0"/>
                <a:ea typeface="MS Mincho" panose="02020609040205080304" pitchFamily="49" charset="-128"/>
              </a:rPr>
              <a:t>Avec l'augmentation des flambées épidémiques de virus IAHP, la vaccination est désormais considérée comme un outil important d'éradication, en plus de l'abattage.</a:t>
            </a:r>
          </a:p>
          <a:p>
            <a:pPr marL="0" indent="0">
              <a:spcBef>
                <a:spcPts val="0"/>
              </a:spcBef>
              <a:spcAft>
                <a:spcPts val="0"/>
              </a:spcAft>
              <a:buNone/>
            </a:pPr>
            <a:endParaRPr lang="fr-FR" dirty="0">
              <a:effectLst/>
              <a:latin typeface="Arial" panose="020B0604020202020204" pitchFamily="34" charset="0"/>
              <a:ea typeface="MS Mincho" panose="02020609040205080304" pitchFamily="49" charset="-128"/>
            </a:endParaRPr>
          </a:p>
        </p:txBody>
      </p:sp>
      <p:sp>
        <p:nvSpPr>
          <p:cNvPr id="2" name="Title 1">
            <a:extLst>
              <a:ext uri="{FF2B5EF4-FFF2-40B4-BE49-F238E27FC236}">
                <a16:creationId xmlns:a16="http://schemas.microsoft.com/office/drawing/2014/main" id="{5F513A2A-8ECE-4512-A1C8-446732EF1ED3}"/>
              </a:ext>
            </a:extLst>
          </p:cNvPr>
          <p:cNvSpPr>
            <a:spLocks noGrp="1"/>
          </p:cNvSpPr>
          <p:nvPr>
            <p:ph type="title"/>
          </p:nvPr>
        </p:nvSpPr>
        <p:spPr/>
        <p:txBody>
          <a:bodyPr/>
          <a:lstStyle/>
          <a:p>
            <a:r>
              <a:rPr lang="fr-FR" dirty="0"/>
              <a:t>Partie F : Enquête Une Seule Santé (4/7)</a:t>
            </a:r>
          </a:p>
        </p:txBody>
      </p:sp>
    </p:spTree>
    <p:extLst>
      <p:ext uri="{BB962C8B-B14F-4D97-AF65-F5344CB8AC3E}">
        <p14:creationId xmlns:p14="http://schemas.microsoft.com/office/powerpoint/2010/main" val="2116620876"/>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3D0712-6E27-4C7B-B718-9A1B8C461FA6}"/>
              </a:ext>
            </a:extLst>
          </p:cNvPr>
          <p:cNvSpPr>
            <a:spLocks noGrp="1"/>
          </p:cNvSpPr>
          <p:nvPr>
            <p:ph sz="half" idx="2"/>
          </p:nvPr>
        </p:nvSpPr>
        <p:spPr/>
        <p:txBody>
          <a:bodyPr anchor="ctr"/>
          <a:lstStyle/>
          <a:p>
            <a:pPr marL="0" indent="0">
              <a:spcBef>
                <a:spcPts val="0"/>
              </a:spcBef>
              <a:spcAft>
                <a:spcPts val="0"/>
              </a:spcAft>
              <a:buNone/>
            </a:pPr>
            <a:r>
              <a:rPr lang="fr-FR" dirty="0">
                <a:solidFill>
                  <a:srgbClr val="212121"/>
                </a:solidFill>
                <a:latin typeface="Arial" panose="020B0604020202020204" pitchFamily="34" charset="0"/>
                <a:ea typeface="MS Mincho" panose="02020609040205080304" pitchFamily="49" charset="-128"/>
              </a:rPr>
              <a:t>Le responsable de la surveillance vétérinaire a examiné une étude sur le virus H5N1 chez les poulets et les canards élevés dans de petites exploitations. Les oiseaux ont été échantillonnés tous les mois de mai 2021 à mai 2022. </a:t>
            </a:r>
          </a:p>
          <a:p>
            <a:pPr marL="0" indent="0">
              <a:spcBef>
                <a:spcPts val="0"/>
              </a:spcBef>
              <a:spcAft>
                <a:spcPts val="0"/>
              </a:spcAft>
              <a:buNone/>
            </a:pPr>
            <a:endParaRPr lang="fr-FR" dirty="0">
              <a:solidFill>
                <a:srgbClr val="212121"/>
              </a:solidFill>
              <a:latin typeface="Arial" panose="020B0604020202020204" pitchFamily="34" charset="0"/>
              <a:ea typeface="MS Mincho" panose="02020609040205080304" pitchFamily="49" charset="-128"/>
            </a:endParaRPr>
          </a:p>
          <a:p>
            <a:pPr marL="0" indent="0">
              <a:spcBef>
                <a:spcPts val="0"/>
              </a:spcBef>
              <a:spcAft>
                <a:spcPts val="0"/>
              </a:spcAft>
              <a:buNone/>
            </a:pPr>
            <a:r>
              <a:rPr lang="fr-FR" dirty="0">
                <a:solidFill>
                  <a:srgbClr val="212121"/>
                </a:solidFill>
                <a:latin typeface="Arial" panose="020B0604020202020204" pitchFamily="34" charset="0"/>
                <a:ea typeface="MS Mincho" panose="02020609040205080304" pitchFamily="49" charset="-128"/>
              </a:rPr>
              <a:t>Les poulets sont élevés entièrement à l'intérieur, tandis que les canards peuvent sortir pendant la journée.</a:t>
            </a:r>
          </a:p>
        </p:txBody>
      </p:sp>
      <p:sp>
        <p:nvSpPr>
          <p:cNvPr id="2" name="Title 1">
            <a:extLst>
              <a:ext uri="{FF2B5EF4-FFF2-40B4-BE49-F238E27FC236}">
                <a16:creationId xmlns:a16="http://schemas.microsoft.com/office/drawing/2014/main" id="{5F513A2A-8ECE-4512-A1C8-446732EF1ED3}"/>
              </a:ext>
            </a:extLst>
          </p:cNvPr>
          <p:cNvSpPr>
            <a:spLocks noGrp="1"/>
          </p:cNvSpPr>
          <p:nvPr>
            <p:ph type="title"/>
          </p:nvPr>
        </p:nvSpPr>
        <p:spPr/>
        <p:txBody>
          <a:bodyPr/>
          <a:lstStyle/>
          <a:p>
            <a:r>
              <a:rPr lang="fr-FR" dirty="0"/>
              <a:t>Partie F : Enquête Une Seule Santé (5/7)</a:t>
            </a:r>
          </a:p>
        </p:txBody>
      </p:sp>
    </p:spTree>
    <p:extLst>
      <p:ext uri="{BB962C8B-B14F-4D97-AF65-F5344CB8AC3E}">
        <p14:creationId xmlns:p14="http://schemas.microsoft.com/office/powerpoint/2010/main" val="221854125"/>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3D0712-6E27-4C7B-B718-9A1B8C461FA6}"/>
              </a:ext>
            </a:extLst>
          </p:cNvPr>
          <p:cNvSpPr>
            <a:spLocks noGrp="1"/>
          </p:cNvSpPr>
          <p:nvPr>
            <p:ph sz="half" idx="2"/>
          </p:nvPr>
        </p:nvSpPr>
        <p:spPr/>
        <p:txBody>
          <a:bodyPr anchor="ctr"/>
          <a:lstStyle/>
          <a:p>
            <a:pPr marL="0" indent="0">
              <a:spcBef>
                <a:spcPts val="0"/>
              </a:spcBef>
              <a:spcAft>
                <a:spcPts val="0"/>
              </a:spcAft>
              <a:buNone/>
            </a:pPr>
            <a:r>
              <a:rPr lang="fr-FR" dirty="0">
                <a:solidFill>
                  <a:srgbClr val="212121"/>
                </a:solidFill>
                <a:latin typeface="Arial" panose="020B0604020202020204" pitchFamily="34" charset="0"/>
                <a:ea typeface="MS Mincho" panose="02020609040205080304" pitchFamily="49" charset="-128"/>
              </a:rPr>
              <a:t>Dans le cadre de l'étude, les poulets et les canards d'exploitations sélectionnées ont été vaccinés afin d'induire une réponse immunitaire à la grippe. Le sérum a été testé pour détecter la présence d'anticorps H5 contre la grippe. </a:t>
            </a:r>
          </a:p>
          <a:p>
            <a:pPr marL="0" indent="0">
              <a:spcBef>
                <a:spcPts val="0"/>
              </a:spcBef>
              <a:spcAft>
                <a:spcPts val="0"/>
              </a:spcAft>
              <a:buNone/>
            </a:pPr>
            <a:endParaRPr lang="fr-FR" dirty="0">
              <a:solidFill>
                <a:srgbClr val="212121"/>
              </a:solidFill>
              <a:latin typeface="Arial" panose="020B0604020202020204" pitchFamily="34" charset="0"/>
              <a:ea typeface="MS Mincho" panose="02020609040205080304" pitchFamily="49" charset="-128"/>
            </a:endParaRPr>
          </a:p>
          <a:p>
            <a:pPr marL="0" indent="0">
              <a:spcBef>
                <a:spcPts val="0"/>
              </a:spcBef>
              <a:spcAft>
                <a:spcPts val="0"/>
              </a:spcAft>
              <a:buNone/>
            </a:pPr>
            <a:r>
              <a:rPr lang="fr-FR" dirty="0">
                <a:solidFill>
                  <a:srgbClr val="212121"/>
                </a:solidFill>
                <a:latin typeface="Arial" panose="020B0604020202020204" pitchFamily="34" charset="0"/>
                <a:ea typeface="MS Mincho" panose="02020609040205080304" pitchFamily="49" charset="-128"/>
              </a:rPr>
              <a:t>Les poulets et les canards vaccinés et non vaccinés ont été comparés pour étudier les niveaux d'anticorps dans le sérum, notifiés comme la séroprévalence des anticorps. </a:t>
            </a:r>
          </a:p>
        </p:txBody>
      </p:sp>
      <p:sp>
        <p:nvSpPr>
          <p:cNvPr id="2" name="Title 1">
            <a:extLst>
              <a:ext uri="{FF2B5EF4-FFF2-40B4-BE49-F238E27FC236}">
                <a16:creationId xmlns:a16="http://schemas.microsoft.com/office/drawing/2014/main" id="{5F513A2A-8ECE-4512-A1C8-446732EF1ED3}"/>
              </a:ext>
            </a:extLst>
          </p:cNvPr>
          <p:cNvSpPr>
            <a:spLocks noGrp="1"/>
          </p:cNvSpPr>
          <p:nvPr>
            <p:ph type="title"/>
          </p:nvPr>
        </p:nvSpPr>
        <p:spPr/>
        <p:txBody>
          <a:bodyPr/>
          <a:lstStyle/>
          <a:p>
            <a:r>
              <a:rPr lang="fr-FR" dirty="0"/>
              <a:t>Partie F : Enquête Une Seule Santé (6/7)</a:t>
            </a:r>
          </a:p>
        </p:txBody>
      </p:sp>
      <p:sp>
        <p:nvSpPr>
          <p:cNvPr id="6" name="TextBox 5">
            <a:extLst>
              <a:ext uri="{FF2B5EF4-FFF2-40B4-BE49-F238E27FC236}">
                <a16:creationId xmlns:a16="http://schemas.microsoft.com/office/drawing/2014/main" id="{01C9684E-7351-8578-29B6-362BEE4293C5}"/>
              </a:ext>
            </a:extLst>
          </p:cNvPr>
          <p:cNvSpPr txBox="1"/>
          <p:nvPr/>
        </p:nvSpPr>
        <p:spPr>
          <a:xfrm>
            <a:off x="1245016" y="6339723"/>
            <a:ext cx="8404767" cy="461665"/>
          </a:xfrm>
          <a:prstGeom prst="rect">
            <a:avLst/>
          </a:prstGeom>
          <a:noFill/>
        </p:spPr>
        <p:txBody>
          <a:bodyPr wrap="square" rtlCol="0">
            <a:spAutoFit/>
          </a:bodyPr>
          <a:lstStyle/>
          <a:p>
            <a:pPr algn="r"/>
            <a:r>
              <a:rPr lang="en-US" sz="1200"/>
              <a:t>Adapté de : Henning J, Henning KA, Morton JM, et al Highly pathogenic avian influenza (H5N1) in ducks and in-contact chickens in backyard and smallholder commercial duck farms in Viet Nam. </a:t>
            </a:r>
            <a:r>
              <a:rPr lang="en-US" sz="1200" err="1"/>
              <a:t>Prev </a:t>
            </a:r>
            <a:r>
              <a:rPr lang="en-US" sz="1200"/>
              <a:t>Vet Med. 2011 Sep 1;101(3-4):229-40</a:t>
            </a:r>
            <a:r>
              <a:rPr lang="en-US" sz="1200" b="0" i="0">
                <a:effectLst/>
              </a:rPr>
              <a:t>.</a:t>
            </a:r>
            <a:endParaRPr lang="en-US" sz="1200"/>
          </a:p>
        </p:txBody>
      </p:sp>
    </p:spTree>
    <p:extLst>
      <p:ext uri="{BB962C8B-B14F-4D97-AF65-F5344CB8AC3E}">
        <p14:creationId xmlns:p14="http://schemas.microsoft.com/office/powerpoint/2010/main" val="3885101179"/>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6A06D03-3D5F-16DA-6466-9CB962B7F40B}"/>
              </a:ext>
            </a:extLst>
          </p:cNvPr>
          <p:cNvSpPr>
            <a:spLocks noGrp="1"/>
          </p:cNvSpPr>
          <p:nvPr>
            <p:ph sz="half" idx="2"/>
          </p:nvPr>
        </p:nvSpPr>
        <p:spPr>
          <a:xfrm>
            <a:off x="838200" y="1478857"/>
            <a:ext cx="10298373" cy="4639309"/>
          </a:xfrm>
        </p:spPr>
        <p:txBody>
          <a:bodyPr anchor="ctr"/>
          <a:lstStyle/>
          <a:p>
            <a:pPr marL="0" indent="0">
              <a:buNone/>
            </a:pPr>
            <a:r>
              <a:rPr lang="fr-FR" dirty="0"/>
              <a:t>La figure 3 montre la séroprévalence des anticorps H5 chez les canards non vaccinés (ligne orange) et les poulets domestiques (ligne bleue) de mai 2021 à mai 2022. </a:t>
            </a:r>
          </a:p>
          <a:p>
            <a:pPr marL="0" indent="0">
              <a:buNone/>
            </a:pPr>
            <a:endParaRPr lang="fr-FR" dirty="0"/>
          </a:p>
          <a:p>
            <a:pPr marL="0" indent="0">
              <a:buNone/>
            </a:pPr>
            <a:r>
              <a:rPr lang="fr-FR" dirty="0"/>
              <a:t>La prévalence globale au cours de la période d'étude était de 43 % (IC 95 % : 38,0, 47) pour les canards et de 19,0 % (IC 95 % : 14, 47) pour les poulets.</a:t>
            </a:r>
          </a:p>
        </p:txBody>
      </p:sp>
      <p:sp>
        <p:nvSpPr>
          <p:cNvPr id="3" name="Title 2">
            <a:extLst>
              <a:ext uri="{FF2B5EF4-FFF2-40B4-BE49-F238E27FC236}">
                <a16:creationId xmlns:a16="http://schemas.microsoft.com/office/drawing/2014/main" id="{874315EF-8BD1-1CD8-8387-B4AC3A19B26D}"/>
              </a:ext>
            </a:extLst>
          </p:cNvPr>
          <p:cNvSpPr>
            <a:spLocks noGrp="1"/>
          </p:cNvSpPr>
          <p:nvPr>
            <p:ph type="title"/>
          </p:nvPr>
        </p:nvSpPr>
        <p:spPr/>
        <p:txBody>
          <a:bodyPr/>
          <a:lstStyle/>
          <a:p>
            <a:r>
              <a:rPr lang="fr-FR" dirty="0"/>
              <a:t>Partie F : Enquête Une Seule Santé (7/7)</a:t>
            </a:r>
          </a:p>
        </p:txBody>
      </p:sp>
    </p:spTree>
    <p:extLst>
      <p:ext uri="{BB962C8B-B14F-4D97-AF65-F5344CB8AC3E}">
        <p14:creationId xmlns:p14="http://schemas.microsoft.com/office/powerpoint/2010/main" val="3306267147"/>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D0256FE7-F39C-97C3-0858-B7AF67ED558E}"/>
              </a:ext>
            </a:extLst>
          </p:cNvPr>
          <p:cNvSpPr txBox="1"/>
          <p:nvPr/>
        </p:nvSpPr>
        <p:spPr>
          <a:xfrm>
            <a:off x="10039348" y="2221659"/>
            <a:ext cx="1200150" cy="338554"/>
          </a:xfrm>
          <a:prstGeom prst="rect">
            <a:avLst/>
          </a:prstGeom>
          <a:noFill/>
        </p:spPr>
        <p:txBody>
          <a:bodyPr wrap="square" rtlCol="0">
            <a:spAutoFit/>
          </a:bodyPr>
          <a:lstStyle/>
          <a:p>
            <a:r>
              <a:rPr lang="fr-FR" sz="1600" dirty="0"/>
              <a:t>Canards</a:t>
            </a:r>
          </a:p>
        </p:txBody>
      </p:sp>
      <p:sp>
        <p:nvSpPr>
          <p:cNvPr id="16" name="TextBox 15">
            <a:extLst>
              <a:ext uri="{FF2B5EF4-FFF2-40B4-BE49-F238E27FC236}">
                <a16:creationId xmlns:a16="http://schemas.microsoft.com/office/drawing/2014/main" id="{FA6456EE-3DAF-98FC-A432-928074C8EE05}"/>
              </a:ext>
            </a:extLst>
          </p:cNvPr>
          <p:cNvSpPr txBox="1"/>
          <p:nvPr/>
        </p:nvSpPr>
        <p:spPr>
          <a:xfrm>
            <a:off x="9801995" y="3356050"/>
            <a:ext cx="1314451" cy="338554"/>
          </a:xfrm>
          <a:prstGeom prst="rect">
            <a:avLst/>
          </a:prstGeom>
          <a:noFill/>
        </p:spPr>
        <p:txBody>
          <a:bodyPr wrap="square" rtlCol="0">
            <a:spAutoFit/>
          </a:bodyPr>
          <a:lstStyle/>
          <a:p>
            <a:r>
              <a:rPr lang="fr-FR" sz="1600" dirty="0"/>
              <a:t>Poulets</a:t>
            </a:r>
          </a:p>
        </p:txBody>
      </p:sp>
      <p:graphicFrame>
        <p:nvGraphicFramePr>
          <p:cNvPr id="2" name="Chart 1">
            <a:extLst>
              <a:ext uri="{FF2B5EF4-FFF2-40B4-BE49-F238E27FC236}">
                <a16:creationId xmlns:a16="http://schemas.microsoft.com/office/drawing/2014/main" id="{579C615A-FA31-442A-99ED-9B8087677D07}"/>
              </a:ext>
            </a:extLst>
          </p:cNvPr>
          <p:cNvGraphicFramePr>
            <a:graphicFrameLocks/>
          </p:cNvGraphicFramePr>
          <p:nvPr>
            <p:extLst>
              <p:ext uri="{D42A27DB-BD31-4B8C-83A1-F6EECF244321}">
                <p14:modId xmlns:p14="http://schemas.microsoft.com/office/powerpoint/2010/main" val="2711412954"/>
              </p:ext>
            </p:extLst>
          </p:nvPr>
        </p:nvGraphicFramePr>
        <p:xfrm>
          <a:off x="1732779" y="1522149"/>
          <a:ext cx="9147725" cy="4774292"/>
        </p:xfrm>
        <a:graphic>
          <a:graphicData uri="http://schemas.openxmlformats.org/drawingml/2006/chart">
            <c:chart xmlns:c="http://schemas.openxmlformats.org/drawingml/2006/chart" xmlns:r="http://schemas.openxmlformats.org/officeDocument/2006/relationships" r:id="rId3"/>
          </a:graphicData>
        </a:graphic>
      </p:graphicFrame>
      <p:sp>
        <p:nvSpPr>
          <p:cNvPr id="6" name="Title 1">
            <a:extLst>
              <a:ext uri="{FF2B5EF4-FFF2-40B4-BE49-F238E27FC236}">
                <a16:creationId xmlns:a16="http://schemas.microsoft.com/office/drawing/2014/main" id="{48271C1F-D9A7-8FE2-5DE1-9BC6D7528408}"/>
              </a:ext>
            </a:extLst>
          </p:cNvPr>
          <p:cNvSpPr txBox="1">
            <a:spLocks/>
          </p:cNvSpPr>
          <p:nvPr/>
        </p:nvSpPr>
        <p:spPr>
          <a:xfrm>
            <a:off x="838199" y="287168"/>
            <a:ext cx="10515600" cy="8001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dirty="0"/>
              <a:t>Figure 3. Prévalence des anticorps H5 chez les canards et les poulets domestiques </a:t>
            </a:r>
            <a:r>
              <a:rPr lang="en-US" sz="2800" b="1" u="sng" dirty="0"/>
              <a:t>non vaccinés</a:t>
            </a:r>
            <a:r>
              <a:rPr lang="en-US" sz="2800" dirty="0"/>
              <a:t>, mai 2021 à mai 2022</a:t>
            </a:r>
          </a:p>
        </p:txBody>
      </p:sp>
      <p:sp>
        <p:nvSpPr>
          <p:cNvPr id="13" name="Rectangle 12">
            <a:extLst>
              <a:ext uri="{FF2B5EF4-FFF2-40B4-BE49-F238E27FC236}">
                <a16:creationId xmlns:a16="http://schemas.microsoft.com/office/drawing/2014/main" id="{15D3DBB9-7A1B-413A-7E4E-BA342F85DB9E}"/>
              </a:ext>
            </a:extLst>
          </p:cNvPr>
          <p:cNvSpPr/>
          <p:nvPr/>
        </p:nvSpPr>
        <p:spPr>
          <a:xfrm>
            <a:off x="2636521" y="5335851"/>
            <a:ext cx="213360" cy="5334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613108294"/>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13C730F8-CE3D-4556-8D77-C14C84C7C33F}"/>
              </a:ext>
            </a:extLst>
          </p:cNvPr>
          <p:cNvSpPr>
            <a:spLocks noGrp="1"/>
          </p:cNvSpPr>
          <p:nvPr>
            <p:ph sz="half" idx="2"/>
          </p:nvPr>
        </p:nvSpPr>
        <p:spPr/>
        <p:txBody>
          <a:bodyPr anchor="ctr"/>
          <a:lstStyle/>
          <a:p>
            <a:pPr marL="514350" indent="-514350">
              <a:buClr>
                <a:schemeClr val="tx1"/>
              </a:buClr>
              <a:buAutoNum type="alphaLcPeriod"/>
            </a:pPr>
            <a:r>
              <a:rPr lang="fr-FR" dirty="0"/>
              <a:t>Quels sont les mois où la prévalence des anticorps est la plus élevée chez les canards ? Chez les poulets ?</a:t>
            </a:r>
          </a:p>
          <a:p>
            <a:pPr marL="514350" indent="-514350">
              <a:buClr>
                <a:schemeClr val="tx1"/>
              </a:buClr>
              <a:buAutoNum type="alphaLcPeriod"/>
            </a:pPr>
            <a:endParaRPr lang="fr-FR" dirty="0"/>
          </a:p>
          <a:p>
            <a:pPr marL="514350" indent="-514350">
              <a:buClr>
                <a:schemeClr val="tx1"/>
              </a:buClr>
              <a:buAutoNum type="alphaLcPeriod"/>
            </a:pPr>
            <a:r>
              <a:rPr lang="fr-FR" dirty="0"/>
              <a:t>Quelle était la prévalence au cours de ces mois ?</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Question 32</a:t>
            </a:r>
          </a:p>
        </p:txBody>
      </p:sp>
    </p:spTree>
    <p:extLst>
      <p:ext uri="{BB962C8B-B14F-4D97-AF65-F5344CB8AC3E}">
        <p14:creationId xmlns:p14="http://schemas.microsoft.com/office/powerpoint/2010/main" val="27088115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p:txBody>
          <a:bodyPr/>
          <a:lstStyle/>
          <a:p>
            <a:pPr marL="0" indent="0">
              <a:buClr>
                <a:schemeClr val="tx1"/>
              </a:buClr>
              <a:buNone/>
            </a:pPr>
            <a:r>
              <a:rPr lang="fr-FR" dirty="0"/>
              <a:t>Quelles étapes du cycle de surveillance doivent être réalisées au niveau du district ?</a:t>
            </a:r>
          </a:p>
          <a:p>
            <a:pPr marL="0" indent="0">
              <a:buNone/>
            </a:pPr>
            <a:endParaRPr lang="fr-FR" dirty="0"/>
          </a:p>
          <a:p>
            <a:pPr marL="285750" lvl="2" indent="0">
              <a:buNone/>
            </a:pPr>
            <a:endParaRPr lang="fr-FR" sz="2800" dirty="0"/>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Question 3</a:t>
            </a:r>
          </a:p>
        </p:txBody>
      </p:sp>
      <p:sp>
        <p:nvSpPr>
          <p:cNvPr id="6" name="Oval 5">
            <a:extLst>
              <a:ext uri="{FF2B5EF4-FFF2-40B4-BE49-F238E27FC236}">
                <a16:creationId xmlns:a16="http://schemas.microsoft.com/office/drawing/2014/main" id="{061075C4-7309-1375-CBDC-B075DED682A9}"/>
              </a:ext>
            </a:extLst>
          </p:cNvPr>
          <p:cNvSpPr/>
          <p:nvPr/>
        </p:nvSpPr>
        <p:spPr>
          <a:xfrm>
            <a:off x="3229870" y="2516345"/>
            <a:ext cx="5916545" cy="3556677"/>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Diagram 6">
            <a:extLst>
              <a:ext uri="{FF2B5EF4-FFF2-40B4-BE49-F238E27FC236}">
                <a16:creationId xmlns:a16="http://schemas.microsoft.com/office/drawing/2014/main" id="{407CFB85-099F-7A6C-E2C1-63B33DB61432}"/>
              </a:ext>
            </a:extLst>
          </p:cNvPr>
          <p:cNvGraphicFramePr/>
          <p:nvPr>
            <p:extLst>
              <p:ext uri="{D42A27DB-BD31-4B8C-83A1-F6EECF244321}">
                <p14:modId xmlns:p14="http://schemas.microsoft.com/office/powerpoint/2010/main" val="2377410945"/>
              </p:ext>
            </p:extLst>
          </p:nvPr>
        </p:nvGraphicFramePr>
        <p:xfrm>
          <a:off x="1750732" y="2245726"/>
          <a:ext cx="8874819" cy="41275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a:extLst>
              <a:ext uri="{FF2B5EF4-FFF2-40B4-BE49-F238E27FC236}">
                <a16:creationId xmlns:a16="http://schemas.microsoft.com/office/drawing/2014/main" id="{E4594482-8853-35AD-5E3A-DE17CE3A35A0}"/>
              </a:ext>
            </a:extLst>
          </p:cNvPr>
          <p:cNvSpPr txBox="1"/>
          <p:nvPr/>
        </p:nvSpPr>
        <p:spPr>
          <a:xfrm>
            <a:off x="4139291" y="3740685"/>
            <a:ext cx="4352700" cy="1015663"/>
          </a:xfrm>
          <a:prstGeom prst="rect">
            <a:avLst/>
          </a:prstGeom>
          <a:noFill/>
        </p:spPr>
        <p:txBody>
          <a:bodyPr wrap="square" rtlCol="0">
            <a:spAutoFit/>
          </a:bodyPr>
          <a:lstStyle/>
          <a:p>
            <a:pPr algn="ctr"/>
            <a:r>
              <a:rPr lang="en-US" sz="6000" b="1" dirty="0">
                <a:solidFill>
                  <a:srgbClr val="00943B"/>
                </a:solidFill>
                <a:latin typeface="+mn-lt"/>
              </a:rPr>
              <a:t>SUIVI</a:t>
            </a:r>
          </a:p>
        </p:txBody>
      </p:sp>
    </p:spTree>
    <p:extLst>
      <p:ext uri="{BB962C8B-B14F-4D97-AF65-F5344CB8AC3E}">
        <p14:creationId xmlns:p14="http://schemas.microsoft.com/office/powerpoint/2010/main" val="946320597"/>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13C730F8-CE3D-4556-8D77-C14C84C7C33F}"/>
              </a:ext>
            </a:extLst>
          </p:cNvPr>
          <p:cNvSpPr>
            <a:spLocks noGrp="1"/>
          </p:cNvSpPr>
          <p:nvPr>
            <p:ph sz="half" idx="2"/>
          </p:nvPr>
        </p:nvSpPr>
        <p:spPr/>
        <p:txBody>
          <a:bodyPr anchor="ctr"/>
          <a:lstStyle/>
          <a:p>
            <a:pPr marL="514350" indent="-514350">
              <a:buAutoNum type="alphaLcPeriod"/>
            </a:pPr>
            <a:r>
              <a:rPr lang="fr-FR" dirty="0"/>
              <a:t>Janvier et mai 2022 pour les deux</a:t>
            </a:r>
          </a:p>
          <a:p>
            <a:pPr marL="514350" indent="-514350">
              <a:buAutoNum type="alphaLcPeriod"/>
            </a:pPr>
            <a:endParaRPr lang="fr-FR" dirty="0"/>
          </a:p>
          <a:p>
            <a:pPr marL="514350" indent="-514350">
              <a:buAutoNum type="alphaLcPeriod"/>
            </a:pPr>
            <a:r>
              <a:rPr lang="fr-FR" dirty="0"/>
              <a:t>Canards - janvier 2022 (~68%) et mai 2022 - (~61%)</a:t>
            </a:r>
          </a:p>
          <a:p>
            <a:pPr marL="0" indent="0">
              <a:buNone/>
            </a:pPr>
            <a:r>
              <a:rPr lang="fr-FR" dirty="0"/>
              <a:t>     Poulets - janvier 2022 (~29%) et mai 2022 (~32%)</a:t>
            </a:r>
          </a:p>
          <a:p>
            <a:pPr lvl="2"/>
            <a:endParaRPr lang="en-US" dirty="0"/>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Question 32 Réponses</a:t>
            </a:r>
          </a:p>
        </p:txBody>
      </p:sp>
    </p:spTree>
    <p:extLst>
      <p:ext uri="{BB962C8B-B14F-4D97-AF65-F5344CB8AC3E}">
        <p14:creationId xmlns:p14="http://schemas.microsoft.com/office/powerpoint/2010/main" val="862977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13C730F8-CE3D-4556-8D77-C14C84C7C33F}"/>
              </a:ext>
            </a:extLst>
          </p:cNvPr>
          <p:cNvSpPr>
            <a:spLocks noGrp="1"/>
          </p:cNvSpPr>
          <p:nvPr>
            <p:ph sz="half" idx="2"/>
          </p:nvPr>
        </p:nvSpPr>
        <p:spPr/>
        <p:txBody>
          <a:bodyPr anchor="ctr"/>
          <a:lstStyle/>
          <a:p>
            <a:pPr marL="0" indent="0">
              <a:buClr>
                <a:schemeClr val="tx1"/>
              </a:buClr>
              <a:buNone/>
            </a:pPr>
            <a:r>
              <a:rPr lang="fr-FR" dirty="0"/>
              <a:t>Pourquoi y a-t-il une différence entre la séroprévalence des canards et celle des poulets ?</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Question 33</a:t>
            </a:r>
          </a:p>
        </p:txBody>
      </p:sp>
    </p:spTree>
    <p:extLst>
      <p:ext uri="{BB962C8B-B14F-4D97-AF65-F5344CB8AC3E}">
        <p14:creationId xmlns:p14="http://schemas.microsoft.com/office/powerpoint/2010/main" val="2618801235"/>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13C730F8-CE3D-4556-8D77-C14C84C7C33F}"/>
              </a:ext>
            </a:extLst>
          </p:cNvPr>
          <p:cNvSpPr>
            <a:spLocks noGrp="1"/>
          </p:cNvSpPr>
          <p:nvPr>
            <p:ph sz="half" idx="2"/>
          </p:nvPr>
        </p:nvSpPr>
        <p:spPr/>
        <p:txBody>
          <a:bodyPr anchor="ctr"/>
          <a:lstStyle/>
          <a:p>
            <a:r>
              <a:rPr lang="fr-FR" dirty="0"/>
              <a:t>Environnement</a:t>
            </a:r>
          </a:p>
          <a:p>
            <a:pPr lvl="1"/>
            <a:r>
              <a:rPr lang="fr-FR" dirty="0"/>
              <a:t>Les canards peuvent être plus exposés aux oiseaux sauvages que les poulets, car ils ont généralement accès à l'extérieur.</a:t>
            </a:r>
          </a:p>
          <a:p>
            <a:r>
              <a:rPr lang="fr-FR" dirty="0"/>
              <a:t>Laboratoire</a:t>
            </a:r>
          </a:p>
          <a:p>
            <a:pPr lvl="1"/>
            <a:r>
              <a:rPr lang="fr-FR" dirty="0"/>
              <a:t>Une réponse immunitaire différente selon les espèces</a:t>
            </a:r>
          </a:p>
          <a:p>
            <a:pPr lvl="1"/>
            <a:r>
              <a:rPr lang="fr-FR" dirty="0"/>
              <a:t>Réponse immunitaire différente en fonction de l'âge au moment de l'échantillonnage</a:t>
            </a:r>
          </a:p>
          <a:p>
            <a:r>
              <a:rPr lang="fr-FR" dirty="0"/>
              <a:t>D'autres raisons ?  </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Question 33 Réponses</a:t>
            </a:r>
          </a:p>
        </p:txBody>
      </p:sp>
    </p:spTree>
    <p:extLst>
      <p:ext uri="{BB962C8B-B14F-4D97-AF65-F5344CB8AC3E}">
        <p14:creationId xmlns:p14="http://schemas.microsoft.com/office/powerpoint/2010/main" val="3221308797"/>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13C730F8-CE3D-4556-8D77-C14C84C7C33F}"/>
              </a:ext>
            </a:extLst>
          </p:cNvPr>
          <p:cNvSpPr>
            <a:spLocks noGrp="1"/>
          </p:cNvSpPr>
          <p:nvPr>
            <p:ph sz="half" idx="2"/>
          </p:nvPr>
        </p:nvSpPr>
        <p:spPr/>
        <p:txBody>
          <a:bodyPr anchor="ctr"/>
          <a:lstStyle/>
          <a:p>
            <a:pPr marL="0" indent="0">
              <a:buClr>
                <a:schemeClr val="tx1"/>
              </a:buClr>
              <a:buNone/>
            </a:pPr>
            <a:r>
              <a:rPr lang="fr-FR" dirty="0"/>
              <a:t>Comment expliquer les pics de janvier et de mai ?</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Question 34</a:t>
            </a:r>
          </a:p>
        </p:txBody>
      </p:sp>
      <p:sp>
        <p:nvSpPr>
          <p:cNvPr id="7" name="Rectangle 3">
            <a:extLst>
              <a:ext uri="{FF2B5EF4-FFF2-40B4-BE49-F238E27FC236}">
                <a16:creationId xmlns:a16="http://schemas.microsoft.com/office/drawing/2014/main" id="{3206B4B7-6D0A-425C-B5F5-BDFC9B4A95DF}"/>
              </a:ext>
            </a:extLst>
          </p:cNvPr>
          <p:cNvSpPr>
            <a:spLocks noChangeArrowheads="1"/>
          </p:cNvSpPr>
          <p:nvPr/>
        </p:nvSpPr>
        <p:spPr bwMode="auto">
          <a:xfrm>
            <a:off x="1524001" y="102921"/>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endParaRPr lang="es-ES" altLang="en-US">
              <a:latin typeface="Arial" panose="020B0604020202020204" pitchFamily="34" charset="0"/>
            </a:endParaRPr>
          </a:p>
        </p:txBody>
      </p:sp>
    </p:spTree>
    <p:extLst>
      <p:ext uri="{BB962C8B-B14F-4D97-AF65-F5344CB8AC3E}">
        <p14:creationId xmlns:p14="http://schemas.microsoft.com/office/powerpoint/2010/main" val="4104031604"/>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13C730F8-CE3D-4556-8D77-C14C84C7C33F}"/>
              </a:ext>
            </a:extLst>
          </p:cNvPr>
          <p:cNvSpPr>
            <a:spLocks noGrp="1"/>
          </p:cNvSpPr>
          <p:nvPr>
            <p:ph sz="half" idx="2"/>
          </p:nvPr>
        </p:nvSpPr>
        <p:spPr>
          <a:xfrm>
            <a:off x="838200" y="1478857"/>
            <a:ext cx="10213428" cy="4639309"/>
          </a:xfrm>
        </p:spPr>
        <p:txBody>
          <a:bodyPr anchor="ctr"/>
          <a:lstStyle/>
          <a:p>
            <a:pPr indent="-457200"/>
            <a:r>
              <a:rPr lang="fr-FR" dirty="0"/>
              <a:t>Causes potentielles :</a:t>
            </a:r>
          </a:p>
          <a:p>
            <a:pPr lvl="1"/>
            <a:r>
              <a:rPr lang="fr-FR" dirty="0"/>
              <a:t>Exposition aux oiseaux sauvages pendant la migration</a:t>
            </a:r>
          </a:p>
          <a:p>
            <a:pPr lvl="1"/>
            <a:r>
              <a:rPr lang="fr-FR" dirty="0"/>
              <a:t>Les changements de logement des animaux au cours des différentes saisons peuvent entraîner des expositions différentes</a:t>
            </a:r>
          </a:p>
          <a:p>
            <a:pPr lvl="1"/>
            <a:r>
              <a:rPr lang="fr-FR" dirty="0"/>
              <a:t>Introduction de nouveaux oiseaux dans les volées au cours de mois spécifiques</a:t>
            </a:r>
          </a:p>
          <a:p>
            <a:pPr lvl="1"/>
            <a:r>
              <a:rPr lang="fr-FR" dirty="0"/>
              <a:t>D'autres raisons ?</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Question 34 Réponses</a:t>
            </a:r>
          </a:p>
        </p:txBody>
      </p:sp>
    </p:spTree>
    <p:extLst>
      <p:ext uri="{BB962C8B-B14F-4D97-AF65-F5344CB8AC3E}">
        <p14:creationId xmlns:p14="http://schemas.microsoft.com/office/powerpoint/2010/main" val="881733298"/>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6303DD5-6B27-A9E5-3ACD-1352C4BC1F69}"/>
              </a:ext>
            </a:extLst>
          </p:cNvPr>
          <p:cNvSpPr>
            <a:spLocks noGrp="1"/>
          </p:cNvSpPr>
          <p:nvPr>
            <p:ph sz="half" idx="2"/>
          </p:nvPr>
        </p:nvSpPr>
        <p:spPr/>
        <p:txBody>
          <a:bodyPr anchor="ctr"/>
          <a:lstStyle/>
          <a:p>
            <a:r>
              <a:rPr lang="fr-FR" dirty="0"/>
              <a:t>Dans cette région, la récolte du riz a lieu en janvier et en mai. </a:t>
            </a:r>
          </a:p>
          <a:p>
            <a:r>
              <a:rPr lang="fr-FR" dirty="0"/>
              <a:t>Pendant cette période, les agriculteurs laissent les canards se promener dans leurs champs. Les canards mangent les parasites tels que les mauvaises herbes et les insectes qui menacent la production de riz.</a:t>
            </a:r>
          </a:p>
          <a:p>
            <a:r>
              <a:rPr lang="fr-FR" dirty="0"/>
              <a:t>En raison de leur errance dans les rizières, les canards sont davantage exposés à la population d'oiseaux sauvages au cours de ces mois, ce qui entraîne probablement des taux d'anticorps plus élevés. </a:t>
            </a:r>
          </a:p>
        </p:txBody>
      </p:sp>
      <p:sp>
        <p:nvSpPr>
          <p:cNvPr id="3" name="Title 2">
            <a:extLst>
              <a:ext uri="{FF2B5EF4-FFF2-40B4-BE49-F238E27FC236}">
                <a16:creationId xmlns:a16="http://schemas.microsoft.com/office/drawing/2014/main" id="{99539F5E-FBB8-35DF-C60A-9EB8F296094F}"/>
              </a:ext>
            </a:extLst>
          </p:cNvPr>
          <p:cNvSpPr>
            <a:spLocks noGrp="1"/>
          </p:cNvSpPr>
          <p:nvPr>
            <p:ph type="title"/>
          </p:nvPr>
        </p:nvSpPr>
        <p:spPr/>
        <p:txBody>
          <a:bodyPr/>
          <a:lstStyle/>
          <a:p>
            <a:r>
              <a:rPr lang="en-US" dirty="0"/>
              <a:t>Quelles sont les conclusions de l'étude ?</a:t>
            </a:r>
          </a:p>
        </p:txBody>
      </p:sp>
    </p:spTree>
    <p:extLst>
      <p:ext uri="{BB962C8B-B14F-4D97-AF65-F5344CB8AC3E}">
        <p14:creationId xmlns:p14="http://schemas.microsoft.com/office/powerpoint/2010/main" val="1362743480"/>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03394404-E562-303C-DBC0-DD6FF286DBFF}"/>
              </a:ext>
            </a:extLst>
          </p:cNvPr>
          <p:cNvSpPr txBox="1"/>
          <p:nvPr/>
        </p:nvSpPr>
        <p:spPr>
          <a:xfrm>
            <a:off x="9935576" y="2566633"/>
            <a:ext cx="1190625" cy="338554"/>
          </a:xfrm>
          <a:prstGeom prst="rect">
            <a:avLst/>
          </a:prstGeom>
          <a:noFill/>
        </p:spPr>
        <p:txBody>
          <a:bodyPr wrap="square" rtlCol="0">
            <a:spAutoFit/>
          </a:bodyPr>
          <a:lstStyle/>
          <a:p>
            <a:r>
              <a:rPr lang="fr-FR" sz="1600" dirty="0"/>
              <a:t>Canards</a:t>
            </a:r>
          </a:p>
        </p:txBody>
      </p:sp>
      <p:sp>
        <p:nvSpPr>
          <p:cNvPr id="16" name="TextBox 15">
            <a:extLst>
              <a:ext uri="{FF2B5EF4-FFF2-40B4-BE49-F238E27FC236}">
                <a16:creationId xmlns:a16="http://schemas.microsoft.com/office/drawing/2014/main" id="{7E86CB2D-3E11-3C1C-2B5F-BCB3DF0E6FAA}"/>
              </a:ext>
            </a:extLst>
          </p:cNvPr>
          <p:cNvSpPr txBox="1"/>
          <p:nvPr/>
        </p:nvSpPr>
        <p:spPr>
          <a:xfrm>
            <a:off x="9868902" y="3512720"/>
            <a:ext cx="1323975" cy="338554"/>
          </a:xfrm>
          <a:prstGeom prst="rect">
            <a:avLst/>
          </a:prstGeom>
          <a:noFill/>
        </p:spPr>
        <p:txBody>
          <a:bodyPr wrap="square" rtlCol="0">
            <a:spAutoFit/>
          </a:bodyPr>
          <a:lstStyle/>
          <a:p>
            <a:r>
              <a:rPr lang="fr-FR" sz="1600" dirty="0"/>
              <a:t>Poulets</a:t>
            </a:r>
          </a:p>
        </p:txBody>
      </p:sp>
      <p:sp>
        <p:nvSpPr>
          <p:cNvPr id="17" name="Title 1">
            <a:extLst>
              <a:ext uri="{FF2B5EF4-FFF2-40B4-BE49-F238E27FC236}">
                <a16:creationId xmlns:a16="http://schemas.microsoft.com/office/drawing/2014/main" id="{705122A6-7CD6-6485-185B-E8D5DE5D8FB1}"/>
              </a:ext>
            </a:extLst>
          </p:cNvPr>
          <p:cNvSpPr>
            <a:spLocks noGrp="1"/>
          </p:cNvSpPr>
          <p:nvPr>
            <p:ph type="title"/>
          </p:nvPr>
        </p:nvSpPr>
        <p:spPr/>
        <p:txBody>
          <a:bodyPr anchor="b"/>
          <a:lstStyle/>
          <a:p>
            <a:r>
              <a:rPr lang="fr-FR" sz="2800" dirty="0"/>
              <a:t>Figure 4. Prévalence des anticorps H5 chez les canards et les poulets domestiques </a:t>
            </a:r>
            <a:r>
              <a:rPr lang="fr-FR" sz="2800" b="1" u="sng" dirty="0"/>
              <a:t>vaccinés</a:t>
            </a:r>
            <a:r>
              <a:rPr lang="fr-FR" sz="2800" dirty="0"/>
              <a:t>, de mai 2021 à mai 2022</a:t>
            </a:r>
          </a:p>
        </p:txBody>
      </p:sp>
      <p:graphicFrame>
        <p:nvGraphicFramePr>
          <p:cNvPr id="2" name="Chart 1">
            <a:extLst>
              <a:ext uri="{FF2B5EF4-FFF2-40B4-BE49-F238E27FC236}">
                <a16:creationId xmlns:a16="http://schemas.microsoft.com/office/drawing/2014/main" id="{409721BE-6300-E2A5-237E-5BC7825AD902}"/>
              </a:ext>
            </a:extLst>
          </p:cNvPr>
          <p:cNvGraphicFramePr>
            <a:graphicFrameLocks/>
          </p:cNvGraphicFramePr>
          <p:nvPr>
            <p:extLst>
              <p:ext uri="{D42A27DB-BD31-4B8C-83A1-F6EECF244321}">
                <p14:modId xmlns:p14="http://schemas.microsoft.com/office/powerpoint/2010/main" val="3372279417"/>
              </p:ext>
            </p:extLst>
          </p:nvPr>
        </p:nvGraphicFramePr>
        <p:xfrm>
          <a:off x="1672355" y="1410593"/>
          <a:ext cx="9320253" cy="5084442"/>
        </p:xfrm>
        <a:graphic>
          <a:graphicData uri="http://schemas.openxmlformats.org/drawingml/2006/chart">
            <c:chart xmlns:c="http://schemas.openxmlformats.org/drawingml/2006/chart" xmlns:r="http://schemas.openxmlformats.org/officeDocument/2006/relationships" r:id="rId3"/>
          </a:graphicData>
        </a:graphic>
      </p:graphicFrame>
      <p:pic>
        <p:nvPicPr>
          <p:cNvPr id="3" name="chart">
            <a:extLst>
              <a:ext uri="{FF2B5EF4-FFF2-40B4-BE49-F238E27FC236}">
                <a16:creationId xmlns:a16="http://schemas.microsoft.com/office/drawing/2014/main" id="{94B4D900-0615-435E-8F57-20C2F7BD0132}"/>
              </a:ext>
            </a:extLst>
          </p:cNvPr>
          <p:cNvPicPr>
            <a:picLocks noChangeAspect="1"/>
          </p:cNvPicPr>
          <p:nvPr/>
        </p:nvPicPr>
        <p:blipFill>
          <a:blip r:embed="rId4"/>
          <a:stretch>
            <a:fillRect/>
          </a:stretch>
        </p:blipFill>
        <p:spPr>
          <a:xfrm>
            <a:off x="3076189" y="5130127"/>
            <a:ext cx="7088891" cy="657876"/>
          </a:xfrm>
          <a:prstGeom prst="rect">
            <a:avLst/>
          </a:prstGeom>
        </p:spPr>
      </p:pic>
      <p:sp>
        <p:nvSpPr>
          <p:cNvPr id="4" name="Rectangle 3">
            <a:extLst>
              <a:ext uri="{FF2B5EF4-FFF2-40B4-BE49-F238E27FC236}">
                <a16:creationId xmlns:a16="http://schemas.microsoft.com/office/drawing/2014/main" id="{25E844EE-EA77-4C31-C169-0ACAA03D1C39}"/>
              </a:ext>
            </a:extLst>
          </p:cNvPr>
          <p:cNvSpPr/>
          <p:nvPr/>
        </p:nvSpPr>
        <p:spPr>
          <a:xfrm>
            <a:off x="2865121" y="5335851"/>
            <a:ext cx="213360" cy="5334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34090483"/>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13C730F8-CE3D-4556-8D77-C14C84C7C33F}"/>
              </a:ext>
            </a:extLst>
          </p:cNvPr>
          <p:cNvSpPr>
            <a:spLocks noGrp="1"/>
          </p:cNvSpPr>
          <p:nvPr>
            <p:ph sz="half" idx="2"/>
          </p:nvPr>
        </p:nvSpPr>
        <p:spPr/>
        <p:txBody>
          <a:bodyPr anchor="ctr"/>
          <a:lstStyle/>
          <a:p>
            <a:pPr marL="514350" indent="-514350">
              <a:buAutoNum type="alphaLcPeriod"/>
            </a:pPr>
            <a:r>
              <a:rPr lang="fr-FR" dirty="0"/>
              <a:t>La séroprévalence des anticorps était-elle plus élevée chez les poulets et les canards vaccinés que chez ceux qui ne l'étaient pas ?</a:t>
            </a:r>
          </a:p>
          <a:p>
            <a:pPr marL="514350" indent="-514350">
              <a:buAutoNum type="alphaLcPeriod"/>
            </a:pPr>
            <a:endParaRPr lang="fr-FR" dirty="0"/>
          </a:p>
          <a:p>
            <a:pPr marL="514350" indent="-514350">
              <a:buAutoNum type="alphaLcPeriod"/>
            </a:pPr>
            <a:r>
              <a:rPr lang="fr-FR" dirty="0"/>
              <a:t>La réponse des anticorps était-elle similaire chez les deux espèces ?</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Question 35</a:t>
            </a:r>
          </a:p>
        </p:txBody>
      </p:sp>
    </p:spTree>
    <p:extLst>
      <p:ext uri="{BB962C8B-B14F-4D97-AF65-F5344CB8AC3E}">
        <p14:creationId xmlns:p14="http://schemas.microsoft.com/office/powerpoint/2010/main" val="586057316"/>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13C730F8-CE3D-4556-8D77-C14C84C7C33F}"/>
              </a:ext>
            </a:extLst>
          </p:cNvPr>
          <p:cNvSpPr>
            <a:spLocks noGrp="1"/>
          </p:cNvSpPr>
          <p:nvPr>
            <p:ph sz="half" idx="2"/>
          </p:nvPr>
        </p:nvSpPr>
        <p:spPr/>
        <p:txBody>
          <a:bodyPr anchor="ctr"/>
          <a:lstStyle/>
          <a:p>
            <a:pPr marL="514350" indent="-514350">
              <a:buFont typeface="+mj-lt"/>
              <a:buAutoNum type="alphaLcPeriod"/>
            </a:pPr>
            <a:r>
              <a:rPr lang="fr-FR" dirty="0"/>
              <a:t>Poulets - Forte augmentation : de 19 % à 56 % </a:t>
            </a:r>
          </a:p>
          <a:p>
            <a:pPr marL="457200" lvl="1" indent="0">
              <a:buNone/>
            </a:pPr>
            <a:r>
              <a:rPr lang="fr-FR" sz="2800" dirty="0"/>
              <a:t> Canards - Augmentation modérée ; de 42% à 54%</a:t>
            </a:r>
          </a:p>
          <a:p>
            <a:pPr marL="457200" lvl="1" indent="0">
              <a:buNone/>
            </a:pPr>
            <a:endParaRPr lang="fr-FR" sz="2800" dirty="0"/>
          </a:p>
          <a:p>
            <a:pPr marL="514350" indent="-514350">
              <a:buFont typeface="+mj-lt"/>
              <a:buAutoNum type="alphaLcPeriod"/>
            </a:pPr>
            <a:r>
              <a:rPr lang="fr-FR" dirty="0"/>
              <a:t>Oui, sauf en mai 2022</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Question 35 Réponses</a:t>
            </a:r>
          </a:p>
        </p:txBody>
      </p:sp>
    </p:spTree>
    <p:extLst>
      <p:ext uri="{BB962C8B-B14F-4D97-AF65-F5344CB8AC3E}">
        <p14:creationId xmlns:p14="http://schemas.microsoft.com/office/powerpoint/2010/main" val="1314646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13C730F8-CE3D-4556-8D77-C14C84C7C33F}"/>
              </a:ext>
            </a:extLst>
          </p:cNvPr>
          <p:cNvSpPr>
            <a:spLocks noGrp="1"/>
          </p:cNvSpPr>
          <p:nvPr>
            <p:ph sz="half" idx="2"/>
          </p:nvPr>
        </p:nvSpPr>
        <p:spPr/>
        <p:txBody>
          <a:bodyPr anchor="ctr"/>
          <a:lstStyle/>
          <a:p>
            <a:pPr marL="514350" indent="-514350">
              <a:buAutoNum type="alphaLcPeriod"/>
            </a:pPr>
            <a:r>
              <a:rPr lang="fr-CA" dirty="0"/>
              <a:t>La vaccination aurait-elle dû être recommandée pour les volées de l'étude ?</a:t>
            </a:r>
          </a:p>
          <a:p>
            <a:pPr marL="514350" indent="-514350">
              <a:buAutoNum type="alphaLcPeriod"/>
            </a:pPr>
            <a:endParaRPr lang="fr-CA" dirty="0"/>
          </a:p>
          <a:p>
            <a:pPr marL="514350" indent="-514350">
              <a:buAutoNum type="alphaLcPeriod"/>
            </a:pPr>
            <a:r>
              <a:rPr lang="fr-CA" dirty="0"/>
              <a:t>Les campagnes de vaccination sont-elles menées à un moment opportun ?</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Question 36</a:t>
            </a:r>
          </a:p>
        </p:txBody>
      </p:sp>
    </p:spTree>
    <p:extLst>
      <p:ext uri="{BB962C8B-B14F-4D97-AF65-F5344CB8AC3E}">
        <p14:creationId xmlns:p14="http://schemas.microsoft.com/office/powerpoint/2010/main" val="22098275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2">
            <a:extLst>
              <a:ext uri="{FF2B5EF4-FFF2-40B4-BE49-F238E27FC236}">
                <a16:creationId xmlns:a16="http://schemas.microsoft.com/office/drawing/2014/main" id="{D9EFDF53-9BE2-387C-1696-DB3BBF817D39}"/>
              </a:ext>
            </a:extLst>
          </p:cNvPr>
          <p:cNvSpPr/>
          <p:nvPr/>
        </p:nvSpPr>
        <p:spPr>
          <a:xfrm>
            <a:off x="3229870" y="2516345"/>
            <a:ext cx="5916545" cy="3556677"/>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p:txBody>
          <a:bodyPr lIns="91440" tIns="45720" rIns="91440" bIns="45720" anchor="t"/>
          <a:lstStyle/>
          <a:p>
            <a:pPr marL="0" indent="0" algn="ctr">
              <a:buNone/>
            </a:pPr>
            <a:r>
              <a:rPr lang="en-US" sz="4000" b="1" dirty="0"/>
              <a:t>Tous !</a:t>
            </a:r>
            <a:endParaRPr lang="en-US" sz="4000" b="1" dirty="0">
              <a:cs typeface="Arial"/>
            </a:endParaRPr>
          </a:p>
          <a:p>
            <a:pPr marL="285750" lvl="2" indent="0">
              <a:buNone/>
            </a:pPr>
            <a:endParaRPr lang="en-US" sz="2800" dirty="0"/>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Question 3 Réponse</a:t>
            </a:r>
          </a:p>
        </p:txBody>
      </p:sp>
      <p:graphicFrame>
        <p:nvGraphicFramePr>
          <p:cNvPr id="10" name="Diagram 9">
            <a:extLst>
              <a:ext uri="{FF2B5EF4-FFF2-40B4-BE49-F238E27FC236}">
                <a16:creationId xmlns:a16="http://schemas.microsoft.com/office/drawing/2014/main" id="{E34AF18E-4060-B869-AF1F-153BA8800BBE}"/>
              </a:ext>
            </a:extLst>
          </p:cNvPr>
          <p:cNvGraphicFramePr/>
          <p:nvPr>
            <p:extLst>
              <p:ext uri="{D42A27DB-BD31-4B8C-83A1-F6EECF244321}">
                <p14:modId xmlns:p14="http://schemas.microsoft.com/office/powerpoint/2010/main" val="1746976831"/>
              </p:ext>
            </p:extLst>
          </p:nvPr>
        </p:nvGraphicFramePr>
        <p:xfrm>
          <a:off x="1750732" y="2273300"/>
          <a:ext cx="8874819" cy="41275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TextBox 13">
            <a:extLst>
              <a:ext uri="{FF2B5EF4-FFF2-40B4-BE49-F238E27FC236}">
                <a16:creationId xmlns:a16="http://schemas.microsoft.com/office/drawing/2014/main" id="{BCD77822-A0D5-7422-6740-B7E0BA7938AE}"/>
              </a:ext>
            </a:extLst>
          </p:cNvPr>
          <p:cNvSpPr txBox="1"/>
          <p:nvPr/>
        </p:nvSpPr>
        <p:spPr>
          <a:xfrm>
            <a:off x="4139291" y="3740685"/>
            <a:ext cx="4352700" cy="1015663"/>
          </a:xfrm>
          <a:prstGeom prst="rect">
            <a:avLst/>
          </a:prstGeom>
          <a:noFill/>
        </p:spPr>
        <p:txBody>
          <a:bodyPr wrap="square" rtlCol="0">
            <a:spAutoFit/>
          </a:bodyPr>
          <a:lstStyle/>
          <a:p>
            <a:pPr algn="ctr"/>
            <a:r>
              <a:rPr lang="en-US" sz="6000" b="1" dirty="0">
                <a:solidFill>
                  <a:srgbClr val="00943B"/>
                </a:solidFill>
                <a:latin typeface="+mn-lt"/>
              </a:rPr>
              <a:t>SUIVI</a:t>
            </a:r>
          </a:p>
        </p:txBody>
      </p:sp>
    </p:spTree>
    <p:extLst>
      <p:ext uri="{BB962C8B-B14F-4D97-AF65-F5344CB8AC3E}">
        <p14:creationId xmlns:p14="http://schemas.microsoft.com/office/powerpoint/2010/main" val="1118229233"/>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13C730F8-CE3D-4556-8D77-C14C84C7C33F}"/>
              </a:ext>
            </a:extLst>
          </p:cNvPr>
          <p:cNvSpPr>
            <a:spLocks noGrp="1"/>
          </p:cNvSpPr>
          <p:nvPr>
            <p:ph sz="half" idx="2"/>
          </p:nvPr>
        </p:nvSpPr>
        <p:spPr/>
        <p:txBody>
          <a:bodyPr anchor="ctr"/>
          <a:lstStyle/>
          <a:p>
            <a:pPr marL="514350" indent="-514350">
              <a:buAutoNum type="alphaLcPeriod"/>
            </a:pPr>
            <a:r>
              <a:rPr lang="fr-FR" dirty="0"/>
              <a:t>La vaccination a induit une réponse en anticorps chez les deux espèces, de sorte qu'il peut s'agir d'une mesure appropriée pour la prévention et le contrôle des épidémies.</a:t>
            </a:r>
          </a:p>
          <a:p>
            <a:pPr marL="514350" indent="-514350">
              <a:buAutoNum type="alphaLcPeriod"/>
            </a:pPr>
            <a:endParaRPr lang="fr-FR" dirty="0"/>
          </a:p>
          <a:p>
            <a:pPr marL="514350" indent="-514350">
              <a:buAutoNum type="alphaLcPeriod"/>
            </a:pPr>
            <a:r>
              <a:rPr lang="fr-FR" dirty="0"/>
              <a:t>Les campagnes de vaccination ont été menées deux à trois mois avant les récoltes de riz, de sorte que les niveaux d'anticorps seront les plus élevés lors de l'exposition aux oiseaux sauvages.</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dirty="0"/>
              <a:t>Question 36 Réponses</a:t>
            </a:r>
          </a:p>
        </p:txBody>
      </p:sp>
    </p:spTree>
    <p:extLst>
      <p:ext uri="{BB962C8B-B14F-4D97-AF65-F5344CB8AC3E}">
        <p14:creationId xmlns:p14="http://schemas.microsoft.com/office/powerpoint/2010/main" val="1764237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87EEAAF-709A-403E-B04F-DDDE481704E6}"/>
              </a:ext>
            </a:extLst>
          </p:cNvPr>
          <p:cNvSpPr>
            <a:spLocks noGrp="1"/>
          </p:cNvSpPr>
          <p:nvPr>
            <p:ph sz="half" idx="2"/>
          </p:nvPr>
        </p:nvSpPr>
        <p:spPr/>
        <p:txBody>
          <a:bodyPr anchor="ctr"/>
          <a:lstStyle/>
          <a:p>
            <a:pPr marL="0" indent="0">
              <a:spcBef>
                <a:spcPts val="0"/>
              </a:spcBef>
              <a:spcAft>
                <a:spcPts val="0"/>
              </a:spcAft>
              <a:buClr>
                <a:schemeClr val="tx1"/>
              </a:buClr>
              <a:buNone/>
            </a:pPr>
            <a:r>
              <a:rPr lang="fr-FR" i="0" dirty="0">
                <a:solidFill>
                  <a:srgbClr val="000000"/>
                </a:solidFill>
                <a:effectLst/>
              </a:rPr>
              <a:t>Votre rapport d'analyse en main, vous </a:t>
            </a:r>
            <a:r>
              <a:rPr lang="fr-FR" dirty="0">
                <a:solidFill>
                  <a:srgbClr val="000000"/>
                </a:solidFill>
              </a:rPr>
              <a:t>et votre </a:t>
            </a:r>
            <a:r>
              <a:rPr lang="fr-FR" i="0" dirty="0">
                <a:solidFill>
                  <a:srgbClr val="000000"/>
                </a:solidFill>
                <a:effectLst/>
              </a:rPr>
              <a:t>superviseur vous êtes assis pour une réunion informelle avec le médecin-chef du district (DCMO).</a:t>
            </a:r>
          </a:p>
          <a:p>
            <a:pPr marL="0" indent="0">
              <a:spcBef>
                <a:spcPts val="0"/>
              </a:spcBef>
              <a:spcAft>
                <a:spcPts val="0"/>
              </a:spcAft>
              <a:buClr>
                <a:schemeClr val="tx1"/>
              </a:buClr>
              <a:buNone/>
            </a:pPr>
            <a:endParaRPr lang="fr-FR" i="0" dirty="0">
              <a:solidFill>
                <a:srgbClr val="000000"/>
              </a:solidFill>
              <a:effectLst/>
              <a:highlight>
                <a:srgbClr val="FFFF00"/>
              </a:highlight>
            </a:endParaRPr>
          </a:p>
          <a:p>
            <a:pPr marL="0" indent="0">
              <a:spcBef>
                <a:spcPts val="0"/>
              </a:spcBef>
              <a:spcAft>
                <a:spcPts val="0"/>
              </a:spcAft>
              <a:buClr>
                <a:schemeClr val="tx1"/>
              </a:buClr>
              <a:buNone/>
            </a:pPr>
            <a:r>
              <a:rPr lang="fr-FR" i="0" dirty="0">
                <a:solidFill>
                  <a:srgbClr val="000000"/>
                </a:solidFill>
                <a:effectLst/>
              </a:rPr>
              <a:t>Le DCMO vous a presque immédiatement demandé si vous pensiez que le taux d'incidence de la grippe humaine serait plus faible en 2024 qu'en 2023 (</a:t>
            </a:r>
            <a:r>
              <a:rPr lang="fr-FR" dirty="0">
                <a:solidFill>
                  <a:srgbClr val="000000"/>
                </a:solidFill>
              </a:rPr>
              <a:t>64 </a:t>
            </a:r>
            <a:r>
              <a:rPr lang="fr-FR" i="0" dirty="0">
                <a:solidFill>
                  <a:srgbClr val="000000"/>
                </a:solidFill>
                <a:effectLst/>
              </a:rPr>
              <a:t>cas/100 000).</a:t>
            </a:r>
          </a:p>
          <a:p>
            <a:pPr marL="0" indent="0">
              <a:spcBef>
                <a:spcPts val="0"/>
              </a:spcBef>
              <a:spcAft>
                <a:spcPts val="0"/>
              </a:spcAft>
              <a:buClr>
                <a:schemeClr val="tx1"/>
              </a:buClr>
              <a:buNone/>
            </a:pPr>
            <a:endParaRPr lang="fr-FR" dirty="0">
              <a:solidFill>
                <a:srgbClr val="000000"/>
              </a:solidFill>
              <a:highlight>
                <a:srgbClr val="FFFF00"/>
              </a:highlight>
            </a:endParaRPr>
          </a:p>
          <a:p>
            <a:pPr marL="0" indent="0">
              <a:spcBef>
                <a:spcPts val="0"/>
              </a:spcBef>
              <a:spcAft>
                <a:spcPts val="0"/>
              </a:spcAft>
              <a:buClr>
                <a:schemeClr val="tx1"/>
              </a:buClr>
              <a:buNone/>
            </a:pPr>
            <a:r>
              <a:rPr lang="fr-FR" dirty="0">
                <a:solidFill>
                  <a:srgbClr val="000000"/>
                </a:solidFill>
              </a:rPr>
              <a:t>La population du district D est de 85 000 habitants.</a:t>
            </a:r>
            <a:endParaRPr lang="fr-FR" dirty="0"/>
          </a:p>
        </p:txBody>
      </p:sp>
      <p:sp>
        <p:nvSpPr>
          <p:cNvPr id="2" name="Title 1">
            <a:extLst>
              <a:ext uri="{FF2B5EF4-FFF2-40B4-BE49-F238E27FC236}">
                <a16:creationId xmlns:a16="http://schemas.microsoft.com/office/drawing/2014/main" id="{E0AB5C5D-F3F9-4CC6-B938-0F144EFDFE5C}"/>
              </a:ext>
            </a:extLst>
          </p:cNvPr>
          <p:cNvSpPr>
            <a:spLocks noGrp="1"/>
          </p:cNvSpPr>
          <p:nvPr>
            <p:ph type="title"/>
          </p:nvPr>
        </p:nvSpPr>
        <p:spPr/>
        <p:txBody>
          <a:bodyPr/>
          <a:lstStyle/>
          <a:p>
            <a:r>
              <a:rPr lang="fr-FR" dirty="0">
                <a:effectLst/>
                <a:ea typeface="MS Mincho" panose="02020609040205080304" pitchFamily="49" charset="-128"/>
              </a:rPr>
              <a:t>Partie G : </a:t>
            </a:r>
            <a:r>
              <a:rPr lang="fr-FR" dirty="0">
                <a:solidFill>
                  <a:srgbClr val="000000"/>
                </a:solidFill>
                <a:effectLst/>
                <a:ea typeface="MS Mincho" panose="02020609040205080304" pitchFamily="49" charset="-128"/>
              </a:rPr>
              <a:t>Notification </a:t>
            </a:r>
            <a:r>
              <a:rPr lang="fr-FR" dirty="0">
                <a:solidFill>
                  <a:srgbClr val="000000"/>
                </a:solidFill>
                <a:ea typeface="MS Mincho" panose="02020609040205080304" pitchFamily="49" charset="-128"/>
              </a:rPr>
              <a:t>d</a:t>
            </a:r>
            <a:r>
              <a:rPr lang="fr-FR" dirty="0">
                <a:solidFill>
                  <a:srgbClr val="000000"/>
                </a:solidFill>
                <a:effectLst/>
                <a:ea typeface="MS Mincho" panose="02020609040205080304" pitchFamily="49" charset="-128"/>
              </a:rPr>
              <a:t>es </a:t>
            </a:r>
            <a:r>
              <a:rPr lang="fr-FR" dirty="0">
                <a:effectLst/>
                <a:ea typeface="MS Mincho" panose="02020609040205080304" pitchFamily="49" charset="-128"/>
              </a:rPr>
              <a:t>résultats </a:t>
            </a:r>
            <a:br>
              <a:rPr lang="en-US" sz="1800" b="1" kern="0" dirty="0">
                <a:latin typeface="Arial" panose="020B0604020202020204" pitchFamily="34" charset="0"/>
              </a:rPr>
            </a:br>
            <a:endParaRPr lang="en-US" dirty="0"/>
          </a:p>
        </p:txBody>
      </p:sp>
    </p:spTree>
    <p:extLst>
      <p:ext uri="{BB962C8B-B14F-4D97-AF65-F5344CB8AC3E}">
        <p14:creationId xmlns:p14="http://schemas.microsoft.com/office/powerpoint/2010/main" val="883374354"/>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87EEAAF-709A-403E-B04F-DDDE481704E6}"/>
              </a:ext>
            </a:extLst>
          </p:cNvPr>
          <p:cNvSpPr>
            <a:spLocks noGrp="1"/>
          </p:cNvSpPr>
          <p:nvPr>
            <p:ph sz="half" idx="2"/>
          </p:nvPr>
        </p:nvSpPr>
        <p:spPr/>
        <p:txBody>
          <a:bodyPr anchor="ctr"/>
          <a:lstStyle/>
          <a:p>
            <a:pPr marL="0" indent="0">
              <a:spcBef>
                <a:spcPts val="600"/>
              </a:spcBef>
              <a:buClr>
                <a:schemeClr val="tx1"/>
              </a:buClr>
              <a:buNone/>
            </a:pPr>
            <a:r>
              <a:rPr lang="fr-FR" dirty="0">
                <a:effectLst/>
                <a:latin typeface="Arial" panose="020B0604020202020204" pitchFamily="34" charset="0"/>
                <a:ea typeface="MS Mincho" panose="02020609040205080304" pitchFamily="49" charset="-128"/>
              </a:rPr>
              <a:t>Quelle est votre réponse au médecin-chef du district ?</a:t>
            </a:r>
          </a:p>
        </p:txBody>
      </p:sp>
      <p:sp>
        <p:nvSpPr>
          <p:cNvPr id="2" name="Title 1">
            <a:extLst>
              <a:ext uri="{FF2B5EF4-FFF2-40B4-BE49-F238E27FC236}">
                <a16:creationId xmlns:a16="http://schemas.microsoft.com/office/drawing/2014/main" id="{E0AB5C5D-F3F9-4CC6-B938-0F144EFDFE5C}"/>
              </a:ext>
            </a:extLst>
          </p:cNvPr>
          <p:cNvSpPr>
            <a:spLocks noGrp="1"/>
          </p:cNvSpPr>
          <p:nvPr>
            <p:ph type="title"/>
          </p:nvPr>
        </p:nvSpPr>
        <p:spPr/>
        <p:txBody>
          <a:bodyPr/>
          <a:lstStyle/>
          <a:p>
            <a:r>
              <a:rPr lang="en-US" dirty="0">
                <a:effectLst/>
                <a:ea typeface="MS Mincho" panose="02020609040205080304" pitchFamily="49" charset="-128"/>
              </a:rPr>
              <a:t>Question 37</a:t>
            </a:r>
            <a:br>
              <a:rPr lang="en-US" sz="1800" b="1" kern="0" dirty="0">
                <a:latin typeface="Arial" panose="020B0604020202020204" pitchFamily="34" charset="0"/>
              </a:rPr>
            </a:br>
            <a:endParaRPr lang="en-US" dirty="0"/>
          </a:p>
        </p:txBody>
      </p:sp>
    </p:spTree>
    <p:extLst>
      <p:ext uri="{BB962C8B-B14F-4D97-AF65-F5344CB8AC3E}">
        <p14:creationId xmlns:p14="http://schemas.microsoft.com/office/powerpoint/2010/main" val="2789082757"/>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87EEAAF-709A-403E-B04F-DDDE481704E6}"/>
              </a:ext>
            </a:extLst>
          </p:cNvPr>
          <p:cNvSpPr>
            <a:spLocks noGrp="1"/>
          </p:cNvSpPr>
          <p:nvPr>
            <p:ph sz="half" idx="2"/>
          </p:nvPr>
        </p:nvSpPr>
        <p:spPr/>
        <p:txBody>
          <a:bodyPr anchor="ctr"/>
          <a:lstStyle/>
          <a:p>
            <a:r>
              <a:rPr lang="fr-FR" dirty="0">
                <a:latin typeface="Arial" panose="020B0604020202020204" pitchFamily="34" charset="0"/>
                <a:ea typeface="MS Mincho" panose="02020609040205080304" pitchFamily="49" charset="-128"/>
              </a:rPr>
              <a:t>En novembre 2023, le taux d'incidence de la grippe était de 44/85 000 = 52/100 000</a:t>
            </a:r>
          </a:p>
          <a:p>
            <a:r>
              <a:rPr lang="fr-FR" dirty="0">
                <a:latin typeface="Arial" panose="020B0604020202020204" pitchFamily="34" charset="0"/>
                <a:ea typeface="MS Mincho" panose="02020609040205080304" pitchFamily="49" charset="-128"/>
              </a:rPr>
              <a:t>Le taux d'incidence en 2022 était de 64/100 000 = 54/85 000</a:t>
            </a:r>
          </a:p>
          <a:p>
            <a:r>
              <a:rPr lang="fr-FR" dirty="0">
                <a:latin typeface="Arial" panose="020B0604020202020204" pitchFamily="34" charset="0"/>
                <a:ea typeface="MS Mincho" panose="02020609040205080304" pitchFamily="49" charset="-128"/>
              </a:rPr>
              <a:t>Si &lt;10 cas de grippe surviennent au cours du mois de décembre, le taux d'incidence pour 2023 devrait être inférieur à celui de 2022.</a:t>
            </a:r>
          </a:p>
          <a:p>
            <a:r>
              <a:rPr lang="fr-FR" dirty="0">
                <a:latin typeface="Arial" panose="020B0604020202020204" pitchFamily="34" charset="0"/>
                <a:ea typeface="MS Mincho" panose="02020609040205080304" pitchFamily="49" charset="-128"/>
              </a:rPr>
              <a:t>Étant donné que moins de cas de grippe surviennent pendant les mois d'hiver (~novembre à février) dans le Pays Z, le taux d'incidence de la grippe en 2023 sera probablement inférieur à celui de 2022.</a:t>
            </a:r>
            <a:endParaRPr lang="fr-FR" dirty="0">
              <a:effectLst/>
              <a:latin typeface="Arial" panose="020B0604020202020204" pitchFamily="34" charset="0"/>
              <a:ea typeface="MS Mincho" panose="02020609040205080304" pitchFamily="49" charset="-128"/>
            </a:endParaRPr>
          </a:p>
        </p:txBody>
      </p:sp>
      <p:sp>
        <p:nvSpPr>
          <p:cNvPr id="2" name="Title 1">
            <a:extLst>
              <a:ext uri="{FF2B5EF4-FFF2-40B4-BE49-F238E27FC236}">
                <a16:creationId xmlns:a16="http://schemas.microsoft.com/office/drawing/2014/main" id="{E0AB5C5D-F3F9-4CC6-B938-0F144EFDFE5C}"/>
              </a:ext>
            </a:extLst>
          </p:cNvPr>
          <p:cNvSpPr>
            <a:spLocks noGrp="1"/>
          </p:cNvSpPr>
          <p:nvPr>
            <p:ph type="title"/>
          </p:nvPr>
        </p:nvSpPr>
        <p:spPr/>
        <p:txBody>
          <a:bodyPr/>
          <a:lstStyle/>
          <a:p>
            <a:r>
              <a:rPr lang="en-US" dirty="0">
                <a:effectLst/>
                <a:ea typeface="MS Mincho" panose="02020609040205080304" pitchFamily="49" charset="-128"/>
              </a:rPr>
              <a:t>Question 37 Réponse</a:t>
            </a:r>
            <a:br>
              <a:rPr lang="en-US" sz="1800" b="1" kern="0" dirty="0">
                <a:latin typeface="Arial" panose="020B0604020202020204" pitchFamily="34" charset="0"/>
              </a:rPr>
            </a:br>
            <a:endParaRPr lang="en-US" dirty="0"/>
          </a:p>
        </p:txBody>
      </p:sp>
    </p:spTree>
    <p:extLst>
      <p:ext uri="{BB962C8B-B14F-4D97-AF65-F5344CB8AC3E}">
        <p14:creationId xmlns:p14="http://schemas.microsoft.com/office/powerpoint/2010/main" val="1120614178"/>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A9D2910-D758-4F83-B4B1-2A34C491945A}"/>
              </a:ext>
            </a:extLst>
          </p:cNvPr>
          <p:cNvSpPr>
            <a:spLocks noGrp="1"/>
          </p:cNvSpPr>
          <p:nvPr>
            <p:ph sz="half" idx="2"/>
          </p:nvPr>
        </p:nvSpPr>
        <p:spPr/>
        <p:txBody>
          <a:bodyPr anchor="ctr"/>
          <a:lstStyle/>
          <a:p>
            <a:pPr marL="0" indent="0">
              <a:spcBef>
                <a:spcPts val="600"/>
              </a:spcBef>
              <a:buNone/>
            </a:pPr>
            <a:r>
              <a:rPr lang="fr-FR" dirty="0">
                <a:latin typeface="Arial" panose="020B0604020202020204" pitchFamily="34" charset="0"/>
                <a:ea typeface="Yu Mincho" panose="02020400000000000000" pitchFamily="18" charset="-128"/>
              </a:rPr>
              <a:t>Après quelques questions supplémentaires, le DCMO vous a remercié, ainsi que votre superviseur, pour votre temps et votre travail. Le DCMO a été heureux d'apprendre que la surveillance de la grippe se déroulait bien dans le district.</a:t>
            </a:r>
          </a:p>
          <a:p>
            <a:pPr marL="0" indent="0">
              <a:spcBef>
                <a:spcPts val="600"/>
              </a:spcBef>
              <a:buNone/>
            </a:pPr>
            <a:endParaRPr lang="fr-FR" dirty="0">
              <a:latin typeface="Arial" panose="020B0604020202020204" pitchFamily="34" charset="0"/>
              <a:ea typeface="MS Mincho" panose="02020609040205080304" pitchFamily="49" charset="-128"/>
            </a:endParaRPr>
          </a:p>
          <a:p>
            <a:pPr marL="0" indent="0">
              <a:spcBef>
                <a:spcPts val="600"/>
              </a:spcBef>
              <a:buNone/>
            </a:pPr>
            <a:r>
              <a:rPr lang="fr-FR" dirty="0">
                <a:latin typeface="Arial" panose="020B0604020202020204" pitchFamily="34" charset="0"/>
                <a:ea typeface="Yu Mincho" panose="02020400000000000000" pitchFamily="18" charset="-128"/>
              </a:rPr>
              <a:t>Le DCMO devait rencontrer le gouverneur du district à la fin de la semaine pour discuter des priorités en matière de santé et de financement, et il a assuré l'équipe de surveillance qu'il demanderait au gouverneur de continuer à soutenir les efforts de lutte contre la grippe.</a:t>
            </a:r>
          </a:p>
        </p:txBody>
      </p:sp>
      <p:sp>
        <p:nvSpPr>
          <p:cNvPr id="2" name="Title 1">
            <a:extLst>
              <a:ext uri="{FF2B5EF4-FFF2-40B4-BE49-F238E27FC236}">
                <a16:creationId xmlns:a16="http://schemas.microsoft.com/office/drawing/2014/main" id="{C222EFA7-F472-4A0F-867D-1214EF5DA894}"/>
              </a:ext>
            </a:extLst>
          </p:cNvPr>
          <p:cNvSpPr>
            <a:spLocks noGrp="1"/>
          </p:cNvSpPr>
          <p:nvPr>
            <p:ph type="title"/>
          </p:nvPr>
        </p:nvSpPr>
        <p:spPr/>
        <p:txBody>
          <a:bodyPr/>
          <a:lstStyle/>
          <a:p>
            <a:r>
              <a:rPr lang="fr-FR" kern="0" dirty="0">
                <a:effectLst/>
              </a:rPr>
              <a:t>Partie H : Épilogue (1/2)</a:t>
            </a:r>
            <a:endParaRPr lang="fr-FR" dirty="0"/>
          </a:p>
        </p:txBody>
      </p:sp>
    </p:spTree>
    <p:extLst>
      <p:ext uri="{BB962C8B-B14F-4D97-AF65-F5344CB8AC3E}">
        <p14:creationId xmlns:p14="http://schemas.microsoft.com/office/powerpoint/2010/main" val="1071367697"/>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A9D2910-D758-4F83-B4B1-2A34C491945A}"/>
              </a:ext>
            </a:extLst>
          </p:cNvPr>
          <p:cNvSpPr>
            <a:spLocks noGrp="1"/>
          </p:cNvSpPr>
          <p:nvPr>
            <p:ph sz="half" idx="2"/>
          </p:nvPr>
        </p:nvSpPr>
        <p:spPr/>
        <p:txBody>
          <a:bodyPr anchor="ctr"/>
          <a:lstStyle/>
          <a:p>
            <a:pPr marL="0" indent="0">
              <a:spcBef>
                <a:spcPts val="600"/>
              </a:spcBef>
              <a:buNone/>
            </a:pPr>
            <a:r>
              <a:rPr lang="fr-FR" dirty="0">
                <a:latin typeface="Arial" panose="020B0604020202020204" pitchFamily="34" charset="0"/>
                <a:ea typeface="Yu Mincho" panose="02020400000000000000" pitchFamily="18" charset="-128"/>
              </a:rPr>
              <a:t>Le responsable de la surveillance vétérinaire du district a discuté de ses conclusions avec le responsable vétérinaire régional et a proposé de poursuivre les campagnes de vaccination contre la grippe aviaire.</a:t>
            </a:r>
            <a:endParaRPr lang="fr-FR" dirty="0">
              <a:latin typeface="Arial" panose="020B0604020202020204" pitchFamily="34" charset="0"/>
              <a:ea typeface="MS Mincho" panose="02020609040205080304" pitchFamily="49" charset="-128"/>
            </a:endParaRPr>
          </a:p>
        </p:txBody>
      </p:sp>
      <p:sp>
        <p:nvSpPr>
          <p:cNvPr id="2" name="Title 1">
            <a:extLst>
              <a:ext uri="{FF2B5EF4-FFF2-40B4-BE49-F238E27FC236}">
                <a16:creationId xmlns:a16="http://schemas.microsoft.com/office/drawing/2014/main" id="{C222EFA7-F472-4A0F-867D-1214EF5DA894}"/>
              </a:ext>
            </a:extLst>
          </p:cNvPr>
          <p:cNvSpPr>
            <a:spLocks noGrp="1"/>
          </p:cNvSpPr>
          <p:nvPr>
            <p:ph type="title"/>
          </p:nvPr>
        </p:nvSpPr>
        <p:spPr/>
        <p:txBody>
          <a:bodyPr/>
          <a:lstStyle/>
          <a:p>
            <a:r>
              <a:rPr lang="fr-FR" kern="0" dirty="0">
                <a:effectLst/>
              </a:rPr>
              <a:t>Partie H : Épilogue (2/2)</a:t>
            </a:r>
            <a:endParaRPr lang="fr-FR" dirty="0"/>
          </a:p>
        </p:txBody>
      </p:sp>
    </p:spTree>
    <p:extLst>
      <p:ext uri="{BB962C8B-B14F-4D97-AF65-F5344CB8AC3E}">
        <p14:creationId xmlns:p14="http://schemas.microsoft.com/office/powerpoint/2010/main" val="4265282379"/>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a:extLst>
              <a:ext uri="{FF2B5EF4-FFF2-40B4-BE49-F238E27FC236}">
                <a16:creationId xmlns:a16="http://schemas.microsoft.com/office/drawing/2014/main" id="{27A1A3F6-C867-9916-A5EA-031D42B0F55C}"/>
              </a:ext>
            </a:extLst>
          </p:cNvPr>
          <p:cNvSpPr txBox="1">
            <a:spLocks/>
          </p:cNvSpPr>
          <p:nvPr/>
        </p:nvSpPr>
        <p:spPr>
          <a:xfrm>
            <a:off x="838200" y="1478857"/>
            <a:ext cx="10515600" cy="4639309"/>
          </a:xfrm>
          <a:prstGeom prst="rect">
            <a:avLst/>
          </a:prstGeom>
        </p:spPr>
        <p:txBody>
          <a:bodyPr lIns="91440" tIns="45720" rIns="91440" bIns="45720" anchor="t"/>
          <a:lstStyle>
            <a:lvl1pPr marL="228600" indent="-228600" algn="l" defTabSz="914400" rtl="0" eaLnBrk="1" latinLnBrk="0" hangingPunct="1">
              <a:lnSpc>
                <a:spcPct val="100000"/>
              </a:lnSpc>
              <a:spcBef>
                <a:spcPts val="500"/>
              </a:spcBef>
              <a:spcAft>
                <a:spcPts val="500"/>
              </a:spcAft>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500"/>
              </a:spcAft>
              <a:buClr>
                <a:srgbClr val="109648"/>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chemeClr val="tx1"/>
              </a:buClr>
            </a:pPr>
            <a:r>
              <a:rPr lang="fr-FR" sz="2400" dirty="0">
                <a:solidFill>
                  <a:srgbClr val="000000"/>
                </a:solidFill>
              </a:rPr>
              <a:t>Énumérer et décrire les étapes du cycle de surveillance </a:t>
            </a:r>
          </a:p>
          <a:p>
            <a:pPr>
              <a:buClr>
                <a:schemeClr val="tx1"/>
              </a:buClr>
            </a:pPr>
            <a:r>
              <a:rPr lang="fr-FR" sz="2400" dirty="0">
                <a:solidFill>
                  <a:srgbClr val="000000"/>
                </a:solidFill>
              </a:rPr>
              <a:t>Décrire l'objectif et l'utilisation des données de surveillance locale</a:t>
            </a:r>
          </a:p>
          <a:p>
            <a:pPr>
              <a:buClr>
                <a:schemeClr val="tx1"/>
              </a:buClr>
            </a:pPr>
            <a:r>
              <a:rPr lang="fr-FR" sz="2400" dirty="0">
                <a:solidFill>
                  <a:srgbClr val="000000"/>
                </a:solidFill>
              </a:rPr>
              <a:t>Remplir un formulaire de rapport de cas de surveillance</a:t>
            </a:r>
          </a:p>
          <a:p>
            <a:pPr>
              <a:buClr>
                <a:schemeClr val="tx1"/>
              </a:buClr>
            </a:pPr>
            <a:r>
              <a:rPr lang="fr-FR" sz="2400" dirty="0">
                <a:solidFill>
                  <a:srgbClr val="000000"/>
                </a:solidFill>
              </a:rPr>
              <a:t>Calculer et interpréter les taux d'incidence et de létalité</a:t>
            </a:r>
          </a:p>
          <a:p>
            <a:pPr>
              <a:buClr>
                <a:schemeClr val="tx1"/>
              </a:buClr>
            </a:pPr>
            <a:r>
              <a:rPr lang="fr-FR" sz="2400" dirty="0">
                <a:solidFill>
                  <a:srgbClr val="000000"/>
                </a:solidFill>
              </a:rPr>
              <a:t>Identifier et corriger les erreurs de données</a:t>
            </a:r>
          </a:p>
          <a:p>
            <a:pPr>
              <a:buClr>
                <a:schemeClr val="tx1"/>
              </a:buClr>
            </a:pPr>
            <a:r>
              <a:rPr lang="fr-FR" sz="2400" dirty="0">
                <a:solidFill>
                  <a:srgbClr val="000000"/>
                </a:solidFill>
              </a:rPr>
              <a:t>Résumer et interpréter les données de surveillance par personne, lieu et temps en utilisant des taux, des tableaux et des graphiques</a:t>
            </a:r>
          </a:p>
          <a:p>
            <a:pPr>
              <a:buClr>
                <a:schemeClr val="tx1"/>
              </a:buClr>
            </a:pPr>
            <a:r>
              <a:rPr lang="fr-FR" sz="2400" dirty="0">
                <a:solidFill>
                  <a:srgbClr val="000000"/>
                </a:solidFill>
              </a:rPr>
              <a:t>Déterminer comment Une Seule Santé peut être appliquée au renforcement des systèmes de surveillance et comment les différents secteurs peuvent contribuer à la surveillance </a:t>
            </a:r>
          </a:p>
        </p:txBody>
      </p:sp>
      <p:sp>
        <p:nvSpPr>
          <p:cNvPr id="11" name="Title 7">
            <a:extLst>
              <a:ext uri="{FF2B5EF4-FFF2-40B4-BE49-F238E27FC236}">
                <a16:creationId xmlns:a16="http://schemas.microsoft.com/office/drawing/2014/main" id="{529D9149-EEA2-5A4F-23AC-F6B38F90337A}"/>
              </a:ext>
            </a:extLst>
          </p:cNvPr>
          <p:cNvSpPr txBox="1">
            <a:spLocks/>
          </p:cNvSpPr>
          <p:nvPr/>
        </p:nvSpPr>
        <p:spPr>
          <a:xfrm>
            <a:off x="838200" y="0"/>
            <a:ext cx="9752215" cy="12573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dirty="0"/>
              <a:t>Étude de cas sur la grippe aviaire </a:t>
            </a:r>
            <a:br>
              <a:rPr lang="fr-FR" dirty="0"/>
            </a:br>
            <a:r>
              <a:rPr lang="fr-FR" dirty="0"/>
              <a:t>Objectifs d'apprentissage</a:t>
            </a:r>
          </a:p>
        </p:txBody>
      </p:sp>
    </p:spTree>
    <p:extLst>
      <p:ext uri="{BB962C8B-B14F-4D97-AF65-F5344CB8AC3E}">
        <p14:creationId xmlns:p14="http://schemas.microsoft.com/office/powerpoint/2010/main" val="38967681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3D0712-6E27-4C7B-B718-9A1B8C461FA6}"/>
              </a:ext>
            </a:extLst>
          </p:cNvPr>
          <p:cNvSpPr>
            <a:spLocks noGrp="1"/>
          </p:cNvSpPr>
          <p:nvPr>
            <p:ph sz="half" idx="2"/>
          </p:nvPr>
        </p:nvSpPr>
        <p:spPr/>
        <p:txBody>
          <a:bodyPr anchor="ctr"/>
          <a:lstStyle/>
          <a:p>
            <a:pPr marL="0" indent="0">
              <a:spcBef>
                <a:spcPts val="0"/>
              </a:spcBef>
              <a:buNone/>
            </a:pPr>
            <a:r>
              <a:rPr lang="fr-FR" dirty="0">
                <a:latin typeface="Arial" panose="020B0604020202020204" pitchFamily="34" charset="0"/>
                <a:ea typeface="MS Mincho" panose="02020609040205080304" pitchFamily="49" charset="-128"/>
              </a:rPr>
              <a:t>Étant donné que la grippe a été l'un des principaux thèmes de votre travail et que vous vous intéressez particulièrement aux zoonoses, vous décidez d'examiner la fiche d'information sur la grippe aviaire pour le pays Z.</a:t>
            </a:r>
          </a:p>
          <a:p>
            <a:pPr marL="0" indent="0">
              <a:spcBef>
                <a:spcPts val="0"/>
              </a:spcBef>
              <a:buNone/>
            </a:pPr>
            <a:endParaRPr lang="fr-FR" sz="2800" i="1" dirty="0">
              <a:latin typeface="Arial" panose="020B0604020202020204" pitchFamily="34" charset="0"/>
              <a:ea typeface="MS Mincho" panose="02020609040205080304" pitchFamily="49" charset="-128"/>
            </a:endParaRPr>
          </a:p>
          <a:p>
            <a:pPr marL="0" indent="0">
              <a:spcBef>
                <a:spcPts val="0"/>
              </a:spcBef>
              <a:buNone/>
            </a:pPr>
            <a:r>
              <a:rPr lang="fr-FR" sz="2800" dirty="0">
                <a:solidFill>
                  <a:srgbClr val="109648"/>
                </a:solidFill>
                <a:latin typeface="Arial" panose="020B0604020202020204" pitchFamily="34" charset="0"/>
                <a:ea typeface="MS Mincho" panose="02020609040205080304" pitchFamily="49" charset="-128"/>
              </a:rPr>
              <a:t>Reportez-vous au guide du participant ou de l’instructeur pour consulter la fiche d'information. </a:t>
            </a:r>
            <a:endParaRPr lang="fr-FR" sz="2800" dirty="0">
              <a:solidFill>
                <a:srgbClr val="109648"/>
              </a:solidFill>
            </a:endParaRPr>
          </a:p>
        </p:txBody>
      </p:sp>
      <p:sp>
        <p:nvSpPr>
          <p:cNvPr id="2" name="Title 1">
            <a:extLst>
              <a:ext uri="{FF2B5EF4-FFF2-40B4-BE49-F238E27FC236}">
                <a16:creationId xmlns:a16="http://schemas.microsoft.com/office/drawing/2014/main" id="{5F513A2A-8ECE-4512-A1C8-446732EF1ED3}"/>
              </a:ext>
            </a:extLst>
          </p:cNvPr>
          <p:cNvSpPr>
            <a:spLocks noGrp="1"/>
          </p:cNvSpPr>
          <p:nvPr>
            <p:ph type="title"/>
          </p:nvPr>
        </p:nvSpPr>
        <p:spPr>
          <a:xfrm>
            <a:off x="838199" y="457200"/>
            <a:ext cx="11072751" cy="800100"/>
          </a:xfrm>
        </p:spPr>
        <p:txBody>
          <a:bodyPr/>
          <a:lstStyle/>
          <a:p>
            <a:r>
              <a:rPr lang="fr-FR" sz="4000" dirty="0"/>
              <a:t>Partie A : Examen des données sur la grippe (1/2)</a:t>
            </a:r>
          </a:p>
        </p:txBody>
      </p:sp>
    </p:spTree>
    <p:extLst>
      <p:ext uri="{BB962C8B-B14F-4D97-AF65-F5344CB8AC3E}">
        <p14:creationId xmlns:p14="http://schemas.microsoft.com/office/powerpoint/2010/main" val="16741216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3D0712-6E27-4C7B-B718-9A1B8C461FA6}"/>
              </a:ext>
            </a:extLst>
          </p:cNvPr>
          <p:cNvSpPr>
            <a:spLocks noGrp="1"/>
          </p:cNvSpPr>
          <p:nvPr>
            <p:ph sz="half" idx="2"/>
          </p:nvPr>
        </p:nvSpPr>
        <p:spPr/>
        <p:txBody>
          <a:bodyPr anchor="ctr"/>
          <a:lstStyle/>
          <a:p>
            <a:pPr marL="0" indent="0">
              <a:spcBef>
                <a:spcPts val="0"/>
              </a:spcBef>
              <a:buNone/>
            </a:pPr>
            <a:r>
              <a:rPr lang="fr-FR" sz="2400" dirty="0">
                <a:latin typeface="Arial" panose="020B0604020202020204" pitchFamily="34" charset="0"/>
                <a:ea typeface="MS Mincho" panose="02020609040205080304" pitchFamily="49" charset="-128"/>
              </a:rPr>
              <a:t>Le pays Z est un grand producteur de viande de volaille et s'est efforcé d'améliorer la surveillance de l'influenza aviaire au fil du temps. </a:t>
            </a:r>
          </a:p>
          <a:p>
            <a:pPr marL="0" indent="0">
              <a:spcBef>
                <a:spcPts val="0"/>
              </a:spcBef>
              <a:buNone/>
            </a:pPr>
            <a:endParaRPr lang="fr-FR" sz="2400" dirty="0">
              <a:latin typeface="Arial" panose="020B0604020202020204" pitchFamily="34" charset="0"/>
              <a:ea typeface="MS Mincho" panose="02020609040205080304" pitchFamily="49" charset="-128"/>
            </a:endParaRPr>
          </a:p>
          <a:p>
            <a:pPr marL="0" indent="0">
              <a:spcBef>
                <a:spcPts val="0"/>
              </a:spcBef>
              <a:buNone/>
            </a:pPr>
            <a:r>
              <a:rPr lang="fr-FR" sz="2400" dirty="0">
                <a:latin typeface="Arial" panose="020B0604020202020204" pitchFamily="34" charset="0"/>
                <a:ea typeface="MS Mincho" panose="02020609040205080304" pitchFamily="49" charset="-128"/>
              </a:rPr>
              <a:t>Historiquement, le pays Z a connu des flambées épidémiques de grippe aviaire dans les élevages de volailles de plusieurs districts. </a:t>
            </a:r>
            <a:r>
              <a:rPr lang="fr-FR" sz="2400" dirty="0">
                <a:effectLst/>
                <a:latin typeface="Arial" panose="020B0604020202020204" pitchFamily="34" charset="0"/>
                <a:ea typeface="Arial" panose="020B0604020202020204" pitchFamily="34" charset="0"/>
              </a:rPr>
              <a:t>Les cas humains d'influenza aviaire ont toujours été rares et ont provoqué une maladie bénigne et spontanément résolutive chez les travailleurs de l'industrie avicole. Toutefois, en raison de la concentration des élevages de volailles le long des voies de migration des oiseaux sauvages, l'introduction et la propagation de nouveaux virus grippaux chez les volailles et les humains sont toujours une source d'inquiétude. Chaque année, des niveaux variables de virus grippal sont également enregistrés chez l'homme.</a:t>
            </a:r>
            <a:endParaRPr lang="fr-FR" sz="2400" i="1" dirty="0"/>
          </a:p>
        </p:txBody>
      </p:sp>
      <p:sp>
        <p:nvSpPr>
          <p:cNvPr id="2" name="Title 1">
            <a:extLst>
              <a:ext uri="{FF2B5EF4-FFF2-40B4-BE49-F238E27FC236}">
                <a16:creationId xmlns:a16="http://schemas.microsoft.com/office/drawing/2014/main" id="{5F513A2A-8ECE-4512-A1C8-446732EF1ED3}"/>
              </a:ext>
            </a:extLst>
          </p:cNvPr>
          <p:cNvSpPr>
            <a:spLocks noGrp="1"/>
          </p:cNvSpPr>
          <p:nvPr>
            <p:ph type="title"/>
          </p:nvPr>
        </p:nvSpPr>
        <p:spPr>
          <a:xfrm>
            <a:off x="838199" y="457200"/>
            <a:ext cx="11096501" cy="800100"/>
          </a:xfrm>
        </p:spPr>
        <p:txBody>
          <a:bodyPr/>
          <a:lstStyle/>
          <a:p>
            <a:r>
              <a:rPr lang="fr-FR" sz="4000" dirty="0"/>
              <a:t>Partie A : Examen des données sur la grippe (2/2)</a:t>
            </a:r>
          </a:p>
        </p:txBody>
      </p:sp>
    </p:spTree>
    <p:extLst>
      <p:ext uri="{BB962C8B-B14F-4D97-AF65-F5344CB8AC3E}">
        <p14:creationId xmlns:p14="http://schemas.microsoft.com/office/powerpoint/2010/main" val="30094581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a:extLst>
              <a:ext uri="{FF2B5EF4-FFF2-40B4-BE49-F238E27FC236}">
                <a16:creationId xmlns:a16="http://schemas.microsoft.com/office/drawing/2014/main" id="{E0EBF650-E2F6-84F1-F898-7AA3DD487637}"/>
              </a:ext>
            </a:extLst>
          </p:cNvPr>
          <p:cNvGraphicFramePr/>
          <p:nvPr>
            <p:extLst>
              <p:ext uri="{D42A27DB-BD31-4B8C-83A1-F6EECF244321}">
                <p14:modId xmlns:p14="http://schemas.microsoft.com/office/powerpoint/2010/main" val="3412587861"/>
              </p:ext>
            </p:extLst>
          </p:nvPr>
        </p:nvGraphicFramePr>
        <p:xfrm>
          <a:off x="546970" y="1402746"/>
          <a:ext cx="11098060" cy="5294937"/>
        </p:xfrm>
        <a:graphic>
          <a:graphicData uri="http://schemas.openxmlformats.org/drawingml/2006/chart">
            <c:chart xmlns:c="http://schemas.openxmlformats.org/drawingml/2006/chart" xmlns:r="http://schemas.openxmlformats.org/officeDocument/2006/relationships" r:id="rId3"/>
          </a:graphicData>
        </a:graphic>
      </p:graphicFrame>
      <p:sp>
        <p:nvSpPr>
          <p:cNvPr id="3" name="Title 1">
            <a:extLst>
              <a:ext uri="{FF2B5EF4-FFF2-40B4-BE49-F238E27FC236}">
                <a16:creationId xmlns:a16="http://schemas.microsoft.com/office/drawing/2014/main" id="{BEB945BB-A441-4926-2AE5-7CB4E5F9E5BE}"/>
              </a:ext>
            </a:extLst>
          </p:cNvPr>
          <p:cNvSpPr txBox="1">
            <a:spLocks/>
          </p:cNvSpPr>
          <p:nvPr/>
        </p:nvSpPr>
        <p:spPr>
          <a:xfrm>
            <a:off x="838199" y="325668"/>
            <a:ext cx="10515600" cy="8001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2400" dirty="0"/>
              <a:t>Figure 1. Incidence annuelle (pour 100 000 personnes) des diagnostics cliniques de grippe chez l'homme par province, 2019 - 2024</a:t>
            </a:r>
          </a:p>
        </p:txBody>
      </p:sp>
    </p:spTree>
    <p:extLst>
      <p:ext uri="{BB962C8B-B14F-4D97-AF65-F5344CB8AC3E}">
        <p14:creationId xmlns:p14="http://schemas.microsoft.com/office/powerpoint/2010/main" val="21146316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a:extLst>
              <a:ext uri="{FF2B5EF4-FFF2-40B4-BE49-F238E27FC236}">
                <a16:creationId xmlns:a16="http://schemas.microsoft.com/office/drawing/2014/main" id="{ACF155EE-90F7-0CB0-816D-5BAA2FC76141}"/>
              </a:ext>
            </a:extLst>
          </p:cNvPr>
          <p:cNvGraphicFramePr/>
          <p:nvPr>
            <p:extLst>
              <p:ext uri="{D42A27DB-BD31-4B8C-83A1-F6EECF244321}">
                <p14:modId xmlns:p14="http://schemas.microsoft.com/office/powerpoint/2010/main" val="2820155543"/>
              </p:ext>
            </p:extLst>
          </p:nvPr>
        </p:nvGraphicFramePr>
        <p:xfrm>
          <a:off x="674436" y="1407983"/>
          <a:ext cx="11036478" cy="5311036"/>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1">
            <a:extLst>
              <a:ext uri="{FF2B5EF4-FFF2-40B4-BE49-F238E27FC236}">
                <a16:creationId xmlns:a16="http://schemas.microsoft.com/office/drawing/2014/main" id="{BC30F55C-84C1-8955-F2B9-AB6BFFC4C600}"/>
              </a:ext>
            </a:extLst>
          </p:cNvPr>
          <p:cNvSpPr txBox="1"/>
          <p:nvPr/>
        </p:nvSpPr>
        <p:spPr>
          <a:xfrm>
            <a:off x="10629405" y="4285047"/>
            <a:ext cx="1448789" cy="38001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b="1">
                <a:solidFill>
                  <a:srgbClr val="FF0000"/>
                </a:solidFill>
              </a:rPr>
              <a:t>Province B</a:t>
            </a:r>
          </a:p>
        </p:txBody>
      </p:sp>
      <p:sp>
        <p:nvSpPr>
          <p:cNvPr id="4" name="TextBox 1">
            <a:extLst>
              <a:ext uri="{FF2B5EF4-FFF2-40B4-BE49-F238E27FC236}">
                <a16:creationId xmlns:a16="http://schemas.microsoft.com/office/drawing/2014/main" id="{B4AFD084-2879-27A4-74F3-77DF4F1B3746}"/>
              </a:ext>
            </a:extLst>
          </p:cNvPr>
          <p:cNvSpPr txBox="1"/>
          <p:nvPr/>
        </p:nvSpPr>
        <p:spPr>
          <a:xfrm>
            <a:off x="10496184" y="5279891"/>
            <a:ext cx="1448789" cy="38001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b="1">
                <a:solidFill>
                  <a:srgbClr val="7030A0"/>
                </a:solidFill>
              </a:rPr>
              <a:t>Province D</a:t>
            </a:r>
          </a:p>
        </p:txBody>
      </p:sp>
      <p:sp>
        <p:nvSpPr>
          <p:cNvPr id="5" name="TextBox 1">
            <a:extLst>
              <a:ext uri="{FF2B5EF4-FFF2-40B4-BE49-F238E27FC236}">
                <a16:creationId xmlns:a16="http://schemas.microsoft.com/office/drawing/2014/main" id="{AD219A66-D519-5C0D-193F-4AB37EF52848}"/>
              </a:ext>
            </a:extLst>
          </p:cNvPr>
          <p:cNvSpPr txBox="1"/>
          <p:nvPr/>
        </p:nvSpPr>
        <p:spPr>
          <a:xfrm>
            <a:off x="10505095" y="4756137"/>
            <a:ext cx="1448789" cy="38001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b="1">
                <a:solidFill>
                  <a:srgbClr val="00953A"/>
                </a:solidFill>
              </a:rPr>
              <a:t>Province C</a:t>
            </a:r>
          </a:p>
        </p:txBody>
      </p:sp>
      <p:sp>
        <p:nvSpPr>
          <p:cNvPr id="7" name="TextBox 1">
            <a:extLst>
              <a:ext uri="{FF2B5EF4-FFF2-40B4-BE49-F238E27FC236}">
                <a16:creationId xmlns:a16="http://schemas.microsoft.com/office/drawing/2014/main" id="{B68ADED6-64E3-E637-6670-248A54522A36}"/>
              </a:ext>
            </a:extLst>
          </p:cNvPr>
          <p:cNvSpPr txBox="1"/>
          <p:nvPr/>
        </p:nvSpPr>
        <p:spPr>
          <a:xfrm>
            <a:off x="10496185" y="5435887"/>
            <a:ext cx="1448789" cy="38001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b="1">
                <a:solidFill>
                  <a:srgbClr val="C00000"/>
                </a:solidFill>
              </a:rPr>
              <a:t>Province F</a:t>
            </a:r>
          </a:p>
        </p:txBody>
      </p:sp>
      <p:sp>
        <p:nvSpPr>
          <p:cNvPr id="8" name="TextBox 1">
            <a:extLst>
              <a:ext uri="{FF2B5EF4-FFF2-40B4-BE49-F238E27FC236}">
                <a16:creationId xmlns:a16="http://schemas.microsoft.com/office/drawing/2014/main" id="{43E6F691-CB08-F99D-37DC-AEBFE7AD31D3}"/>
              </a:ext>
            </a:extLst>
          </p:cNvPr>
          <p:cNvSpPr txBox="1"/>
          <p:nvPr/>
        </p:nvSpPr>
        <p:spPr>
          <a:xfrm>
            <a:off x="10500639" y="5612024"/>
            <a:ext cx="1448789" cy="38001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b="1"/>
              <a:t>Province A</a:t>
            </a:r>
          </a:p>
        </p:txBody>
      </p:sp>
      <p:sp>
        <p:nvSpPr>
          <p:cNvPr id="9" name="TextBox 1">
            <a:extLst>
              <a:ext uri="{FF2B5EF4-FFF2-40B4-BE49-F238E27FC236}">
                <a16:creationId xmlns:a16="http://schemas.microsoft.com/office/drawing/2014/main" id="{B1F15755-7B30-61D6-A4ED-004B51F393C2}"/>
              </a:ext>
            </a:extLst>
          </p:cNvPr>
          <p:cNvSpPr txBox="1"/>
          <p:nvPr/>
        </p:nvSpPr>
        <p:spPr>
          <a:xfrm>
            <a:off x="10505094" y="5006139"/>
            <a:ext cx="1448789" cy="38001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b="1">
                <a:solidFill>
                  <a:srgbClr val="6699FF"/>
                </a:solidFill>
              </a:rPr>
              <a:t>Province G</a:t>
            </a:r>
          </a:p>
        </p:txBody>
      </p:sp>
      <p:sp>
        <p:nvSpPr>
          <p:cNvPr id="10" name="TextBox 1">
            <a:extLst>
              <a:ext uri="{FF2B5EF4-FFF2-40B4-BE49-F238E27FC236}">
                <a16:creationId xmlns:a16="http://schemas.microsoft.com/office/drawing/2014/main" id="{E5BE64D9-39E5-26B3-65D7-0D242E13D796}"/>
              </a:ext>
            </a:extLst>
          </p:cNvPr>
          <p:cNvSpPr txBox="1"/>
          <p:nvPr/>
        </p:nvSpPr>
        <p:spPr>
          <a:xfrm>
            <a:off x="10629405" y="3903421"/>
            <a:ext cx="1448789" cy="38001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b="1" dirty="0">
                <a:solidFill>
                  <a:srgbClr val="3C16FA"/>
                </a:solidFill>
              </a:rPr>
              <a:t>Province E</a:t>
            </a:r>
          </a:p>
        </p:txBody>
      </p:sp>
      <p:sp>
        <p:nvSpPr>
          <p:cNvPr id="11" name="Title 1">
            <a:extLst>
              <a:ext uri="{FF2B5EF4-FFF2-40B4-BE49-F238E27FC236}">
                <a16:creationId xmlns:a16="http://schemas.microsoft.com/office/drawing/2014/main" id="{2F51B7B9-6C54-0098-05F9-A74AE0B24E7A}"/>
              </a:ext>
            </a:extLst>
          </p:cNvPr>
          <p:cNvSpPr txBox="1">
            <a:spLocks/>
          </p:cNvSpPr>
          <p:nvPr/>
        </p:nvSpPr>
        <p:spPr>
          <a:xfrm>
            <a:off x="838199" y="325668"/>
            <a:ext cx="10515600" cy="8001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2400" dirty="0"/>
              <a:t>Figure 2. Incidence annuelle (pour 100 000 poulets) des diagnostics cliniques d'influenza aviaire chez les volailles, par province, 2019 - 2024 </a:t>
            </a:r>
          </a:p>
        </p:txBody>
      </p:sp>
    </p:spTree>
    <p:extLst>
      <p:ext uri="{BB962C8B-B14F-4D97-AF65-F5344CB8AC3E}">
        <p14:creationId xmlns:p14="http://schemas.microsoft.com/office/powerpoint/2010/main" val="22607112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a:extLst>
              <a:ext uri="{FF2B5EF4-FFF2-40B4-BE49-F238E27FC236}">
                <a16:creationId xmlns:a16="http://schemas.microsoft.com/office/drawing/2014/main" id="{E0EBF650-E2F6-84F1-F898-7AA3DD487637}"/>
              </a:ext>
            </a:extLst>
          </p:cNvPr>
          <p:cNvGraphicFramePr/>
          <p:nvPr>
            <p:extLst>
              <p:ext uri="{D42A27DB-BD31-4B8C-83A1-F6EECF244321}">
                <p14:modId xmlns:p14="http://schemas.microsoft.com/office/powerpoint/2010/main" val="312285510"/>
              </p:ext>
            </p:extLst>
          </p:nvPr>
        </p:nvGraphicFramePr>
        <p:xfrm>
          <a:off x="546970" y="1402746"/>
          <a:ext cx="11098060" cy="5294937"/>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Rounded Corners 2">
            <a:extLst>
              <a:ext uri="{FF2B5EF4-FFF2-40B4-BE49-F238E27FC236}">
                <a16:creationId xmlns:a16="http://schemas.microsoft.com/office/drawing/2014/main" id="{2361C475-672F-0CF3-D597-8E52A57811FE}"/>
              </a:ext>
            </a:extLst>
          </p:cNvPr>
          <p:cNvSpPr/>
          <p:nvPr/>
        </p:nvSpPr>
        <p:spPr>
          <a:xfrm>
            <a:off x="9921240" y="1772804"/>
            <a:ext cx="1336568" cy="315076"/>
          </a:xfrm>
          <a:prstGeom prst="roundRect">
            <a:avLst/>
          </a:prstGeom>
          <a:noFill/>
          <a:ln w="76200">
            <a:solidFill>
              <a:srgbClr val="10964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758330DF-FB6D-7526-E769-7605446DE724}"/>
              </a:ext>
            </a:extLst>
          </p:cNvPr>
          <p:cNvSpPr txBox="1">
            <a:spLocks/>
          </p:cNvSpPr>
          <p:nvPr/>
        </p:nvSpPr>
        <p:spPr>
          <a:xfrm>
            <a:off x="838199" y="325668"/>
            <a:ext cx="10515600" cy="8001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2400" dirty="0"/>
              <a:t>Question 4a : D'après la figure 1, quelle province présente le taux d'incidence global de la grippe humaine le plus élevé entre 2019 et 2024 ?</a:t>
            </a:r>
            <a:br>
              <a:rPr lang="fr-FR" sz="2400" dirty="0"/>
            </a:br>
            <a:endParaRPr lang="fr-FR" sz="2400" dirty="0"/>
          </a:p>
        </p:txBody>
      </p:sp>
    </p:spTree>
    <p:extLst>
      <p:ext uri="{BB962C8B-B14F-4D97-AF65-F5344CB8AC3E}">
        <p14:creationId xmlns:p14="http://schemas.microsoft.com/office/powerpoint/2010/main" val="1266280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a:extLst>
              <a:ext uri="{FF2B5EF4-FFF2-40B4-BE49-F238E27FC236}">
                <a16:creationId xmlns:a16="http://schemas.microsoft.com/office/drawing/2014/main" id="{87333F60-604D-9B83-A471-FE767360C9C9}"/>
              </a:ext>
            </a:extLst>
          </p:cNvPr>
          <p:cNvGraphicFramePr/>
          <p:nvPr>
            <p:extLst>
              <p:ext uri="{D42A27DB-BD31-4B8C-83A1-F6EECF244321}">
                <p14:modId xmlns:p14="http://schemas.microsoft.com/office/powerpoint/2010/main" val="428386716"/>
              </p:ext>
            </p:extLst>
          </p:nvPr>
        </p:nvGraphicFramePr>
        <p:xfrm>
          <a:off x="658637" y="1406152"/>
          <a:ext cx="11036478" cy="5311036"/>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a:extLst>
              <a:ext uri="{FF2B5EF4-FFF2-40B4-BE49-F238E27FC236}">
                <a16:creationId xmlns:a16="http://schemas.microsoft.com/office/drawing/2014/main" id="{5F513A2A-8ECE-4512-A1C8-446732EF1ED3}"/>
              </a:ext>
            </a:extLst>
          </p:cNvPr>
          <p:cNvSpPr>
            <a:spLocks noGrp="1"/>
          </p:cNvSpPr>
          <p:nvPr>
            <p:ph type="title"/>
          </p:nvPr>
        </p:nvSpPr>
        <p:spPr>
          <a:xfrm>
            <a:off x="838199" y="325668"/>
            <a:ext cx="10515600" cy="800100"/>
          </a:xfrm>
        </p:spPr>
        <p:txBody>
          <a:bodyPr/>
          <a:lstStyle/>
          <a:p>
            <a:r>
              <a:rPr lang="fr-FR" sz="2300" dirty="0"/>
              <a:t>Question 4b : D'après la Flambée épidémique 2, quelles provinces pourraient avoir connu des foyers d'influenza aviaire parmi leurs volailles entre 2019 et 2024 ?</a:t>
            </a:r>
            <a:br>
              <a:rPr lang="fr-FR" sz="2300" dirty="0"/>
            </a:br>
            <a:endParaRPr lang="fr-FR" sz="2300" dirty="0"/>
          </a:p>
        </p:txBody>
      </p:sp>
      <p:sp>
        <p:nvSpPr>
          <p:cNvPr id="6" name="Rectangle: Rounded Corners 5">
            <a:extLst>
              <a:ext uri="{FF2B5EF4-FFF2-40B4-BE49-F238E27FC236}">
                <a16:creationId xmlns:a16="http://schemas.microsoft.com/office/drawing/2014/main" id="{9A20DEAC-4329-6BA0-18A2-68CD1813CAB9}"/>
              </a:ext>
            </a:extLst>
          </p:cNvPr>
          <p:cNvSpPr/>
          <p:nvPr/>
        </p:nvSpPr>
        <p:spPr>
          <a:xfrm>
            <a:off x="10506783" y="4271184"/>
            <a:ext cx="1573101" cy="320040"/>
          </a:xfrm>
          <a:prstGeom prst="roundRect">
            <a:avLst/>
          </a:prstGeom>
          <a:noFill/>
          <a:ln w="76200">
            <a:solidFill>
              <a:srgbClr val="10964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5D3CAED8-A1F7-3DB4-4E30-0B0D472F5437}"/>
              </a:ext>
            </a:extLst>
          </p:cNvPr>
          <p:cNvSpPr/>
          <p:nvPr/>
        </p:nvSpPr>
        <p:spPr>
          <a:xfrm>
            <a:off x="10505094" y="3940247"/>
            <a:ext cx="1573100" cy="320040"/>
          </a:xfrm>
          <a:prstGeom prst="roundRect">
            <a:avLst/>
          </a:prstGeom>
          <a:noFill/>
          <a:ln w="76200">
            <a:solidFill>
              <a:srgbClr val="10964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1">
            <a:extLst>
              <a:ext uri="{FF2B5EF4-FFF2-40B4-BE49-F238E27FC236}">
                <a16:creationId xmlns:a16="http://schemas.microsoft.com/office/drawing/2014/main" id="{4C1F04A7-A3A2-1073-4589-A968217A4DAF}"/>
              </a:ext>
            </a:extLst>
          </p:cNvPr>
          <p:cNvSpPr txBox="1"/>
          <p:nvPr/>
        </p:nvSpPr>
        <p:spPr>
          <a:xfrm>
            <a:off x="10629405" y="4285047"/>
            <a:ext cx="1448789" cy="38001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b="1">
                <a:solidFill>
                  <a:srgbClr val="FF0000"/>
                </a:solidFill>
              </a:rPr>
              <a:t>Province B</a:t>
            </a:r>
          </a:p>
        </p:txBody>
      </p:sp>
      <p:sp>
        <p:nvSpPr>
          <p:cNvPr id="9" name="TextBox 1">
            <a:extLst>
              <a:ext uri="{FF2B5EF4-FFF2-40B4-BE49-F238E27FC236}">
                <a16:creationId xmlns:a16="http://schemas.microsoft.com/office/drawing/2014/main" id="{CAFA23A0-4918-A819-41A9-E9154B992A39}"/>
              </a:ext>
            </a:extLst>
          </p:cNvPr>
          <p:cNvSpPr txBox="1"/>
          <p:nvPr/>
        </p:nvSpPr>
        <p:spPr>
          <a:xfrm>
            <a:off x="10496184" y="5279891"/>
            <a:ext cx="1448789" cy="38001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b="1">
                <a:solidFill>
                  <a:srgbClr val="7030A0"/>
                </a:solidFill>
              </a:rPr>
              <a:t>Province D</a:t>
            </a:r>
          </a:p>
        </p:txBody>
      </p:sp>
      <p:sp>
        <p:nvSpPr>
          <p:cNvPr id="10" name="TextBox 1">
            <a:extLst>
              <a:ext uri="{FF2B5EF4-FFF2-40B4-BE49-F238E27FC236}">
                <a16:creationId xmlns:a16="http://schemas.microsoft.com/office/drawing/2014/main" id="{AA929C65-4C88-4BF6-379C-A293BA7DEBA8}"/>
              </a:ext>
            </a:extLst>
          </p:cNvPr>
          <p:cNvSpPr txBox="1"/>
          <p:nvPr/>
        </p:nvSpPr>
        <p:spPr>
          <a:xfrm>
            <a:off x="10505095" y="4756137"/>
            <a:ext cx="1448789" cy="38001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b="1">
                <a:solidFill>
                  <a:srgbClr val="00953A"/>
                </a:solidFill>
              </a:rPr>
              <a:t>Province C</a:t>
            </a:r>
          </a:p>
        </p:txBody>
      </p:sp>
      <p:sp>
        <p:nvSpPr>
          <p:cNvPr id="11" name="TextBox 1">
            <a:extLst>
              <a:ext uri="{FF2B5EF4-FFF2-40B4-BE49-F238E27FC236}">
                <a16:creationId xmlns:a16="http://schemas.microsoft.com/office/drawing/2014/main" id="{B5CF66D8-F626-BB77-9474-258A15BCC1B5}"/>
              </a:ext>
            </a:extLst>
          </p:cNvPr>
          <p:cNvSpPr txBox="1"/>
          <p:nvPr/>
        </p:nvSpPr>
        <p:spPr>
          <a:xfrm>
            <a:off x="10496185" y="5435887"/>
            <a:ext cx="1448789" cy="38001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b="1">
                <a:solidFill>
                  <a:srgbClr val="C00000"/>
                </a:solidFill>
              </a:rPr>
              <a:t>Province F</a:t>
            </a:r>
          </a:p>
        </p:txBody>
      </p:sp>
      <p:sp>
        <p:nvSpPr>
          <p:cNvPr id="12" name="TextBox 1">
            <a:extLst>
              <a:ext uri="{FF2B5EF4-FFF2-40B4-BE49-F238E27FC236}">
                <a16:creationId xmlns:a16="http://schemas.microsoft.com/office/drawing/2014/main" id="{5CF9AB86-AEAB-ED70-470E-55754EBDECEB}"/>
              </a:ext>
            </a:extLst>
          </p:cNvPr>
          <p:cNvSpPr txBox="1"/>
          <p:nvPr/>
        </p:nvSpPr>
        <p:spPr>
          <a:xfrm>
            <a:off x="10500639" y="5612024"/>
            <a:ext cx="1448789" cy="38001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b="1"/>
              <a:t>Province A</a:t>
            </a:r>
          </a:p>
        </p:txBody>
      </p:sp>
      <p:sp>
        <p:nvSpPr>
          <p:cNvPr id="13" name="TextBox 1">
            <a:extLst>
              <a:ext uri="{FF2B5EF4-FFF2-40B4-BE49-F238E27FC236}">
                <a16:creationId xmlns:a16="http://schemas.microsoft.com/office/drawing/2014/main" id="{EF15F797-D850-0B3D-4E90-3671E9BE7DD8}"/>
              </a:ext>
            </a:extLst>
          </p:cNvPr>
          <p:cNvSpPr txBox="1"/>
          <p:nvPr/>
        </p:nvSpPr>
        <p:spPr>
          <a:xfrm>
            <a:off x="10505094" y="5006139"/>
            <a:ext cx="1448789" cy="38001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b="1">
                <a:solidFill>
                  <a:srgbClr val="6699FF"/>
                </a:solidFill>
              </a:rPr>
              <a:t>Province G</a:t>
            </a:r>
          </a:p>
        </p:txBody>
      </p:sp>
      <p:sp>
        <p:nvSpPr>
          <p:cNvPr id="14" name="TextBox 1">
            <a:extLst>
              <a:ext uri="{FF2B5EF4-FFF2-40B4-BE49-F238E27FC236}">
                <a16:creationId xmlns:a16="http://schemas.microsoft.com/office/drawing/2014/main" id="{F6AB7E93-6B1F-24A5-C125-78A9BE542D3B}"/>
              </a:ext>
            </a:extLst>
          </p:cNvPr>
          <p:cNvSpPr txBox="1"/>
          <p:nvPr/>
        </p:nvSpPr>
        <p:spPr>
          <a:xfrm>
            <a:off x="10629405" y="3903421"/>
            <a:ext cx="1448789" cy="38001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b="1" dirty="0">
                <a:solidFill>
                  <a:srgbClr val="3C16FA"/>
                </a:solidFill>
              </a:rPr>
              <a:t>Province E</a:t>
            </a:r>
          </a:p>
        </p:txBody>
      </p:sp>
    </p:spTree>
    <p:extLst>
      <p:ext uri="{BB962C8B-B14F-4D97-AF65-F5344CB8AC3E}">
        <p14:creationId xmlns:p14="http://schemas.microsoft.com/office/powerpoint/2010/main" val="558655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p:txBody>
          <a:bodyPr anchor="ctr"/>
          <a:lstStyle/>
          <a:p>
            <a:pPr marL="0" indent="0">
              <a:buClr>
                <a:schemeClr val="tx1"/>
              </a:buClr>
              <a:buNone/>
            </a:pPr>
            <a:r>
              <a:rPr lang="fr-FR" dirty="0"/>
              <a:t>Selon la figure 1, la province E a connu un taux d'incidence de la grippe relativement faible chaque année, à l'exception de 2023. En 2023, la province E a connu une augmentation soudaine du taux d'incidence. </a:t>
            </a:r>
          </a:p>
          <a:p>
            <a:pPr marL="0" indent="0">
              <a:buClr>
                <a:schemeClr val="tx1"/>
              </a:buClr>
              <a:buNone/>
            </a:pPr>
            <a:endParaRPr lang="fr-FR" dirty="0"/>
          </a:p>
          <a:p>
            <a:pPr marL="0" indent="0">
              <a:buClr>
                <a:schemeClr val="tx1"/>
              </a:buClr>
              <a:buNone/>
            </a:pPr>
            <a:r>
              <a:rPr lang="fr-FR" dirty="0"/>
              <a:t>Quelles sont les causes de cette augmentation ?</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dirty="0"/>
              <a:t>Question 5</a:t>
            </a:r>
          </a:p>
        </p:txBody>
      </p:sp>
    </p:spTree>
    <p:extLst>
      <p:ext uri="{BB962C8B-B14F-4D97-AF65-F5344CB8AC3E}">
        <p14:creationId xmlns:p14="http://schemas.microsoft.com/office/powerpoint/2010/main" val="4809147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48555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p:txBody>
          <a:bodyPr lIns="91440" tIns="45720" rIns="91440" bIns="45720" anchor="ctr"/>
          <a:lstStyle/>
          <a:p>
            <a:pPr marL="0" indent="0">
              <a:buNone/>
            </a:pPr>
            <a:r>
              <a:rPr lang="fr-FR" dirty="0"/>
              <a:t>L'explication la plus probable est qu'en 2023, une épidémie de grippe s'est déclarée dans la province E. Avoir plusieurs oiseaux testés positifs pour la grippe aviaire dans une volée est considéré comme une épidémie.</a:t>
            </a:r>
          </a:p>
          <a:p>
            <a:pPr marL="0" indent="0">
              <a:buNone/>
            </a:pPr>
            <a:endParaRPr lang="fr-FR" dirty="0"/>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dirty="0"/>
              <a:t>Question 5 Réponse</a:t>
            </a:r>
          </a:p>
        </p:txBody>
      </p:sp>
    </p:spTree>
    <p:extLst>
      <p:ext uri="{BB962C8B-B14F-4D97-AF65-F5344CB8AC3E}">
        <p14:creationId xmlns:p14="http://schemas.microsoft.com/office/powerpoint/2010/main" val="14612070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a:xfrm>
            <a:off x="838200" y="1478858"/>
            <a:ext cx="10515600" cy="4102546"/>
          </a:xfrm>
        </p:spPr>
        <p:txBody>
          <a:bodyPr anchor="ctr"/>
          <a:lstStyle/>
          <a:p>
            <a:pPr marL="0" indent="0">
              <a:buNone/>
            </a:pPr>
            <a:r>
              <a:rPr lang="fr-FR" dirty="0"/>
              <a:t>Si l'on compare les figures 1 et 2, des épidémies de grippe se sont-elles déclarées dans la population avicole et humaine au cours des mêmes années ?</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dirty="0"/>
              <a:t>Question 6</a:t>
            </a:r>
          </a:p>
        </p:txBody>
      </p:sp>
    </p:spTree>
    <p:extLst>
      <p:ext uri="{BB962C8B-B14F-4D97-AF65-F5344CB8AC3E}">
        <p14:creationId xmlns:p14="http://schemas.microsoft.com/office/powerpoint/2010/main" val="29234065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81DD7D1-2C95-51EC-E86F-810F87FD9992}"/>
              </a:ext>
            </a:extLst>
          </p:cNvPr>
          <p:cNvPicPr>
            <a:picLocks noChangeAspect="1"/>
          </p:cNvPicPr>
          <p:nvPr/>
        </p:nvPicPr>
        <p:blipFill>
          <a:blip r:embed="rId3"/>
          <a:stretch>
            <a:fillRect/>
          </a:stretch>
        </p:blipFill>
        <p:spPr>
          <a:xfrm>
            <a:off x="545111" y="1385699"/>
            <a:ext cx="11101778" cy="5297883"/>
          </a:xfrm>
          <a:prstGeom prst="rect">
            <a:avLst/>
          </a:prstGeom>
        </p:spPr>
      </p:pic>
      <p:sp>
        <p:nvSpPr>
          <p:cNvPr id="3" name="Title 1">
            <a:extLst>
              <a:ext uri="{FF2B5EF4-FFF2-40B4-BE49-F238E27FC236}">
                <a16:creationId xmlns:a16="http://schemas.microsoft.com/office/drawing/2014/main" id="{CD0DB3CA-9161-9F50-5813-E869348CE7C0}"/>
              </a:ext>
            </a:extLst>
          </p:cNvPr>
          <p:cNvSpPr txBox="1">
            <a:spLocks/>
          </p:cNvSpPr>
          <p:nvPr/>
        </p:nvSpPr>
        <p:spPr>
          <a:xfrm>
            <a:off x="838199" y="325668"/>
            <a:ext cx="10515600" cy="8001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2800" dirty="0"/>
              <a:t>Figure 1. Incidence (pour 100 000) des diagnostics cliniques de grippe chez l'homme par province, 2019 - 2024</a:t>
            </a:r>
          </a:p>
        </p:txBody>
      </p:sp>
    </p:spTree>
    <p:extLst>
      <p:ext uri="{BB962C8B-B14F-4D97-AF65-F5344CB8AC3E}">
        <p14:creationId xmlns:p14="http://schemas.microsoft.com/office/powerpoint/2010/main" val="26886189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1CF4488-346C-9F6C-525E-BAF63FEE4D8B}"/>
              </a:ext>
            </a:extLst>
          </p:cNvPr>
          <p:cNvPicPr>
            <a:picLocks noChangeAspect="1"/>
          </p:cNvPicPr>
          <p:nvPr/>
        </p:nvPicPr>
        <p:blipFill>
          <a:blip r:embed="rId3"/>
          <a:stretch>
            <a:fillRect/>
          </a:stretch>
        </p:blipFill>
        <p:spPr>
          <a:xfrm>
            <a:off x="410987" y="1400305"/>
            <a:ext cx="11370025" cy="5316173"/>
          </a:xfrm>
          <a:prstGeom prst="rect">
            <a:avLst/>
          </a:prstGeom>
        </p:spPr>
      </p:pic>
      <p:sp>
        <p:nvSpPr>
          <p:cNvPr id="3" name="Title 1">
            <a:extLst>
              <a:ext uri="{FF2B5EF4-FFF2-40B4-BE49-F238E27FC236}">
                <a16:creationId xmlns:a16="http://schemas.microsoft.com/office/drawing/2014/main" id="{AA0F38B7-045A-3766-B96F-27E41063D5C4}"/>
              </a:ext>
            </a:extLst>
          </p:cNvPr>
          <p:cNvSpPr txBox="1">
            <a:spLocks/>
          </p:cNvSpPr>
          <p:nvPr/>
        </p:nvSpPr>
        <p:spPr>
          <a:xfrm>
            <a:off x="838199" y="325668"/>
            <a:ext cx="10515600" cy="8001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2600" dirty="0"/>
              <a:t>Figure 2. Incidence (pour 100 000 volailles) des diagnostics cliniques de grippe aviaire chez les volailles, par province, 2019 - 2024 </a:t>
            </a:r>
          </a:p>
        </p:txBody>
      </p:sp>
    </p:spTree>
    <p:extLst>
      <p:ext uri="{BB962C8B-B14F-4D97-AF65-F5344CB8AC3E}">
        <p14:creationId xmlns:p14="http://schemas.microsoft.com/office/powerpoint/2010/main" val="38672782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a:xfrm>
            <a:off x="838200" y="1286357"/>
            <a:ext cx="10515600" cy="5195075"/>
          </a:xfrm>
        </p:spPr>
        <p:txBody>
          <a:bodyPr anchor="ctr"/>
          <a:lstStyle/>
          <a:p>
            <a:pPr>
              <a:spcBef>
                <a:spcPts val="300"/>
              </a:spcBef>
              <a:spcAft>
                <a:spcPts val="300"/>
              </a:spcAft>
            </a:pPr>
            <a:r>
              <a:rPr lang="fr-FR" sz="2200" dirty="0"/>
              <a:t>Oui, dans la Province E en 2023, il semble qu'il y ait eu à la fois des flambées de grippe chez les humains et des flambées de grippe aviaire chez les volailles.</a:t>
            </a:r>
          </a:p>
          <a:p>
            <a:pPr marL="225425" marR="0" indent="-225425">
              <a:spcBef>
                <a:spcPts val="300"/>
              </a:spcBef>
              <a:spcAft>
                <a:spcPts val="300"/>
              </a:spcAft>
            </a:pPr>
            <a:r>
              <a:rPr lang="fr-FR" sz="2200" dirty="0">
                <a:solidFill>
                  <a:srgbClr val="000000"/>
                </a:solidFill>
                <a:effectLst/>
                <a:ea typeface="Arial" panose="020B0604020202020204" pitchFamily="34" charset="0"/>
              </a:rPr>
              <a:t>Il s'agit probablement d'une coïncidence et cela ne signifie pas nécessairement que les humains sont infectés par la grippe aviaire à grande échelle. </a:t>
            </a:r>
          </a:p>
          <a:p>
            <a:pPr marL="225425" marR="0" indent="-225425">
              <a:spcBef>
                <a:spcPts val="300"/>
              </a:spcBef>
              <a:spcAft>
                <a:spcPts val="300"/>
              </a:spcAft>
            </a:pPr>
            <a:r>
              <a:rPr lang="fr-FR" sz="2200" dirty="0">
                <a:solidFill>
                  <a:srgbClr val="000000"/>
                </a:solidFill>
                <a:effectLst/>
                <a:ea typeface="Arial" panose="020B0604020202020204" pitchFamily="34" charset="0"/>
              </a:rPr>
              <a:t>En raison des taux élevés de létalité et de la gravité de la maladie observés lorsque l'homme est infecté par la grippe aviaire, il est probable que la grippe aviaire chez l'homme soit détectée comme un événement inhabituel. </a:t>
            </a:r>
          </a:p>
          <a:p>
            <a:pPr marL="225425" marR="0" indent="-225425">
              <a:spcBef>
                <a:spcPts val="300"/>
              </a:spcBef>
              <a:spcAft>
                <a:spcPts val="300"/>
              </a:spcAft>
            </a:pPr>
            <a:r>
              <a:rPr lang="fr-FR" sz="2200" dirty="0">
                <a:solidFill>
                  <a:srgbClr val="000000"/>
                </a:solidFill>
                <a:effectLst/>
                <a:ea typeface="Arial" panose="020B0604020202020204" pitchFamily="34" charset="0"/>
              </a:rPr>
              <a:t>En outre, la grippe aviaire ne se propageant pas facilement entre les humains, on ne s'attendrait pas à voir des flambées épidémiques majeures chez l'homme, à moins qu'une mutation ne favorise la transmission de personne à personne.  </a:t>
            </a:r>
            <a:r>
              <a:rPr lang="fr-FR" sz="2200" dirty="0">
                <a:effectLst/>
                <a:ea typeface="Arial" panose="020B0604020202020204" pitchFamily="34" charset="0"/>
              </a:rPr>
              <a:t> </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dirty="0"/>
              <a:t>Question 6 Réponse</a:t>
            </a:r>
          </a:p>
        </p:txBody>
      </p:sp>
    </p:spTree>
    <p:extLst>
      <p:ext uri="{BB962C8B-B14F-4D97-AF65-F5344CB8AC3E}">
        <p14:creationId xmlns:p14="http://schemas.microsoft.com/office/powerpoint/2010/main" val="18756047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1CB7C23A-890E-4781-98F5-ECB98B8AF177}"/>
              </a:ext>
            </a:extLst>
          </p:cNvPr>
          <p:cNvGraphicFramePr>
            <a:graphicFrameLocks noGrp="1"/>
          </p:cNvGraphicFramePr>
          <p:nvPr>
            <p:ph sz="half" idx="2"/>
            <p:extLst>
              <p:ext uri="{D42A27DB-BD31-4B8C-83A1-F6EECF244321}">
                <p14:modId xmlns:p14="http://schemas.microsoft.com/office/powerpoint/2010/main" val="413310612"/>
              </p:ext>
            </p:extLst>
          </p:nvPr>
        </p:nvGraphicFramePr>
        <p:xfrm>
          <a:off x="838200" y="1479550"/>
          <a:ext cx="10631905" cy="4098040"/>
        </p:xfrm>
        <a:graphic>
          <a:graphicData uri="http://schemas.openxmlformats.org/drawingml/2006/table">
            <a:tbl>
              <a:tblPr firstRow="1" firstCol="1" bandRow="1"/>
              <a:tblGrid>
                <a:gridCol w="1311442">
                  <a:extLst>
                    <a:ext uri="{9D8B030D-6E8A-4147-A177-3AD203B41FA5}">
                      <a16:colId xmlns:a16="http://schemas.microsoft.com/office/drawing/2014/main" val="2854089513"/>
                    </a:ext>
                  </a:extLst>
                </a:gridCol>
                <a:gridCol w="1331495">
                  <a:extLst>
                    <a:ext uri="{9D8B030D-6E8A-4147-A177-3AD203B41FA5}">
                      <a16:colId xmlns:a16="http://schemas.microsoft.com/office/drawing/2014/main" val="3699643731"/>
                    </a:ext>
                  </a:extLst>
                </a:gridCol>
                <a:gridCol w="1876926">
                  <a:extLst>
                    <a:ext uri="{9D8B030D-6E8A-4147-A177-3AD203B41FA5}">
                      <a16:colId xmlns:a16="http://schemas.microsoft.com/office/drawing/2014/main" val="4138719795"/>
                    </a:ext>
                  </a:extLst>
                </a:gridCol>
                <a:gridCol w="1521861">
                  <a:extLst>
                    <a:ext uri="{9D8B030D-6E8A-4147-A177-3AD203B41FA5}">
                      <a16:colId xmlns:a16="http://schemas.microsoft.com/office/drawing/2014/main" val="1932979885"/>
                    </a:ext>
                  </a:extLst>
                </a:gridCol>
                <a:gridCol w="2167823">
                  <a:extLst>
                    <a:ext uri="{9D8B030D-6E8A-4147-A177-3AD203B41FA5}">
                      <a16:colId xmlns:a16="http://schemas.microsoft.com/office/drawing/2014/main" val="1775734518"/>
                    </a:ext>
                  </a:extLst>
                </a:gridCol>
                <a:gridCol w="1203158">
                  <a:extLst>
                    <a:ext uri="{9D8B030D-6E8A-4147-A177-3AD203B41FA5}">
                      <a16:colId xmlns:a16="http://schemas.microsoft.com/office/drawing/2014/main" val="2944756011"/>
                    </a:ext>
                  </a:extLst>
                </a:gridCol>
                <a:gridCol w="1219200">
                  <a:extLst>
                    <a:ext uri="{9D8B030D-6E8A-4147-A177-3AD203B41FA5}">
                      <a16:colId xmlns:a16="http://schemas.microsoft.com/office/drawing/2014/main" val="3500353417"/>
                    </a:ext>
                  </a:extLst>
                </a:gridCol>
              </a:tblGrid>
              <a:tr h="1318477">
                <a:tc>
                  <a:txBody>
                    <a:bodyPr/>
                    <a:lstStyle/>
                    <a:p>
                      <a:pPr marL="0" marR="0" algn="ctr">
                        <a:spcBef>
                          <a:spcPts val="0"/>
                        </a:spcBef>
                        <a:spcAft>
                          <a:spcPts val="0"/>
                        </a:spcAft>
                      </a:pPr>
                      <a:r>
                        <a:rPr lang="fr-FR" sz="2000" b="1" i="0" noProof="0" dirty="0">
                          <a:solidFill>
                            <a:schemeClr val="tx1"/>
                          </a:solidFill>
                          <a:effectLst/>
                          <a:latin typeface="+mn-lt"/>
                          <a:ea typeface="Arial" panose="020B0604020202020204" pitchFamily="34" charset="0"/>
                        </a:rPr>
                        <a:t>Province</a:t>
                      </a:r>
                      <a:endParaRPr lang="fr-FR" sz="2000" b="1" i="0" noProof="0" dirty="0">
                        <a:solidFill>
                          <a:schemeClr val="tx1"/>
                        </a:solidFill>
                        <a:effectLst/>
                        <a:latin typeface="+mn-lt"/>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spcBef>
                          <a:spcPts val="0"/>
                        </a:spcBef>
                        <a:spcAft>
                          <a:spcPts val="0"/>
                        </a:spcAft>
                      </a:pPr>
                      <a:r>
                        <a:rPr lang="fr-FR" sz="2000" b="1" i="0" noProof="0" dirty="0">
                          <a:solidFill>
                            <a:schemeClr val="tx1"/>
                          </a:solidFill>
                          <a:effectLst/>
                          <a:latin typeface="+mn-lt"/>
                          <a:ea typeface="Arial" panose="020B0604020202020204" pitchFamily="34" charset="0"/>
                        </a:rPr>
                        <a:t>Nombre de cas cliniques</a:t>
                      </a:r>
                      <a:endParaRPr lang="fr-FR" sz="2000" b="1" i="0" noProof="0" dirty="0">
                        <a:solidFill>
                          <a:schemeClr val="tx1"/>
                        </a:solidFill>
                        <a:effectLst/>
                        <a:latin typeface="+mn-lt"/>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spcBef>
                          <a:spcPts val="0"/>
                        </a:spcBef>
                        <a:spcAft>
                          <a:spcPts val="0"/>
                        </a:spcAft>
                      </a:pPr>
                      <a:r>
                        <a:rPr lang="fr-FR" sz="2000" b="1" i="0" noProof="0" dirty="0">
                          <a:solidFill>
                            <a:schemeClr val="tx1"/>
                          </a:solidFill>
                          <a:effectLst/>
                          <a:latin typeface="+mn-lt"/>
                          <a:ea typeface="Arial" panose="020B0604020202020204" pitchFamily="34" charset="0"/>
                        </a:rPr>
                        <a:t>Taux d'incidence clinique </a:t>
                      </a:r>
                    </a:p>
                    <a:p>
                      <a:pPr marL="0" marR="0" algn="ctr">
                        <a:spcBef>
                          <a:spcPts val="0"/>
                        </a:spcBef>
                        <a:spcAft>
                          <a:spcPts val="0"/>
                        </a:spcAft>
                      </a:pPr>
                      <a:r>
                        <a:rPr lang="fr-FR" sz="2000" b="1" i="0" noProof="0" dirty="0">
                          <a:solidFill>
                            <a:schemeClr val="tx1"/>
                          </a:solidFill>
                          <a:effectLst/>
                          <a:latin typeface="+mn-lt"/>
                          <a:ea typeface="Arial" panose="020B0604020202020204" pitchFamily="34" charset="0"/>
                        </a:rPr>
                        <a:t>(pour 100 000) </a:t>
                      </a:r>
                      <a:endParaRPr lang="fr-FR" sz="2000" b="1" i="0" noProof="0" dirty="0">
                        <a:solidFill>
                          <a:schemeClr val="tx1"/>
                        </a:solidFill>
                        <a:effectLst/>
                        <a:latin typeface="+mn-lt"/>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spcBef>
                          <a:spcPts val="0"/>
                        </a:spcBef>
                        <a:spcAft>
                          <a:spcPts val="0"/>
                        </a:spcAft>
                      </a:pPr>
                      <a:r>
                        <a:rPr lang="fr-FR" sz="2000" b="1" i="0" noProof="0" dirty="0">
                          <a:solidFill>
                            <a:schemeClr val="tx1"/>
                          </a:solidFill>
                          <a:effectLst/>
                          <a:latin typeface="+mn-lt"/>
                          <a:ea typeface="Arial" panose="020B0604020202020204" pitchFamily="34" charset="0"/>
                        </a:rPr>
                        <a:t>Nombre de cas confirmés en laboratoire </a:t>
                      </a:r>
                      <a:endParaRPr lang="fr-FR" sz="2000" b="1" i="0" noProof="0" dirty="0">
                        <a:solidFill>
                          <a:schemeClr val="tx1"/>
                        </a:solidFill>
                        <a:effectLst/>
                        <a:latin typeface="+mn-lt"/>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spcBef>
                          <a:spcPts val="0"/>
                        </a:spcBef>
                        <a:spcAft>
                          <a:spcPts val="0"/>
                        </a:spcAft>
                      </a:pPr>
                      <a:r>
                        <a:rPr lang="fr-FR" sz="2000" b="1" i="0" noProof="0" dirty="0">
                          <a:solidFill>
                            <a:schemeClr val="tx1"/>
                          </a:solidFill>
                          <a:effectLst/>
                          <a:latin typeface="+mn-lt"/>
                          <a:ea typeface="Arial" panose="020B0604020202020204" pitchFamily="34" charset="0"/>
                        </a:rPr>
                        <a:t>Incidence confirmée par le laboratoire </a:t>
                      </a:r>
                      <a:br>
                        <a:rPr lang="fr-FR" sz="2000" b="1" i="0" noProof="0" dirty="0">
                          <a:solidFill>
                            <a:schemeClr val="tx1"/>
                          </a:solidFill>
                          <a:effectLst/>
                          <a:latin typeface="+mn-lt"/>
                          <a:ea typeface="Arial" panose="020B0604020202020204" pitchFamily="34" charset="0"/>
                        </a:rPr>
                      </a:br>
                      <a:r>
                        <a:rPr lang="fr-FR" sz="2000" b="1" i="0" noProof="0" dirty="0">
                          <a:solidFill>
                            <a:schemeClr val="tx1"/>
                          </a:solidFill>
                          <a:effectLst/>
                          <a:latin typeface="+mn-lt"/>
                          <a:ea typeface="Arial" panose="020B0604020202020204" pitchFamily="34" charset="0"/>
                        </a:rPr>
                        <a:t>(pour 100 000) </a:t>
                      </a:r>
                      <a:endParaRPr lang="fr-FR" sz="2000" b="1" i="0" noProof="0" dirty="0">
                        <a:solidFill>
                          <a:schemeClr val="tx1"/>
                        </a:solidFill>
                        <a:effectLst/>
                        <a:latin typeface="+mn-lt"/>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spcBef>
                          <a:spcPts val="0"/>
                        </a:spcBef>
                        <a:spcAft>
                          <a:spcPts val="0"/>
                        </a:spcAft>
                      </a:pPr>
                      <a:r>
                        <a:rPr lang="fr-FR" sz="2000" b="1" i="0" noProof="0" dirty="0">
                          <a:solidFill>
                            <a:schemeClr val="tx1"/>
                          </a:solidFill>
                          <a:effectLst/>
                          <a:latin typeface="+mn-lt"/>
                          <a:ea typeface="Arial" panose="020B0604020202020204" pitchFamily="34" charset="0"/>
                        </a:rPr>
                        <a:t>Nombre de décès </a:t>
                      </a:r>
                      <a:endParaRPr lang="fr-FR" sz="2000" b="1" i="0" noProof="0" dirty="0">
                        <a:solidFill>
                          <a:schemeClr val="tx1"/>
                        </a:solidFill>
                        <a:effectLst/>
                        <a:latin typeface="+mn-lt"/>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spcBef>
                          <a:spcPts val="0"/>
                        </a:spcBef>
                        <a:spcAft>
                          <a:spcPts val="0"/>
                        </a:spcAft>
                      </a:pPr>
                      <a:r>
                        <a:rPr lang="fr-FR" sz="2000" b="1" i="0" noProof="0" dirty="0">
                          <a:solidFill>
                            <a:schemeClr val="tx1"/>
                          </a:solidFill>
                          <a:effectLst/>
                          <a:latin typeface="+mn-lt"/>
                          <a:ea typeface="Arial" panose="020B0604020202020204" pitchFamily="34" charset="0"/>
                        </a:rPr>
                        <a:t>Taux de létalité (%) </a:t>
                      </a:r>
                      <a:endParaRPr lang="fr-FR" sz="2000" b="1" i="0" noProof="0" dirty="0">
                        <a:solidFill>
                          <a:schemeClr val="tx1"/>
                        </a:solidFill>
                        <a:effectLst/>
                        <a:latin typeface="+mn-lt"/>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2072192130"/>
                  </a:ext>
                </a:extLst>
              </a:tr>
              <a:tr h="321755">
                <a:tc>
                  <a:txBody>
                    <a:bodyPr/>
                    <a:lstStyle/>
                    <a:p>
                      <a:pPr marL="0" marR="0" algn="ctr">
                        <a:spcBef>
                          <a:spcPts val="0"/>
                        </a:spcBef>
                        <a:spcAft>
                          <a:spcPts val="0"/>
                        </a:spcAft>
                      </a:pPr>
                      <a:r>
                        <a:rPr lang="en-US" sz="2000" i="0">
                          <a:solidFill>
                            <a:schemeClr val="tx1"/>
                          </a:solidFill>
                          <a:effectLst/>
                          <a:latin typeface="+mn-lt"/>
                          <a:ea typeface="Calibri" panose="020F0502020204030204" pitchFamily="34" charset="0"/>
                        </a:rPr>
                        <a:t>A</a:t>
                      </a:r>
                      <a:endParaRPr lang="en-US" sz="2000" i="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3 696</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1 600</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a:solidFill>
                            <a:schemeClr val="tx1"/>
                          </a:solidFill>
                          <a:effectLst/>
                          <a:latin typeface="+mn-lt"/>
                          <a:ea typeface="Calibri" panose="020F0502020204030204" pitchFamily="34" charset="0"/>
                        </a:rPr>
                        <a:t>(ND)</a:t>
                      </a:r>
                      <a:endParaRPr lang="en-US" sz="2000" i="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a:solidFill>
                            <a:schemeClr val="tx1"/>
                          </a:solidFill>
                          <a:effectLst/>
                          <a:latin typeface="+mn-lt"/>
                          <a:ea typeface="Calibri" panose="020F0502020204030204" pitchFamily="34" charset="0"/>
                        </a:rPr>
                        <a:t>(ND)</a:t>
                      </a:r>
                      <a:endParaRPr lang="en-US" sz="2000" i="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a:solidFill>
                            <a:schemeClr val="tx1"/>
                          </a:solidFill>
                          <a:effectLst/>
                          <a:latin typeface="+mn-lt"/>
                          <a:ea typeface="MS Mincho" panose="02020609040205080304" pitchFamily="49" charset="-128"/>
                          <a:cs typeface="Calibri" panose="020F0502020204030204" pitchFamily="34" charset="0"/>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0,08</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135124559"/>
                  </a:ext>
                </a:extLst>
              </a:tr>
              <a:tr h="321755">
                <a:tc>
                  <a:txBody>
                    <a:bodyPr/>
                    <a:lstStyle/>
                    <a:p>
                      <a:pPr marL="0" marR="0" algn="ctr">
                        <a:spcBef>
                          <a:spcPts val="0"/>
                        </a:spcBef>
                        <a:spcAft>
                          <a:spcPts val="0"/>
                        </a:spcAft>
                      </a:pPr>
                      <a:r>
                        <a:rPr lang="en-US" sz="2000" i="0">
                          <a:solidFill>
                            <a:schemeClr val="tx1"/>
                          </a:solidFill>
                          <a:effectLst/>
                          <a:latin typeface="+mn-lt"/>
                          <a:ea typeface="Calibri" panose="020F0502020204030204" pitchFamily="34" charset="0"/>
                        </a:rPr>
                        <a:t>B</a:t>
                      </a:r>
                      <a:endParaRPr lang="en-US" sz="2000" i="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90 832</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2 800</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a:solidFill>
                            <a:schemeClr val="tx1"/>
                          </a:solidFill>
                          <a:effectLst/>
                          <a:latin typeface="+mn-lt"/>
                          <a:ea typeface="Calibri" panose="020F0502020204030204" pitchFamily="34" charset="0"/>
                        </a:rPr>
                        <a:t>(ND)</a:t>
                      </a:r>
                      <a:endParaRPr lang="en-US" sz="2000" i="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a:solidFill>
                            <a:schemeClr val="tx1"/>
                          </a:solidFill>
                          <a:effectLst/>
                          <a:latin typeface="+mn-lt"/>
                          <a:ea typeface="Calibri" panose="020F0502020204030204" pitchFamily="34" charset="0"/>
                        </a:rPr>
                        <a:t>(ND)</a:t>
                      </a:r>
                      <a:endParaRPr lang="en-US" sz="2000" i="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a:solidFill>
                            <a:schemeClr val="tx1"/>
                          </a:solidFill>
                          <a:effectLst/>
                          <a:latin typeface="+mn-lt"/>
                          <a:ea typeface="MS Mincho" panose="02020609040205080304" pitchFamily="49" charset="-128"/>
                          <a:cs typeface="Calibri" panose="020F0502020204030204" pitchFamily="34" charset="0"/>
                        </a:rPr>
                        <a:t>118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0,13</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17132550"/>
                  </a:ext>
                </a:extLst>
              </a:tr>
              <a:tr h="321755">
                <a:tc>
                  <a:txBody>
                    <a:bodyPr/>
                    <a:lstStyle/>
                    <a:p>
                      <a:pPr marL="0" marR="0" algn="ctr">
                        <a:spcBef>
                          <a:spcPts val="0"/>
                        </a:spcBef>
                        <a:spcAft>
                          <a:spcPts val="0"/>
                        </a:spcAft>
                      </a:pPr>
                      <a:r>
                        <a:rPr lang="en-US" sz="2000" i="0">
                          <a:solidFill>
                            <a:schemeClr val="tx1"/>
                          </a:solidFill>
                          <a:effectLst/>
                          <a:latin typeface="+mn-lt"/>
                          <a:ea typeface="Calibri" panose="020F0502020204030204" pitchFamily="34" charset="0"/>
                        </a:rPr>
                        <a:t>C</a:t>
                      </a:r>
                      <a:endParaRPr lang="en-US" sz="2000" i="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126 341</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1 975</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1 388</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21,7</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a:solidFill>
                            <a:schemeClr val="tx1"/>
                          </a:solidFill>
                          <a:effectLst/>
                          <a:latin typeface="+mn-lt"/>
                          <a:ea typeface="MS Mincho" panose="02020609040205080304" pitchFamily="49" charset="-128"/>
                          <a:cs typeface="Calibri" panose="020F0502020204030204" pitchFamily="34" charset="0"/>
                        </a:rPr>
                        <a:t>51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0,04</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512552610"/>
                  </a:ext>
                </a:extLst>
              </a:tr>
              <a:tr h="321755">
                <a:tc>
                  <a:txBody>
                    <a:bodyPr/>
                    <a:lstStyle/>
                    <a:p>
                      <a:pPr marL="0" marR="0" algn="ctr">
                        <a:spcBef>
                          <a:spcPts val="0"/>
                        </a:spcBef>
                        <a:spcAft>
                          <a:spcPts val="0"/>
                        </a:spcAft>
                      </a:pPr>
                      <a:r>
                        <a:rPr lang="en-US" sz="2000" i="0">
                          <a:solidFill>
                            <a:schemeClr val="tx1"/>
                          </a:solidFill>
                          <a:effectLst/>
                          <a:latin typeface="+mn-lt"/>
                          <a:ea typeface="Calibri" panose="020F0502020204030204" pitchFamily="34" charset="0"/>
                        </a:rPr>
                        <a:t>D</a:t>
                      </a:r>
                      <a:endParaRPr lang="en-US" sz="2000" i="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262 958</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2 250</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a:solidFill>
                            <a:schemeClr val="tx1"/>
                          </a:solidFill>
                          <a:effectLst/>
                          <a:latin typeface="+mn-lt"/>
                          <a:ea typeface="Calibri" panose="020F0502020204030204" pitchFamily="34" charset="0"/>
                        </a:rPr>
                        <a:t>397</a:t>
                      </a:r>
                      <a:endParaRPr lang="en-US" sz="2000" i="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3,4</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a:solidFill>
                            <a:schemeClr val="tx1"/>
                          </a:solidFill>
                          <a:effectLst/>
                          <a:latin typeface="+mn-lt"/>
                          <a:ea typeface="Calibri" panose="020F0502020204030204" pitchFamily="34" charset="0"/>
                          <a:cs typeface="Calibri" panose="020F0502020204030204" pitchFamily="34" charset="0"/>
                        </a:rPr>
                        <a:t>281</a:t>
                      </a:r>
                      <a:endParaRPr lang="en-US" sz="2000" i="0">
                        <a:solidFill>
                          <a:schemeClr val="tx1"/>
                        </a:solidFill>
                        <a:effectLst/>
                        <a:latin typeface="+mn-lt"/>
                        <a:ea typeface="MS Mincho" panose="02020609040205080304" pitchFamily="49" charset="-128"/>
                        <a:cs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0,11</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88978675"/>
                  </a:ext>
                </a:extLst>
              </a:tr>
              <a:tr h="321755">
                <a:tc>
                  <a:txBody>
                    <a:bodyPr/>
                    <a:lstStyle/>
                    <a:p>
                      <a:pPr marL="0" marR="0" algn="ctr">
                        <a:spcBef>
                          <a:spcPts val="0"/>
                        </a:spcBef>
                        <a:spcAft>
                          <a:spcPts val="0"/>
                        </a:spcAft>
                      </a:pPr>
                      <a:r>
                        <a:rPr lang="en-US" sz="2000" i="0">
                          <a:solidFill>
                            <a:schemeClr val="tx1"/>
                          </a:solidFill>
                          <a:effectLst/>
                          <a:latin typeface="+mn-lt"/>
                          <a:ea typeface="Calibri" panose="020F0502020204030204" pitchFamily="34" charset="0"/>
                        </a:rPr>
                        <a:t>E</a:t>
                      </a:r>
                      <a:endParaRPr lang="en-US" sz="2000" i="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87 119</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1 325</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a:solidFill>
                            <a:schemeClr val="tx1"/>
                          </a:solidFill>
                          <a:effectLst/>
                          <a:latin typeface="+mn-lt"/>
                          <a:ea typeface="Calibri" panose="020F0502020204030204" pitchFamily="34" charset="0"/>
                        </a:rPr>
                        <a:t>(ND)</a:t>
                      </a:r>
                      <a:endParaRPr lang="en-US" sz="2000" i="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a:solidFill>
                            <a:schemeClr val="tx1"/>
                          </a:solidFill>
                          <a:effectLst/>
                          <a:latin typeface="+mn-lt"/>
                          <a:ea typeface="Calibri" panose="020F0502020204030204" pitchFamily="34" charset="0"/>
                        </a:rPr>
                        <a:t>(ND)</a:t>
                      </a:r>
                      <a:endParaRPr lang="en-US" sz="2000" i="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a:solidFill>
                            <a:schemeClr val="tx1"/>
                          </a:solidFill>
                          <a:effectLst/>
                          <a:latin typeface="+mn-lt"/>
                          <a:ea typeface="MS Mincho" panose="02020609040205080304" pitchFamily="49" charset="-128"/>
                          <a:cs typeface="Calibri" panose="020F0502020204030204" pitchFamily="34" charset="0"/>
                        </a:rPr>
                        <a:t>96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0,11</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349536468"/>
                  </a:ext>
                </a:extLst>
              </a:tr>
              <a:tr h="321755">
                <a:tc>
                  <a:txBody>
                    <a:bodyPr/>
                    <a:lstStyle/>
                    <a:p>
                      <a:pPr marL="0" marR="0" algn="ctr">
                        <a:spcBef>
                          <a:spcPts val="0"/>
                        </a:spcBef>
                        <a:spcAft>
                          <a:spcPts val="0"/>
                        </a:spcAft>
                      </a:pPr>
                      <a:r>
                        <a:rPr lang="en-US" sz="2000" i="0">
                          <a:solidFill>
                            <a:schemeClr val="tx1"/>
                          </a:solidFill>
                          <a:effectLst/>
                          <a:latin typeface="+mn-lt"/>
                          <a:ea typeface="Calibri" panose="020F0502020204030204" pitchFamily="34" charset="0"/>
                        </a:rPr>
                        <a:t>F</a:t>
                      </a:r>
                      <a:endParaRPr lang="en-US" sz="2000" i="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96 348</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1 850</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1 424</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27,3</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a:solidFill>
                            <a:schemeClr val="tx1"/>
                          </a:solidFill>
                          <a:effectLst/>
                          <a:latin typeface="+mn-lt"/>
                          <a:ea typeface="MS Mincho" panose="02020609040205080304" pitchFamily="49" charset="-128"/>
                          <a:cs typeface="Calibri" panose="020F0502020204030204" pitchFamily="34" charset="0"/>
                        </a:rPr>
                        <a:t>173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0,18</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75863276"/>
                  </a:ext>
                </a:extLst>
              </a:tr>
              <a:tr h="321755">
                <a:tc>
                  <a:txBody>
                    <a:bodyPr/>
                    <a:lstStyle/>
                    <a:p>
                      <a:pPr marL="0" marR="0" algn="ctr">
                        <a:spcBef>
                          <a:spcPts val="0"/>
                        </a:spcBef>
                        <a:spcAft>
                          <a:spcPts val="0"/>
                        </a:spcAft>
                      </a:pPr>
                      <a:r>
                        <a:rPr lang="en-US" sz="2000" i="0">
                          <a:solidFill>
                            <a:schemeClr val="tx1"/>
                          </a:solidFill>
                          <a:effectLst/>
                          <a:latin typeface="+mn-lt"/>
                          <a:ea typeface="Calibri" panose="020F0502020204030204" pitchFamily="34" charset="0"/>
                        </a:rPr>
                        <a:t>G</a:t>
                      </a:r>
                      <a:endParaRPr lang="en-US" sz="2000" i="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42 760</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1 475</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1 230</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2,4</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a:solidFill>
                            <a:schemeClr val="tx1"/>
                          </a:solidFill>
                          <a:effectLst/>
                          <a:latin typeface="+mn-lt"/>
                          <a:ea typeface="MS Mincho" panose="02020609040205080304" pitchFamily="49" charset="-128"/>
                          <a:cs typeface="Calibri" panose="020F0502020204030204" pitchFamily="34" charset="0"/>
                        </a:rPr>
                        <a:t>26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0,06</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203616894"/>
                  </a:ext>
                </a:extLst>
              </a:tr>
              <a:tr h="321755">
                <a:tc>
                  <a:txBody>
                    <a:bodyPr/>
                    <a:lstStyle/>
                    <a:p>
                      <a:pPr marL="0" marR="0" algn="ctr">
                        <a:spcBef>
                          <a:spcPts val="0"/>
                        </a:spcBef>
                        <a:spcAft>
                          <a:spcPts val="0"/>
                        </a:spcAft>
                      </a:pPr>
                      <a:r>
                        <a:rPr lang="en-US" sz="2000" i="0" dirty="0">
                          <a:solidFill>
                            <a:schemeClr val="tx1"/>
                          </a:solidFill>
                          <a:effectLst/>
                          <a:latin typeface="+mn-lt"/>
                          <a:ea typeface="Arial" panose="020B0604020202020204" pitchFamily="34" charset="0"/>
                        </a:rPr>
                        <a:t>Total</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r">
                        <a:spcBef>
                          <a:spcPts val="0"/>
                        </a:spcBef>
                        <a:spcAft>
                          <a:spcPts val="0"/>
                        </a:spcAft>
                      </a:pPr>
                      <a:r>
                        <a:rPr lang="en-US" sz="2000" b="0" i="0" dirty="0">
                          <a:solidFill>
                            <a:schemeClr val="tx1"/>
                          </a:solidFill>
                          <a:effectLst/>
                          <a:latin typeface="+mn-lt"/>
                          <a:ea typeface="Arial" panose="020B0604020202020204" pitchFamily="34" charset="0"/>
                        </a:rPr>
                        <a:t>762 653 </a:t>
                      </a:r>
                      <a:endParaRPr lang="en-US" sz="2000" b="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r">
                        <a:spcBef>
                          <a:spcPts val="0"/>
                        </a:spcBef>
                        <a:spcAft>
                          <a:spcPts val="0"/>
                        </a:spcAft>
                      </a:pPr>
                      <a:r>
                        <a:rPr lang="en-US" sz="2000" b="0" i="0" dirty="0">
                          <a:solidFill>
                            <a:schemeClr val="tx1"/>
                          </a:solidFill>
                          <a:effectLst/>
                          <a:latin typeface="+mn-lt"/>
                          <a:ea typeface="Calibri" panose="020F0502020204030204" pitchFamily="34" charset="0"/>
                        </a:rPr>
                        <a:t> </a:t>
                      </a:r>
                      <a:endParaRPr lang="en-US" sz="2000" b="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4 439</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r">
                        <a:spcBef>
                          <a:spcPts val="0"/>
                        </a:spcBef>
                        <a:spcAft>
                          <a:spcPts val="0"/>
                        </a:spcAft>
                      </a:pPr>
                      <a:r>
                        <a:rPr lang="en-US" sz="2000" b="1" i="0">
                          <a:solidFill>
                            <a:schemeClr val="tx1"/>
                          </a:solidFill>
                          <a:effectLst/>
                          <a:latin typeface="+mn-lt"/>
                          <a:ea typeface="Calibri" panose="020F0502020204030204" pitchFamily="34" charset="0"/>
                        </a:rPr>
                        <a:t> </a:t>
                      </a:r>
                      <a:endParaRPr lang="en-US" sz="2000" b="1" i="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r">
                        <a:spcBef>
                          <a:spcPts val="0"/>
                        </a:spcBef>
                        <a:spcAft>
                          <a:spcPts val="0"/>
                        </a:spcAft>
                      </a:pPr>
                      <a:r>
                        <a:rPr lang="en-US" sz="2000" b="0" i="0" dirty="0">
                          <a:solidFill>
                            <a:schemeClr val="tx1"/>
                          </a:solidFill>
                          <a:effectLst/>
                          <a:latin typeface="+mn-lt"/>
                          <a:ea typeface="Calibri" panose="020F0502020204030204" pitchFamily="34" charset="0"/>
                        </a:rPr>
                        <a:t>1 143 </a:t>
                      </a:r>
                      <a:endParaRPr lang="en-US" sz="2000" b="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r">
                        <a:spcBef>
                          <a:spcPts val="0"/>
                        </a:spcBef>
                        <a:spcAft>
                          <a:spcPts val="0"/>
                        </a:spcAft>
                      </a:pPr>
                      <a:r>
                        <a:rPr lang="en-US" sz="2000" b="0" i="0" dirty="0">
                          <a:solidFill>
                            <a:schemeClr val="tx1"/>
                          </a:solidFill>
                          <a:effectLst/>
                          <a:latin typeface="+mn-lt"/>
                          <a:ea typeface="MS Mincho" panose="02020609040205080304" pitchFamily="49" charset="-128"/>
                        </a:rPr>
                        <a:t>0,15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extLst>
                  <a:ext uri="{0D108BD9-81ED-4DB2-BD59-A6C34878D82A}">
                    <a16:rowId xmlns:a16="http://schemas.microsoft.com/office/drawing/2014/main" val="3736577318"/>
                  </a:ext>
                </a:extLst>
              </a:tr>
            </a:tbl>
          </a:graphicData>
        </a:graphic>
      </p:graphicFrame>
      <p:sp>
        <p:nvSpPr>
          <p:cNvPr id="5" name="TextBox 4">
            <a:extLst>
              <a:ext uri="{FF2B5EF4-FFF2-40B4-BE49-F238E27FC236}">
                <a16:creationId xmlns:a16="http://schemas.microsoft.com/office/drawing/2014/main" id="{2BB047A5-E89A-06CA-7826-F4839732EED4}"/>
              </a:ext>
            </a:extLst>
          </p:cNvPr>
          <p:cNvSpPr txBox="1"/>
          <p:nvPr/>
        </p:nvSpPr>
        <p:spPr>
          <a:xfrm>
            <a:off x="838252" y="5873026"/>
            <a:ext cx="10640903" cy="707886"/>
          </a:xfrm>
          <a:prstGeom prst="rect">
            <a:avLst/>
          </a:prstGeom>
          <a:noFill/>
        </p:spPr>
        <p:txBody>
          <a:bodyPr wrap="square">
            <a:spAutoFit/>
          </a:bodyPr>
          <a:lstStyle/>
          <a:p>
            <a:r>
              <a:rPr lang="fr-FR" sz="2000" i="1" dirty="0">
                <a:solidFill>
                  <a:srgbClr val="000000"/>
                </a:solidFill>
                <a:latin typeface="Arial" panose="020B0604020202020204" pitchFamily="34" charset="0"/>
                <a:ea typeface="MS Mincho" panose="02020609040205080304" pitchFamily="49" charset="-128"/>
              </a:rPr>
              <a:t>Note : </a:t>
            </a:r>
            <a:r>
              <a:rPr lang="fr-FR" sz="2000" i="1" dirty="0">
                <a:latin typeface="Arial" panose="020B0604020202020204" pitchFamily="34" charset="0"/>
                <a:ea typeface="MS Mincho" panose="02020609040205080304" pitchFamily="49" charset="-128"/>
              </a:rPr>
              <a:t>(ND) </a:t>
            </a:r>
            <a:r>
              <a:rPr lang="fr-FR" sz="2000" i="1" dirty="0">
                <a:solidFill>
                  <a:srgbClr val="000000"/>
                </a:solidFill>
                <a:latin typeface="Arial" panose="020B0604020202020204" pitchFamily="34" charset="0"/>
                <a:ea typeface="MS Mincho" panose="02020609040205080304" pitchFamily="49" charset="-128"/>
              </a:rPr>
              <a:t>indique que les données sur les cas ne sont pas disponibles et que </a:t>
            </a:r>
            <a:br>
              <a:rPr lang="fr-FR" sz="2000" i="1" dirty="0">
                <a:solidFill>
                  <a:srgbClr val="000000"/>
                </a:solidFill>
                <a:latin typeface="Arial" panose="020B0604020202020204" pitchFamily="34" charset="0"/>
                <a:ea typeface="MS Mincho" panose="02020609040205080304" pitchFamily="49" charset="-128"/>
              </a:rPr>
            </a:br>
            <a:r>
              <a:rPr lang="fr-FR" sz="2000" i="1" dirty="0">
                <a:solidFill>
                  <a:srgbClr val="000000"/>
                </a:solidFill>
                <a:latin typeface="Arial" panose="020B0604020202020204" pitchFamily="34" charset="0"/>
                <a:ea typeface="MS Mincho" panose="02020609040205080304" pitchFamily="49" charset="-128"/>
              </a:rPr>
              <a:t>le taux ne peut être calculé.</a:t>
            </a:r>
            <a:endParaRPr lang="fr-FR" sz="2000" dirty="0"/>
          </a:p>
        </p:txBody>
      </p:sp>
      <p:sp>
        <p:nvSpPr>
          <p:cNvPr id="8" name="Title 1">
            <a:extLst>
              <a:ext uri="{FF2B5EF4-FFF2-40B4-BE49-F238E27FC236}">
                <a16:creationId xmlns:a16="http://schemas.microsoft.com/office/drawing/2014/main" id="{8589F516-5236-D0EB-C841-C30E9FE5C36B}"/>
              </a:ext>
            </a:extLst>
          </p:cNvPr>
          <p:cNvSpPr txBox="1">
            <a:spLocks/>
          </p:cNvSpPr>
          <p:nvPr/>
        </p:nvSpPr>
        <p:spPr>
          <a:xfrm>
            <a:off x="838198" y="0"/>
            <a:ext cx="10731367" cy="112576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dirty="0"/>
              <a:t>Tableau 1. Incidence et mortalité de la grippe humaine par province, 2024</a:t>
            </a:r>
          </a:p>
        </p:txBody>
      </p:sp>
    </p:spTree>
    <p:extLst>
      <p:ext uri="{BB962C8B-B14F-4D97-AF65-F5344CB8AC3E}">
        <p14:creationId xmlns:p14="http://schemas.microsoft.com/office/powerpoint/2010/main" val="38458154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a:xfrm>
            <a:off x="838200" y="1478857"/>
            <a:ext cx="10230134" cy="4639309"/>
          </a:xfrm>
        </p:spPr>
        <p:txBody>
          <a:bodyPr anchor="ctr"/>
          <a:lstStyle/>
          <a:p>
            <a:pPr marL="0" indent="0">
              <a:buClr>
                <a:schemeClr val="tx1"/>
              </a:buClr>
              <a:buNone/>
            </a:pPr>
            <a:r>
              <a:rPr lang="fr-FR" dirty="0"/>
              <a:t>Selon le tableau 1,</a:t>
            </a:r>
          </a:p>
          <a:p>
            <a:pPr marL="514350" indent="-514350">
              <a:buClr>
                <a:schemeClr val="tx1"/>
              </a:buClr>
              <a:buAutoNum type="alphaLcPeriod"/>
            </a:pPr>
            <a:r>
              <a:rPr lang="fr-FR" dirty="0"/>
              <a:t>Quelle province a notifié le plus grand nombre de cas cliniques de grippe ? </a:t>
            </a:r>
          </a:p>
          <a:p>
            <a:pPr marL="514350" indent="-514350">
              <a:buClr>
                <a:schemeClr val="tx1"/>
              </a:buClr>
              <a:buAutoNum type="alphaLcPeriod"/>
            </a:pPr>
            <a:endParaRPr lang="fr-FR" dirty="0"/>
          </a:p>
          <a:p>
            <a:pPr marL="514350" indent="-514350">
              <a:buClr>
                <a:schemeClr val="tx1"/>
              </a:buClr>
              <a:buAutoNum type="alphaLcPeriod"/>
            </a:pPr>
            <a:r>
              <a:rPr lang="fr-FR" dirty="0"/>
              <a:t>Quelle province a notifié le taux d'incidence de grippe le plus élevé ?</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dirty="0"/>
              <a:t>Question 7</a:t>
            </a:r>
          </a:p>
        </p:txBody>
      </p:sp>
    </p:spTree>
    <p:extLst>
      <p:ext uri="{BB962C8B-B14F-4D97-AF65-F5344CB8AC3E}">
        <p14:creationId xmlns:p14="http://schemas.microsoft.com/office/powerpoint/2010/main" val="26557850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p:txBody>
          <a:bodyPr anchor="ctr"/>
          <a:lstStyle/>
          <a:p>
            <a:pPr marL="514350" indent="-514350">
              <a:buAutoNum type="alphaLcPeriod"/>
            </a:pPr>
            <a:r>
              <a:rPr lang="en-US" dirty="0"/>
              <a:t>Province D</a:t>
            </a:r>
          </a:p>
          <a:p>
            <a:pPr marL="514350" indent="-514350">
              <a:buAutoNum type="alphaLcPeriod"/>
            </a:pPr>
            <a:endParaRPr lang="en-US" dirty="0"/>
          </a:p>
          <a:p>
            <a:pPr marL="514350" indent="-514350">
              <a:buAutoNum type="alphaLcPeriod"/>
            </a:pPr>
            <a:r>
              <a:rPr lang="en-US" dirty="0"/>
              <a:t>Province B</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Question 7 Réponses</a:t>
            </a:r>
          </a:p>
        </p:txBody>
      </p:sp>
    </p:spTree>
    <p:extLst>
      <p:ext uri="{BB962C8B-B14F-4D97-AF65-F5344CB8AC3E}">
        <p14:creationId xmlns:p14="http://schemas.microsoft.com/office/powerpoint/2010/main" val="2421255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p:txBody>
          <a:bodyPr anchor="ctr"/>
          <a:lstStyle/>
          <a:p>
            <a:pPr marL="0" indent="0">
              <a:buClr>
                <a:schemeClr val="tx1"/>
              </a:buClr>
              <a:buNone/>
            </a:pPr>
            <a:r>
              <a:rPr lang="fr-FR" dirty="0"/>
              <a:t>Pourquoi les provinces sont-elles différentes dans vos réponses à la question 7 ?</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dirty="0"/>
              <a:t>Question 8</a:t>
            </a:r>
          </a:p>
        </p:txBody>
      </p:sp>
    </p:spTree>
    <p:extLst>
      <p:ext uri="{BB962C8B-B14F-4D97-AF65-F5344CB8AC3E}">
        <p14:creationId xmlns:p14="http://schemas.microsoft.com/office/powerpoint/2010/main" val="2614669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p:txBody>
          <a:bodyPr anchor="ctr"/>
          <a:lstStyle/>
          <a:p>
            <a:pPr marL="0" indent="0">
              <a:buNone/>
            </a:pPr>
            <a:r>
              <a:rPr lang="fr-FR" dirty="0"/>
              <a:t>		Incidence =     nombre de nouveaux cas</a:t>
            </a:r>
            <a:br>
              <a:rPr lang="fr-FR" dirty="0"/>
            </a:br>
            <a:r>
              <a:rPr lang="fr-FR" dirty="0"/>
              <a:t>				         population à risque</a:t>
            </a:r>
          </a:p>
          <a:p>
            <a:endParaRPr lang="fr-FR" dirty="0"/>
          </a:p>
          <a:p>
            <a:pPr marL="0" indent="0">
              <a:buNone/>
            </a:pPr>
            <a:r>
              <a:rPr lang="fr-FR" dirty="0"/>
              <a:t>Bien que la province D ait notifié le plus grand nombre de nouveaux cas, la province B avait une population moins importante.</a:t>
            </a:r>
          </a:p>
          <a:p>
            <a:pPr lvl="2"/>
            <a:endParaRPr lang="fr-FR" sz="2800" dirty="0"/>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dirty="0"/>
              <a:t>Question 8 Réponse</a:t>
            </a:r>
          </a:p>
        </p:txBody>
      </p:sp>
      <p:cxnSp>
        <p:nvCxnSpPr>
          <p:cNvPr id="5" name="Straight Connector 4">
            <a:extLst>
              <a:ext uri="{FF2B5EF4-FFF2-40B4-BE49-F238E27FC236}">
                <a16:creationId xmlns:a16="http://schemas.microsoft.com/office/drawing/2014/main" id="{C0B72B1F-D922-7A95-B702-DE4B71F7D769}"/>
              </a:ext>
            </a:extLst>
          </p:cNvPr>
          <p:cNvCxnSpPr>
            <a:cxnSpLocks/>
          </p:cNvCxnSpPr>
          <p:nvPr/>
        </p:nvCxnSpPr>
        <p:spPr>
          <a:xfrm>
            <a:off x="5210769" y="2576945"/>
            <a:ext cx="3644474"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2926248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08E565A-C0FD-B86B-8439-4843CB9F43B6}"/>
              </a:ext>
            </a:extLst>
          </p:cNvPr>
          <p:cNvSpPr>
            <a:spLocks noGrp="1"/>
          </p:cNvSpPr>
          <p:nvPr>
            <p:ph sz="half" idx="2"/>
          </p:nvPr>
        </p:nvSpPr>
        <p:spPr/>
        <p:txBody>
          <a:bodyPr lIns="91440" tIns="45720" rIns="91440" bIns="45720" anchor="t"/>
          <a:lstStyle/>
          <a:p>
            <a:r>
              <a:rPr lang="fr-FR" dirty="0"/>
              <a:t>À</a:t>
            </a:r>
            <a:r>
              <a:rPr lang="fr-FR" b="1" dirty="0"/>
              <a:t> la fin de cet exercice, </a:t>
            </a:r>
            <a:r>
              <a:rPr lang="fr-FR" dirty="0"/>
              <a:t>vous pourrez </a:t>
            </a:r>
            <a:r>
              <a:rPr lang="fr-FR" b="1" dirty="0"/>
              <a:t>:</a:t>
            </a:r>
          </a:p>
          <a:p>
            <a:pPr marL="457200" indent="-457200">
              <a:spcAft>
                <a:spcPts val="0"/>
              </a:spcAft>
              <a:buClr>
                <a:schemeClr val="tx1"/>
              </a:buClr>
              <a:buFont typeface="Arial" panose="020B0604020202020204" pitchFamily="34" charset="0"/>
              <a:buChar char="•"/>
            </a:pPr>
            <a:r>
              <a:rPr lang="fr-FR" sz="2000" b="0" dirty="0">
                <a:solidFill>
                  <a:srgbClr val="000000"/>
                </a:solidFill>
              </a:rPr>
              <a:t>Énumérer et décrire les étapes du cycle de surveillance </a:t>
            </a:r>
          </a:p>
          <a:p>
            <a:pPr marL="457200" indent="-457200">
              <a:spcAft>
                <a:spcPts val="0"/>
              </a:spcAft>
              <a:buClr>
                <a:schemeClr val="tx1"/>
              </a:buClr>
              <a:buFont typeface="Arial" panose="020B0604020202020204" pitchFamily="34" charset="0"/>
              <a:buChar char="•"/>
            </a:pPr>
            <a:r>
              <a:rPr lang="fr-FR" sz="2000" b="0" dirty="0">
                <a:solidFill>
                  <a:srgbClr val="000000"/>
                </a:solidFill>
              </a:rPr>
              <a:t>Décrire l'objectif et l'utilisation des données de surveillance locale</a:t>
            </a:r>
          </a:p>
          <a:p>
            <a:pPr marL="457200" indent="-457200">
              <a:spcAft>
                <a:spcPts val="0"/>
              </a:spcAft>
              <a:buClr>
                <a:schemeClr val="tx1"/>
              </a:buClr>
              <a:buFont typeface="Arial" panose="020B0604020202020204" pitchFamily="34" charset="0"/>
              <a:buChar char="•"/>
            </a:pPr>
            <a:r>
              <a:rPr lang="fr-FR" sz="2000" b="0" dirty="0"/>
              <a:t>Comparer les données de surveillance humaine et aviaire</a:t>
            </a:r>
          </a:p>
          <a:p>
            <a:pPr marL="457200" indent="-457200">
              <a:spcAft>
                <a:spcPts val="0"/>
              </a:spcAft>
              <a:buClr>
                <a:schemeClr val="tx1"/>
              </a:buClr>
              <a:buFont typeface="Arial" panose="020B0604020202020204" pitchFamily="34" charset="0"/>
              <a:buChar char="•"/>
            </a:pPr>
            <a:r>
              <a:rPr lang="fr-FR" sz="2000" b="0" dirty="0">
                <a:solidFill>
                  <a:srgbClr val="000000"/>
                </a:solidFill>
              </a:rPr>
              <a:t>Remplir un formulaire de rapport de cas de surveillance</a:t>
            </a:r>
          </a:p>
          <a:p>
            <a:pPr marL="457200" indent="-457200">
              <a:spcAft>
                <a:spcPts val="0"/>
              </a:spcAft>
              <a:buClr>
                <a:schemeClr val="tx1"/>
              </a:buClr>
              <a:buFont typeface="Arial" panose="020B0604020202020204" pitchFamily="34" charset="0"/>
              <a:buChar char="•"/>
            </a:pPr>
            <a:r>
              <a:rPr lang="fr-FR" sz="2000" b="0" dirty="0">
                <a:solidFill>
                  <a:srgbClr val="000000"/>
                </a:solidFill>
              </a:rPr>
              <a:t>Calculer et interpréter les taux d'incidence et de létalité</a:t>
            </a:r>
          </a:p>
          <a:p>
            <a:pPr marL="457200" indent="-457200">
              <a:spcAft>
                <a:spcPts val="0"/>
              </a:spcAft>
              <a:buClr>
                <a:schemeClr val="tx1"/>
              </a:buClr>
              <a:buFont typeface="Arial" panose="020B0604020202020204" pitchFamily="34" charset="0"/>
              <a:buChar char="•"/>
            </a:pPr>
            <a:r>
              <a:rPr lang="fr-FR" sz="2000" b="0" dirty="0">
                <a:solidFill>
                  <a:srgbClr val="000000"/>
                </a:solidFill>
              </a:rPr>
              <a:t>Identifier et corriger les erreurs de données</a:t>
            </a:r>
          </a:p>
          <a:p>
            <a:pPr marL="457200" indent="-457200">
              <a:spcAft>
                <a:spcPts val="0"/>
              </a:spcAft>
              <a:buClr>
                <a:schemeClr val="tx1"/>
              </a:buClr>
              <a:buFont typeface="Arial" panose="020B0604020202020204" pitchFamily="34" charset="0"/>
              <a:buChar char="•"/>
            </a:pPr>
            <a:r>
              <a:rPr lang="fr-FR" sz="2000" b="0" dirty="0">
                <a:solidFill>
                  <a:srgbClr val="000000"/>
                </a:solidFill>
              </a:rPr>
              <a:t>Résumer et interpréter les données de surveillance par personne, lieu et temps en utilisant des taux, des tableaux et des graphiques</a:t>
            </a:r>
          </a:p>
          <a:p>
            <a:pPr marL="457200" indent="-457200">
              <a:spcAft>
                <a:spcPts val="0"/>
              </a:spcAft>
              <a:buClr>
                <a:schemeClr val="tx1"/>
              </a:buClr>
              <a:buFont typeface="Arial" panose="020B0604020202020204" pitchFamily="34" charset="0"/>
              <a:buChar char="•"/>
            </a:pPr>
            <a:r>
              <a:rPr lang="fr-FR" sz="2000" b="0" dirty="0">
                <a:solidFill>
                  <a:srgbClr val="000000"/>
                </a:solidFill>
              </a:rPr>
              <a:t>Déterminer comment Une Seule Santé peut être appliquée au renforcement des systèmes de surveillance et comment les différents secteurs peuvent contribuer </a:t>
            </a:r>
            <a:br>
              <a:rPr lang="fr-FR" sz="2000" b="0" dirty="0">
                <a:solidFill>
                  <a:srgbClr val="000000"/>
                </a:solidFill>
              </a:rPr>
            </a:br>
            <a:r>
              <a:rPr lang="fr-FR" sz="2000" b="0" dirty="0">
                <a:solidFill>
                  <a:srgbClr val="000000"/>
                </a:solidFill>
              </a:rPr>
              <a:t>à la surveillance </a:t>
            </a:r>
          </a:p>
          <a:p>
            <a:pPr marL="457200" indent="-457200">
              <a:spcAft>
                <a:spcPts val="0"/>
              </a:spcAft>
              <a:buClr>
                <a:schemeClr val="tx1"/>
              </a:buClr>
              <a:buFont typeface="Arial" panose="020B0604020202020204" pitchFamily="34" charset="0"/>
              <a:buChar char="•"/>
            </a:pPr>
            <a:endParaRPr lang="en-US" sz="2600" b="0" dirty="0">
              <a:solidFill>
                <a:srgbClr val="000000"/>
              </a:solidFill>
            </a:endParaRPr>
          </a:p>
        </p:txBody>
      </p:sp>
    </p:spTree>
    <p:extLst>
      <p:ext uri="{BB962C8B-B14F-4D97-AF65-F5344CB8AC3E}">
        <p14:creationId xmlns:p14="http://schemas.microsoft.com/office/powerpoint/2010/main" val="2942764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p:txBody>
          <a:bodyPr anchor="ctr"/>
          <a:lstStyle/>
          <a:p>
            <a:pPr marL="0" indent="0">
              <a:buClr>
                <a:schemeClr val="tx1"/>
              </a:buClr>
              <a:buNone/>
            </a:pPr>
            <a:r>
              <a:rPr lang="fr-FR" dirty="0"/>
              <a:t>Selon le tableau 1,</a:t>
            </a:r>
          </a:p>
          <a:p>
            <a:pPr marL="514350" indent="-514350">
              <a:buAutoNum type="alphaLcPeriod"/>
            </a:pPr>
            <a:r>
              <a:rPr lang="fr-FR" dirty="0"/>
              <a:t>Quelle province avait le plus grand nombre de cas de grippe confirmés en laboratoire ? </a:t>
            </a:r>
          </a:p>
          <a:p>
            <a:pPr marL="514350" indent="-514350">
              <a:buAutoNum type="alphaLcPeriod"/>
            </a:pPr>
            <a:endParaRPr lang="fr-FR" dirty="0"/>
          </a:p>
          <a:p>
            <a:pPr marL="514350" indent="-514350">
              <a:buAutoNum type="alphaLcPeriod"/>
            </a:pPr>
            <a:r>
              <a:rPr lang="fr-FR" dirty="0"/>
              <a:t>Quelle est la province où le taux d'incidence de la grippe confirmée en laboratoire est le plus élevé ?</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dirty="0"/>
              <a:t>Question 9</a:t>
            </a:r>
          </a:p>
        </p:txBody>
      </p:sp>
    </p:spTree>
    <p:extLst>
      <p:ext uri="{BB962C8B-B14F-4D97-AF65-F5344CB8AC3E}">
        <p14:creationId xmlns:p14="http://schemas.microsoft.com/office/powerpoint/2010/main" val="16796768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97A2D-258F-5B5B-3902-DF4A1C3DA368}"/>
              </a:ext>
            </a:extLst>
          </p:cNvPr>
          <p:cNvSpPr>
            <a:spLocks noGrp="1"/>
          </p:cNvSpPr>
          <p:nvPr>
            <p:ph type="title"/>
          </p:nvPr>
        </p:nvSpPr>
        <p:spPr/>
        <p:txBody>
          <a:bodyPr/>
          <a:lstStyle/>
          <a:p>
            <a:r>
              <a:rPr lang="fr-FR" dirty="0"/>
              <a:t>Tableau 1. Incidence de la grippe et mortalité par province, 2024</a:t>
            </a:r>
          </a:p>
        </p:txBody>
      </p:sp>
      <p:graphicFrame>
        <p:nvGraphicFramePr>
          <p:cNvPr id="7" name="Content Placeholder 6">
            <a:extLst>
              <a:ext uri="{FF2B5EF4-FFF2-40B4-BE49-F238E27FC236}">
                <a16:creationId xmlns:a16="http://schemas.microsoft.com/office/drawing/2014/main" id="{1CB7C23A-890E-4781-98F5-ECB98B8AF177}"/>
              </a:ext>
            </a:extLst>
          </p:cNvPr>
          <p:cNvGraphicFramePr>
            <a:graphicFrameLocks noGrp="1"/>
          </p:cNvGraphicFramePr>
          <p:nvPr>
            <p:ph sz="half" idx="2"/>
            <p:extLst>
              <p:ext uri="{D42A27DB-BD31-4B8C-83A1-F6EECF244321}">
                <p14:modId xmlns:p14="http://schemas.microsoft.com/office/powerpoint/2010/main" val="20710009"/>
              </p:ext>
            </p:extLst>
          </p:nvPr>
        </p:nvGraphicFramePr>
        <p:xfrm>
          <a:off x="838200" y="1479550"/>
          <a:ext cx="10515597" cy="4518516"/>
        </p:xfrm>
        <a:graphic>
          <a:graphicData uri="http://schemas.openxmlformats.org/drawingml/2006/table">
            <a:tbl>
              <a:tblPr firstRow="1" firstCol="1" bandRow="1"/>
              <a:tblGrid>
                <a:gridCol w="1247274">
                  <a:extLst>
                    <a:ext uri="{9D8B030D-6E8A-4147-A177-3AD203B41FA5}">
                      <a16:colId xmlns:a16="http://schemas.microsoft.com/office/drawing/2014/main" val="2854089513"/>
                    </a:ext>
                  </a:extLst>
                </a:gridCol>
                <a:gridCol w="1395663">
                  <a:extLst>
                    <a:ext uri="{9D8B030D-6E8A-4147-A177-3AD203B41FA5}">
                      <a16:colId xmlns:a16="http://schemas.microsoft.com/office/drawing/2014/main" val="3699643731"/>
                    </a:ext>
                  </a:extLst>
                </a:gridCol>
                <a:gridCol w="1989221">
                  <a:extLst>
                    <a:ext uri="{9D8B030D-6E8A-4147-A177-3AD203B41FA5}">
                      <a16:colId xmlns:a16="http://schemas.microsoft.com/office/drawing/2014/main" val="4138719795"/>
                    </a:ext>
                  </a:extLst>
                </a:gridCol>
                <a:gridCol w="1540042">
                  <a:extLst>
                    <a:ext uri="{9D8B030D-6E8A-4147-A177-3AD203B41FA5}">
                      <a16:colId xmlns:a16="http://schemas.microsoft.com/office/drawing/2014/main" val="1932979885"/>
                    </a:ext>
                  </a:extLst>
                </a:gridCol>
                <a:gridCol w="2053389">
                  <a:extLst>
                    <a:ext uri="{9D8B030D-6E8A-4147-A177-3AD203B41FA5}">
                      <a16:colId xmlns:a16="http://schemas.microsoft.com/office/drawing/2014/main" val="1775734518"/>
                    </a:ext>
                  </a:extLst>
                </a:gridCol>
                <a:gridCol w="1171074">
                  <a:extLst>
                    <a:ext uri="{9D8B030D-6E8A-4147-A177-3AD203B41FA5}">
                      <a16:colId xmlns:a16="http://schemas.microsoft.com/office/drawing/2014/main" val="2944756011"/>
                    </a:ext>
                  </a:extLst>
                </a:gridCol>
                <a:gridCol w="1118934">
                  <a:extLst>
                    <a:ext uri="{9D8B030D-6E8A-4147-A177-3AD203B41FA5}">
                      <a16:colId xmlns:a16="http://schemas.microsoft.com/office/drawing/2014/main" val="3500353417"/>
                    </a:ext>
                  </a:extLst>
                </a:gridCol>
              </a:tblGrid>
              <a:tr h="420476">
                <a:tc gridSpan="7">
                  <a:txBody>
                    <a:bodyPr/>
                    <a:lstStyle/>
                    <a:p>
                      <a:pPr marL="0" marR="0" algn="ctr">
                        <a:spcBef>
                          <a:spcPts val="0"/>
                        </a:spcBef>
                        <a:spcAft>
                          <a:spcPts val="0"/>
                        </a:spcAft>
                      </a:pPr>
                      <a:r>
                        <a:rPr lang="fr-FR" sz="2000" b="1" i="0" noProof="0" dirty="0">
                          <a:solidFill>
                            <a:schemeClr val="tx1"/>
                          </a:solidFill>
                          <a:effectLst/>
                          <a:latin typeface="+mn-lt"/>
                          <a:ea typeface="Arial" panose="020B0604020202020204" pitchFamily="34" charset="0"/>
                        </a:rPr>
                        <a:t>Cas notifiés de grippe humaine (tous types confondus)</a:t>
                      </a:r>
                      <a:endParaRPr lang="fr-FR" sz="2000" b="1" i="0" noProof="0" dirty="0">
                        <a:solidFill>
                          <a:schemeClr val="tx1"/>
                        </a:solidFill>
                        <a:effectLst/>
                        <a:latin typeface="+mn-lt"/>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532446347"/>
                  </a:ext>
                </a:extLst>
              </a:tr>
              <a:tr h="1318477">
                <a:tc>
                  <a:txBody>
                    <a:bodyPr/>
                    <a:lstStyle/>
                    <a:p>
                      <a:pPr marL="0" marR="0" algn="ctr">
                        <a:spcBef>
                          <a:spcPts val="0"/>
                        </a:spcBef>
                        <a:spcAft>
                          <a:spcPts val="0"/>
                        </a:spcAft>
                      </a:pPr>
                      <a:r>
                        <a:rPr lang="fr-FR" sz="2000" b="1" i="0" noProof="0" dirty="0">
                          <a:solidFill>
                            <a:schemeClr val="tx1"/>
                          </a:solidFill>
                          <a:effectLst/>
                          <a:latin typeface="+mn-lt"/>
                          <a:ea typeface="Arial" panose="020B0604020202020204" pitchFamily="34" charset="0"/>
                        </a:rPr>
                        <a:t>Province</a:t>
                      </a:r>
                      <a:endParaRPr lang="fr-FR" sz="2000" i="0" noProof="0" dirty="0">
                        <a:solidFill>
                          <a:schemeClr val="tx1"/>
                        </a:solidFill>
                        <a:effectLst/>
                        <a:latin typeface="+mn-lt"/>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spcBef>
                          <a:spcPts val="0"/>
                        </a:spcBef>
                        <a:spcAft>
                          <a:spcPts val="0"/>
                        </a:spcAft>
                      </a:pPr>
                      <a:r>
                        <a:rPr lang="fr-FR" sz="2000" b="1" i="0" noProof="0" dirty="0">
                          <a:solidFill>
                            <a:schemeClr val="tx1"/>
                          </a:solidFill>
                          <a:effectLst/>
                          <a:latin typeface="+mn-lt"/>
                          <a:ea typeface="Arial" panose="020B0604020202020204" pitchFamily="34" charset="0"/>
                        </a:rPr>
                        <a:t>Nombre de cas cliniques</a:t>
                      </a:r>
                      <a:endParaRPr lang="fr-FR" sz="2000" i="0" noProof="0" dirty="0">
                        <a:solidFill>
                          <a:schemeClr val="tx1"/>
                        </a:solidFill>
                        <a:effectLst/>
                        <a:latin typeface="+mn-lt"/>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spcBef>
                          <a:spcPts val="0"/>
                        </a:spcBef>
                        <a:spcAft>
                          <a:spcPts val="0"/>
                        </a:spcAft>
                      </a:pPr>
                      <a:r>
                        <a:rPr lang="fr-FR" sz="2000" b="1" i="0" noProof="0" dirty="0">
                          <a:solidFill>
                            <a:schemeClr val="tx1"/>
                          </a:solidFill>
                          <a:effectLst/>
                          <a:latin typeface="+mn-lt"/>
                          <a:ea typeface="Arial" panose="020B0604020202020204" pitchFamily="34" charset="0"/>
                        </a:rPr>
                        <a:t>Taux d'incidence clinique </a:t>
                      </a:r>
                    </a:p>
                    <a:p>
                      <a:pPr marL="0" marR="0" algn="ctr">
                        <a:spcBef>
                          <a:spcPts val="0"/>
                        </a:spcBef>
                        <a:spcAft>
                          <a:spcPts val="0"/>
                        </a:spcAft>
                      </a:pPr>
                      <a:r>
                        <a:rPr lang="fr-FR" sz="2000" b="1" i="0" noProof="0" dirty="0">
                          <a:solidFill>
                            <a:schemeClr val="tx1"/>
                          </a:solidFill>
                          <a:effectLst/>
                          <a:latin typeface="+mn-lt"/>
                          <a:ea typeface="Arial" panose="020B0604020202020204" pitchFamily="34" charset="0"/>
                        </a:rPr>
                        <a:t>(pour 100 000</a:t>
                      </a:r>
                      <a:r>
                        <a:rPr lang="fr-FR" sz="2000" i="0" noProof="0" dirty="0">
                          <a:solidFill>
                            <a:schemeClr val="tx1"/>
                          </a:solidFill>
                          <a:effectLst/>
                          <a:latin typeface="+mn-lt"/>
                          <a:ea typeface="Arial" panose="020B0604020202020204" pitchFamily="34" charset="0"/>
                        </a:rPr>
                        <a:t>) </a:t>
                      </a:r>
                      <a:endParaRPr lang="fr-FR" sz="2000" i="0" noProof="0" dirty="0">
                        <a:solidFill>
                          <a:schemeClr val="tx1"/>
                        </a:solidFill>
                        <a:effectLst/>
                        <a:latin typeface="+mn-lt"/>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spcBef>
                          <a:spcPts val="0"/>
                        </a:spcBef>
                        <a:spcAft>
                          <a:spcPts val="0"/>
                        </a:spcAft>
                      </a:pPr>
                      <a:r>
                        <a:rPr lang="fr-FR" sz="2000" b="1" i="0" noProof="0" dirty="0">
                          <a:solidFill>
                            <a:schemeClr val="tx1"/>
                          </a:solidFill>
                          <a:effectLst/>
                          <a:latin typeface="+mn-lt"/>
                          <a:ea typeface="Arial" panose="020B0604020202020204" pitchFamily="34" charset="0"/>
                        </a:rPr>
                        <a:t>Nombre de cas confirmés en laboratoire </a:t>
                      </a:r>
                      <a:endParaRPr lang="fr-FR" sz="2000" i="0" noProof="0" dirty="0">
                        <a:solidFill>
                          <a:schemeClr val="tx1"/>
                        </a:solidFill>
                        <a:effectLst/>
                        <a:latin typeface="+mn-lt"/>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spcBef>
                          <a:spcPts val="0"/>
                        </a:spcBef>
                        <a:spcAft>
                          <a:spcPts val="0"/>
                        </a:spcAft>
                      </a:pPr>
                      <a:r>
                        <a:rPr lang="fr-FR" sz="2000" b="1" i="0" noProof="0" dirty="0">
                          <a:solidFill>
                            <a:schemeClr val="tx1"/>
                          </a:solidFill>
                          <a:effectLst/>
                          <a:latin typeface="+mn-lt"/>
                          <a:ea typeface="Arial" panose="020B0604020202020204" pitchFamily="34" charset="0"/>
                        </a:rPr>
                        <a:t>Incidence confirmée par laboratoire (pour 100 000) </a:t>
                      </a:r>
                      <a:endParaRPr lang="fr-FR" sz="2000" i="0" noProof="0" dirty="0">
                        <a:solidFill>
                          <a:schemeClr val="tx1"/>
                        </a:solidFill>
                        <a:effectLst/>
                        <a:latin typeface="+mn-lt"/>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spcBef>
                          <a:spcPts val="0"/>
                        </a:spcBef>
                        <a:spcAft>
                          <a:spcPts val="0"/>
                        </a:spcAft>
                      </a:pPr>
                      <a:r>
                        <a:rPr lang="fr-FR" sz="2000" b="1" i="0" noProof="0" dirty="0">
                          <a:solidFill>
                            <a:schemeClr val="tx1"/>
                          </a:solidFill>
                          <a:effectLst/>
                          <a:latin typeface="+mn-lt"/>
                          <a:ea typeface="Arial" panose="020B0604020202020204" pitchFamily="34" charset="0"/>
                        </a:rPr>
                        <a:t>Nombre de décès </a:t>
                      </a:r>
                      <a:endParaRPr lang="fr-FR" sz="2000" i="0" noProof="0" dirty="0">
                        <a:solidFill>
                          <a:schemeClr val="tx1"/>
                        </a:solidFill>
                        <a:effectLst/>
                        <a:latin typeface="+mn-lt"/>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spcBef>
                          <a:spcPts val="0"/>
                        </a:spcBef>
                        <a:spcAft>
                          <a:spcPts val="0"/>
                        </a:spcAft>
                      </a:pPr>
                      <a:r>
                        <a:rPr lang="fr-FR" sz="2000" b="1" i="0" noProof="0" dirty="0">
                          <a:solidFill>
                            <a:schemeClr val="tx1"/>
                          </a:solidFill>
                          <a:effectLst/>
                          <a:latin typeface="+mn-lt"/>
                          <a:ea typeface="Arial" panose="020B0604020202020204" pitchFamily="34" charset="0"/>
                        </a:rPr>
                        <a:t>Taux de létalité (%</a:t>
                      </a:r>
                      <a:r>
                        <a:rPr lang="fr-FR" sz="2000" i="0" noProof="0" dirty="0">
                          <a:solidFill>
                            <a:schemeClr val="tx1"/>
                          </a:solidFill>
                          <a:effectLst/>
                          <a:latin typeface="+mn-lt"/>
                          <a:ea typeface="Arial" panose="020B0604020202020204" pitchFamily="34" charset="0"/>
                        </a:rPr>
                        <a:t>) </a:t>
                      </a:r>
                      <a:endParaRPr lang="fr-FR" sz="2000" i="0" noProof="0" dirty="0">
                        <a:solidFill>
                          <a:schemeClr val="tx1"/>
                        </a:solidFill>
                        <a:effectLst/>
                        <a:latin typeface="+mn-lt"/>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2072192130"/>
                  </a:ext>
                </a:extLst>
              </a:tr>
              <a:tr h="321755">
                <a:tc>
                  <a:txBody>
                    <a:bodyPr/>
                    <a:lstStyle/>
                    <a:p>
                      <a:pPr marL="0" marR="0" algn="ctr">
                        <a:spcBef>
                          <a:spcPts val="0"/>
                        </a:spcBef>
                        <a:spcAft>
                          <a:spcPts val="0"/>
                        </a:spcAft>
                      </a:pPr>
                      <a:r>
                        <a:rPr lang="fr-FR" sz="2000" i="0" noProof="0" dirty="0">
                          <a:solidFill>
                            <a:schemeClr val="tx1"/>
                          </a:solidFill>
                          <a:effectLst/>
                          <a:latin typeface="+mn-lt"/>
                          <a:ea typeface="Calibri" panose="020F0502020204030204" pitchFamily="34" charset="0"/>
                        </a:rPr>
                        <a:t>A</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3 696</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1 600</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(NR)</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(NR)</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MS Mincho" panose="02020609040205080304" pitchFamily="49" charset="-128"/>
                          <a:cs typeface="Calibri" panose="020F0502020204030204" pitchFamily="34" charset="0"/>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0,08</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135124559"/>
                  </a:ext>
                </a:extLst>
              </a:tr>
              <a:tr h="321755">
                <a:tc>
                  <a:txBody>
                    <a:bodyPr/>
                    <a:lstStyle/>
                    <a:p>
                      <a:pPr marL="0" marR="0" algn="ctr">
                        <a:spcBef>
                          <a:spcPts val="0"/>
                        </a:spcBef>
                        <a:spcAft>
                          <a:spcPts val="0"/>
                        </a:spcAft>
                      </a:pPr>
                      <a:r>
                        <a:rPr lang="fr-FR" sz="2000" i="0" noProof="0" dirty="0">
                          <a:solidFill>
                            <a:schemeClr val="tx1"/>
                          </a:solidFill>
                          <a:effectLst/>
                          <a:latin typeface="+mn-lt"/>
                          <a:ea typeface="Calibri" panose="020F0502020204030204" pitchFamily="34" charset="0"/>
                        </a:rPr>
                        <a:t>B</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90 832</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2 800</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(NR)</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(NR)</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fr-FR" sz="2000" i="0" noProof="0" dirty="0">
                          <a:solidFill>
                            <a:schemeClr val="tx1"/>
                          </a:solidFill>
                          <a:effectLst/>
                          <a:latin typeface="+mn-lt"/>
                          <a:ea typeface="MS Mincho" panose="02020609040205080304" pitchFamily="49" charset="-128"/>
                          <a:cs typeface="Calibri" panose="020F0502020204030204" pitchFamily="34" charset="0"/>
                        </a:rPr>
                        <a:t>118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0,13</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17132550"/>
                  </a:ext>
                </a:extLst>
              </a:tr>
              <a:tr h="321755">
                <a:tc>
                  <a:txBody>
                    <a:bodyPr/>
                    <a:lstStyle/>
                    <a:p>
                      <a:pPr marL="0" marR="0" algn="ctr">
                        <a:spcBef>
                          <a:spcPts val="0"/>
                        </a:spcBef>
                        <a:spcAft>
                          <a:spcPts val="0"/>
                        </a:spcAft>
                      </a:pPr>
                      <a:r>
                        <a:rPr lang="fr-FR" sz="2000" i="0" noProof="0" dirty="0">
                          <a:solidFill>
                            <a:schemeClr val="tx1"/>
                          </a:solidFill>
                          <a:effectLst/>
                          <a:latin typeface="+mn-lt"/>
                          <a:ea typeface="Calibri" panose="020F0502020204030204" pitchFamily="34" charset="0"/>
                        </a:rPr>
                        <a:t>C</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126 341</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1 975</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1 388</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21,7</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MS Mincho" panose="02020609040205080304" pitchFamily="49" charset="-128"/>
                          <a:cs typeface="Calibri" panose="020F0502020204030204" pitchFamily="34" charset="0"/>
                        </a:rPr>
                        <a:t>51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0,04</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512552610"/>
                  </a:ext>
                </a:extLst>
              </a:tr>
              <a:tr h="321755">
                <a:tc>
                  <a:txBody>
                    <a:bodyPr/>
                    <a:lstStyle/>
                    <a:p>
                      <a:pPr marL="0" marR="0" algn="ctr">
                        <a:spcBef>
                          <a:spcPts val="0"/>
                        </a:spcBef>
                        <a:spcAft>
                          <a:spcPts val="0"/>
                        </a:spcAft>
                      </a:pPr>
                      <a:r>
                        <a:rPr lang="fr-FR" sz="2000" i="0" noProof="0" dirty="0">
                          <a:solidFill>
                            <a:schemeClr val="tx1"/>
                          </a:solidFill>
                          <a:effectLst/>
                          <a:latin typeface="+mn-lt"/>
                          <a:ea typeface="Calibri" panose="020F0502020204030204" pitchFamily="34" charset="0"/>
                        </a:rPr>
                        <a:t>D</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262 958</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2 250</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397</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3,4</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cs typeface="Calibri" panose="020F0502020204030204" pitchFamily="34" charset="0"/>
                        </a:rPr>
                        <a:t>281</a:t>
                      </a:r>
                      <a:endParaRPr lang="fr-FR" sz="2000" i="0" noProof="0" dirty="0">
                        <a:solidFill>
                          <a:schemeClr val="tx1"/>
                        </a:solidFill>
                        <a:effectLst/>
                        <a:latin typeface="+mn-lt"/>
                        <a:ea typeface="MS Mincho" panose="02020609040205080304" pitchFamily="49" charset="-128"/>
                        <a:cs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0,11</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88978675"/>
                  </a:ext>
                </a:extLst>
              </a:tr>
              <a:tr h="321755">
                <a:tc>
                  <a:txBody>
                    <a:bodyPr/>
                    <a:lstStyle/>
                    <a:p>
                      <a:pPr marL="0" marR="0" algn="ctr">
                        <a:spcBef>
                          <a:spcPts val="0"/>
                        </a:spcBef>
                        <a:spcAft>
                          <a:spcPts val="0"/>
                        </a:spcAft>
                      </a:pPr>
                      <a:r>
                        <a:rPr lang="fr-FR" sz="2000" i="0" noProof="0" dirty="0">
                          <a:solidFill>
                            <a:schemeClr val="tx1"/>
                          </a:solidFill>
                          <a:effectLst/>
                          <a:latin typeface="+mn-lt"/>
                          <a:ea typeface="Calibri" panose="020F0502020204030204" pitchFamily="34" charset="0"/>
                        </a:rPr>
                        <a:t>E</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87 119</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1 325</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(NR)</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(NR)</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MS Mincho" panose="02020609040205080304" pitchFamily="49" charset="-128"/>
                          <a:cs typeface="Calibri" panose="020F0502020204030204" pitchFamily="34" charset="0"/>
                        </a:rPr>
                        <a:t>96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0,11</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349536468"/>
                  </a:ext>
                </a:extLst>
              </a:tr>
              <a:tr h="321755">
                <a:tc>
                  <a:txBody>
                    <a:bodyPr/>
                    <a:lstStyle/>
                    <a:p>
                      <a:pPr marL="0" marR="0" algn="ctr">
                        <a:spcBef>
                          <a:spcPts val="0"/>
                        </a:spcBef>
                        <a:spcAft>
                          <a:spcPts val="0"/>
                        </a:spcAft>
                      </a:pPr>
                      <a:r>
                        <a:rPr lang="fr-FR" sz="2000" i="0" noProof="0" dirty="0">
                          <a:solidFill>
                            <a:schemeClr val="tx1"/>
                          </a:solidFill>
                          <a:effectLst/>
                          <a:latin typeface="+mn-lt"/>
                          <a:ea typeface="Calibri" panose="020F0502020204030204" pitchFamily="34" charset="0"/>
                        </a:rPr>
                        <a:t>F</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96 348</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1 850</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1 424</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27,3</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fr-FR" sz="2000" i="0" noProof="0" dirty="0">
                          <a:solidFill>
                            <a:schemeClr val="tx1"/>
                          </a:solidFill>
                          <a:effectLst/>
                          <a:latin typeface="+mn-lt"/>
                          <a:ea typeface="MS Mincho" panose="02020609040205080304" pitchFamily="49" charset="-128"/>
                          <a:cs typeface="Calibri" panose="020F0502020204030204" pitchFamily="34" charset="0"/>
                        </a:rPr>
                        <a:t>173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0,18</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75863276"/>
                  </a:ext>
                </a:extLst>
              </a:tr>
              <a:tr h="321755">
                <a:tc>
                  <a:txBody>
                    <a:bodyPr/>
                    <a:lstStyle/>
                    <a:p>
                      <a:pPr marL="0" marR="0" algn="ctr">
                        <a:spcBef>
                          <a:spcPts val="0"/>
                        </a:spcBef>
                        <a:spcAft>
                          <a:spcPts val="0"/>
                        </a:spcAft>
                      </a:pPr>
                      <a:r>
                        <a:rPr lang="fr-FR" sz="2000" i="0" noProof="0" dirty="0">
                          <a:solidFill>
                            <a:schemeClr val="tx1"/>
                          </a:solidFill>
                          <a:effectLst/>
                          <a:latin typeface="+mn-lt"/>
                          <a:ea typeface="Calibri" panose="020F0502020204030204" pitchFamily="34" charset="0"/>
                        </a:rPr>
                        <a:t>G</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42 760</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1 475</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1 230</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2,4</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MS Mincho" panose="02020609040205080304" pitchFamily="49" charset="-128"/>
                          <a:cs typeface="Calibri" panose="020F0502020204030204" pitchFamily="34" charset="0"/>
                        </a:rPr>
                        <a:t>26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0,06</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203616894"/>
                  </a:ext>
                </a:extLst>
              </a:tr>
              <a:tr h="321755">
                <a:tc>
                  <a:txBody>
                    <a:bodyPr/>
                    <a:lstStyle/>
                    <a:p>
                      <a:pPr marL="0" marR="0" algn="ctr">
                        <a:spcBef>
                          <a:spcPts val="0"/>
                        </a:spcBef>
                        <a:spcAft>
                          <a:spcPts val="0"/>
                        </a:spcAft>
                      </a:pPr>
                      <a:r>
                        <a:rPr lang="fr-FR" sz="2000" i="0" noProof="0" dirty="0">
                          <a:solidFill>
                            <a:schemeClr val="tx1"/>
                          </a:solidFill>
                          <a:effectLst/>
                          <a:latin typeface="+mn-lt"/>
                          <a:ea typeface="Arial" panose="020B0604020202020204" pitchFamily="34" charset="0"/>
                        </a:rPr>
                        <a:t>Total</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r">
                        <a:spcBef>
                          <a:spcPts val="0"/>
                        </a:spcBef>
                        <a:spcAft>
                          <a:spcPts val="0"/>
                        </a:spcAft>
                      </a:pPr>
                      <a:r>
                        <a:rPr lang="fr-FR" sz="2000" b="0" i="0" noProof="0" dirty="0">
                          <a:solidFill>
                            <a:schemeClr val="tx1"/>
                          </a:solidFill>
                          <a:effectLst/>
                          <a:latin typeface="+mn-lt"/>
                          <a:ea typeface="Arial" panose="020B0604020202020204" pitchFamily="34" charset="0"/>
                        </a:rPr>
                        <a:t>762 653 </a:t>
                      </a:r>
                      <a:endParaRPr lang="fr-FR" sz="2000" b="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r">
                        <a:spcBef>
                          <a:spcPts val="0"/>
                        </a:spcBef>
                        <a:spcAft>
                          <a:spcPts val="0"/>
                        </a:spcAft>
                      </a:pPr>
                      <a:r>
                        <a:rPr lang="fr-FR" sz="2000" b="0" i="0" noProof="0" dirty="0">
                          <a:solidFill>
                            <a:schemeClr val="tx1"/>
                          </a:solidFill>
                          <a:effectLst/>
                          <a:latin typeface="+mn-lt"/>
                          <a:ea typeface="Calibri" panose="020F0502020204030204" pitchFamily="34" charset="0"/>
                        </a:rPr>
                        <a:t> </a:t>
                      </a:r>
                      <a:endParaRPr lang="fr-FR" sz="2000" b="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4 439</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r">
                        <a:spcBef>
                          <a:spcPts val="0"/>
                        </a:spcBef>
                        <a:spcAft>
                          <a:spcPts val="0"/>
                        </a:spcAft>
                      </a:pPr>
                      <a:r>
                        <a:rPr lang="fr-FR" sz="2000" b="1" i="0" noProof="0" dirty="0">
                          <a:solidFill>
                            <a:schemeClr val="tx1"/>
                          </a:solidFill>
                          <a:effectLst/>
                          <a:latin typeface="+mn-lt"/>
                          <a:ea typeface="Calibri" panose="020F0502020204030204" pitchFamily="34" charset="0"/>
                        </a:rPr>
                        <a:t> </a:t>
                      </a:r>
                      <a:endParaRPr lang="fr-FR" sz="2000" b="1"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r">
                        <a:spcBef>
                          <a:spcPts val="0"/>
                        </a:spcBef>
                        <a:spcAft>
                          <a:spcPts val="0"/>
                        </a:spcAft>
                      </a:pPr>
                      <a:r>
                        <a:rPr lang="fr-FR" sz="2000" b="0" i="0" noProof="0" dirty="0">
                          <a:solidFill>
                            <a:schemeClr val="tx1"/>
                          </a:solidFill>
                          <a:effectLst/>
                          <a:latin typeface="+mn-lt"/>
                          <a:ea typeface="Calibri" panose="020F0502020204030204" pitchFamily="34" charset="0"/>
                        </a:rPr>
                        <a:t>1 143 </a:t>
                      </a:r>
                      <a:endParaRPr lang="fr-FR" sz="2000" b="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r">
                        <a:spcBef>
                          <a:spcPts val="0"/>
                        </a:spcBef>
                        <a:spcAft>
                          <a:spcPts val="0"/>
                        </a:spcAft>
                      </a:pPr>
                      <a:endParaRPr lang="fr-FR" sz="2000" b="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extLst>
                  <a:ext uri="{0D108BD9-81ED-4DB2-BD59-A6C34878D82A}">
                    <a16:rowId xmlns:a16="http://schemas.microsoft.com/office/drawing/2014/main" val="3736577318"/>
                  </a:ext>
                </a:extLst>
              </a:tr>
            </a:tbl>
          </a:graphicData>
        </a:graphic>
      </p:graphicFrame>
      <p:sp>
        <p:nvSpPr>
          <p:cNvPr id="5" name="TextBox 4">
            <a:extLst>
              <a:ext uri="{FF2B5EF4-FFF2-40B4-BE49-F238E27FC236}">
                <a16:creationId xmlns:a16="http://schemas.microsoft.com/office/drawing/2014/main" id="{2BB047A5-E89A-06CA-7826-F4839732EED4}"/>
              </a:ext>
            </a:extLst>
          </p:cNvPr>
          <p:cNvSpPr txBox="1"/>
          <p:nvPr/>
        </p:nvSpPr>
        <p:spPr>
          <a:xfrm>
            <a:off x="699862" y="6220316"/>
            <a:ext cx="10505706" cy="307777"/>
          </a:xfrm>
          <a:prstGeom prst="rect">
            <a:avLst/>
          </a:prstGeom>
          <a:noFill/>
        </p:spPr>
        <p:txBody>
          <a:bodyPr wrap="square">
            <a:spAutoFit/>
          </a:bodyPr>
          <a:lstStyle/>
          <a:p>
            <a:r>
              <a:rPr lang="fr-FR" sz="1400" i="1" dirty="0">
                <a:solidFill>
                  <a:srgbClr val="000000"/>
                </a:solidFill>
                <a:latin typeface="Arial" panose="020B0604020202020204" pitchFamily="34" charset="0"/>
                <a:ea typeface="MS Mincho" panose="02020609040205080304" pitchFamily="49" charset="-128"/>
              </a:rPr>
              <a:t>Note : </a:t>
            </a:r>
            <a:r>
              <a:rPr lang="fr-FR" sz="1400" i="1" dirty="0">
                <a:latin typeface="Arial" panose="020B0604020202020204" pitchFamily="34" charset="0"/>
                <a:ea typeface="MS Mincho" panose="02020609040205080304" pitchFamily="49" charset="-128"/>
              </a:rPr>
              <a:t>(NR) </a:t>
            </a:r>
            <a:r>
              <a:rPr lang="fr-FR" sz="1400" i="1" dirty="0">
                <a:solidFill>
                  <a:srgbClr val="000000"/>
                </a:solidFill>
                <a:latin typeface="Arial" panose="020B0604020202020204" pitchFamily="34" charset="0"/>
                <a:ea typeface="MS Mincho" panose="02020609040205080304" pitchFamily="49" charset="-128"/>
              </a:rPr>
              <a:t>indique que les données sur les cas ne sont pas disponibles et que le taux ne peut être calculé.</a:t>
            </a:r>
            <a:endParaRPr lang="fr-FR" sz="1400" dirty="0"/>
          </a:p>
        </p:txBody>
      </p:sp>
    </p:spTree>
    <p:extLst>
      <p:ext uri="{BB962C8B-B14F-4D97-AF65-F5344CB8AC3E}">
        <p14:creationId xmlns:p14="http://schemas.microsoft.com/office/powerpoint/2010/main" val="14735622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p:txBody>
          <a:bodyPr anchor="ctr"/>
          <a:lstStyle/>
          <a:p>
            <a:pPr marL="514350" indent="-514350">
              <a:buAutoNum type="alphaLcPeriod"/>
            </a:pPr>
            <a:r>
              <a:rPr lang="fr-FR" dirty="0"/>
              <a:t>Province F</a:t>
            </a:r>
          </a:p>
          <a:p>
            <a:pPr marL="514350" indent="-514350">
              <a:buAutoNum type="alphaLcPeriod"/>
            </a:pPr>
            <a:endParaRPr lang="fr-FR" dirty="0"/>
          </a:p>
          <a:p>
            <a:pPr marL="514350" indent="-514350">
              <a:buAutoNum type="alphaLcPeriod"/>
            </a:pPr>
            <a:r>
              <a:rPr lang="fr-FR" dirty="0"/>
              <a:t>Province F</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dirty="0"/>
              <a:t>Question 9 Réponses</a:t>
            </a:r>
          </a:p>
        </p:txBody>
      </p:sp>
    </p:spTree>
    <p:extLst>
      <p:ext uri="{BB962C8B-B14F-4D97-AF65-F5344CB8AC3E}">
        <p14:creationId xmlns:p14="http://schemas.microsoft.com/office/powerpoint/2010/main" val="3149493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p:txBody>
          <a:bodyPr anchor="ctr"/>
          <a:lstStyle/>
          <a:p>
            <a:pPr marL="514350" indent="-514350">
              <a:buClr>
                <a:schemeClr val="tx1"/>
              </a:buClr>
              <a:buAutoNum type="alphaLcPeriod"/>
            </a:pPr>
            <a:r>
              <a:rPr lang="fr-FR" dirty="0"/>
              <a:t>Quel est l'intérêt de revoir le nombre de cas ?</a:t>
            </a:r>
          </a:p>
          <a:p>
            <a:pPr marL="514350" indent="-514350">
              <a:buClr>
                <a:schemeClr val="tx1"/>
              </a:buClr>
              <a:buAutoNum type="alphaLcPeriod"/>
            </a:pPr>
            <a:endParaRPr lang="fr-FR" dirty="0"/>
          </a:p>
          <a:p>
            <a:pPr marL="514350" indent="-514350">
              <a:buClr>
                <a:schemeClr val="tx1"/>
              </a:buClr>
              <a:buAutoNum type="alphaLcPeriod"/>
            </a:pPr>
            <a:r>
              <a:rPr lang="fr-FR" dirty="0"/>
              <a:t>Quel est l'intérêt de revoir les taux d'incidence ?</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dirty="0"/>
              <a:t>Question 10</a:t>
            </a:r>
          </a:p>
        </p:txBody>
      </p:sp>
    </p:spTree>
    <p:extLst>
      <p:ext uri="{BB962C8B-B14F-4D97-AF65-F5344CB8AC3E}">
        <p14:creationId xmlns:p14="http://schemas.microsoft.com/office/powerpoint/2010/main" val="23163852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p:txBody>
          <a:bodyPr anchor="ctr"/>
          <a:lstStyle/>
          <a:p>
            <a:pPr marL="514350" indent="-514350">
              <a:buAutoNum type="alphaLcPeriod"/>
            </a:pPr>
            <a:r>
              <a:rPr lang="fr-FR" sz="2400" dirty="0"/>
              <a:t>Le nombre de cas est essentiel pour identifier les flambées épidémiques (plus de cas que prévu) et pour la planification sanitaire, par exemple le nombre de doses de traitement nécessaires.</a:t>
            </a:r>
          </a:p>
          <a:p>
            <a:pPr marL="514350" indent="-514350">
              <a:buAutoNum type="alphaLcPeriod"/>
            </a:pPr>
            <a:endParaRPr lang="fr-FR" sz="2400" dirty="0"/>
          </a:p>
          <a:p>
            <a:pPr marL="514350" indent="-514350">
              <a:buAutoNum type="alphaLcPeriod"/>
            </a:pPr>
            <a:r>
              <a:rPr lang="fr-FR" sz="2400" dirty="0">
                <a:effectLst/>
                <a:latin typeface="Arial" panose="020B0604020202020204" pitchFamily="34" charset="0"/>
                <a:ea typeface="Arial" panose="020B0604020202020204" pitchFamily="34" charset="0"/>
              </a:rPr>
              <a:t>Taux d'incidence</a:t>
            </a:r>
          </a:p>
          <a:p>
            <a:pPr lvl="1"/>
            <a:r>
              <a:rPr lang="fr-FR" sz="2000" dirty="0">
                <a:effectLst/>
                <a:latin typeface="Arial" panose="020B0604020202020204" pitchFamily="34" charset="0"/>
                <a:ea typeface="Arial" panose="020B0604020202020204" pitchFamily="34" charset="0"/>
              </a:rPr>
              <a:t>Démontrent la rapidité avec laquelle de nouveaux cas apparaissent dans une population spécifique au cours d'une période donnée. </a:t>
            </a:r>
          </a:p>
          <a:p>
            <a:pPr lvl="1"/>
            <a:r>
              <a:rPr lang="fr-FR" sz="2000" dirty="0">
                <a:latin typeface="Arial" panose="020B0604020202020204" pitchFamily="34" charset="0"/>
                <a:ea typeface="Arial" panose="020B0604020202020204" pitchFamily="34" charset="0"/>
              </a:rPr>
              <a:t>S</a:t>
            </a:r>
            <a:r>
              <a:rPr lang="fr-FR" sz="2000" dirty="0">
                <a:effectLst/>
                <a:latin typeface="Arial" panose="020B0604020202020204" pitchFamily="34" charset="0"/>
                <a:ea typeface="Arial" panose="020B0604020202020204" pitchFamily="34" charset="0"/>
              </a:rPr>
              <a:t>ont plus utiles lorsqu’ils sont comparés sur différentes périodes ou entre groupes, par exemple entre différents districts (comparaisons géographiques) ou au sein d'un même district sur différentes années (tendances). </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dirty="0"/>
              <a:t>Question 10 Réponses</a:t>
            </a:r>
          </a:p>
        </p:txBody>
      </p:sp>
    </p:spTree>
    <p:extLst>
      <p:ext uri="{BB962C8B-B14F-4D97-AF65-F5344CB8AC3E}">
        <p14:creationId xmlns:p14="http://schemas.microsoft.com/office/powerpoint/2010/main" val="18104276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p:txBody>
          <a:bodyPr anchor="ctr"/>
          <a:lstStyle/>
          <a:p>
            <a:pPr marL="0" indent="0">
              <a:buClr>
                <a:schemeClr val="tx1"/>
              </a:buClr>
              <a:buNone/>
            </a:pPr>
            <a:r>
              <a:rPr lang="fr-FR" dirty="0"/>
              <a:t>Calculer le taux de létalité de la grippe pour 2024. </a:t>
            </a:r>
          </a:p>
          <a:p>
            <a:pPr marL="0" indent="0">
              <a:buNone/>
            </a:pPr>
            <a:endParaRPr lang="fr-FR" dirty="0"/>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dirty="0"/>
              <a:t>Question 11</a:t>
            </a:r>
          </a:p>
        </p:txBody>
      </p:sp>
    </p:spTree>
    <p:extLst>
      <p:ext uri="{BB962C8B-B14F-4D97-AF65-F5344CB8AC3E}">
        <p14:creationId xmlns:p14="http://schemas.microsoft.com/office/powerpoint/2010/main" val="366333880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F843B5-EEBF-340C-9235-128E9EA214F0}"/>
              </a:ext>
            </a:extLst>
          </p:cNvPr>
          <p:cNvSpPr>
            <a:spLocks noGrp="1"/>
          </p:cNvSpPr>
          <p:nvPr>
            <p:ph type="title"/>
          </p:nvPr>
        </p:nvSpPr>
        <p:spPr/>
        <p:txBody>
          <a:bodyPr/>
          <a:lstStyle/>
          <a:p>
            <a:r>
              <a:rPr lang="fr-FR" dirty="0"/>
              <a:t>Tableau 1. Incidence de la grippe et mortalité par province, 2024</a:t>
            </a:r>
          </a:p>
        </p:txBody>
      </p:sp>
      <p:graphicFrame>
        <p:nvGraphicFramePr>
          <p:cNvPr id="7" name="Content Placeholder 6">
            <a:extLst>
              <a:ext uri="{FF2B5EF4-FFF2-40B4-BE49-F238E27FC236}">
                <a16:creationId xmlns:a16="http://schemas.microsoft.com/office/drawing/2014/main" id="{1CB7C23A-890E-4781-98F5-ECB98B8AF177}"/>
              </a:ext>
            </a:extLst>
          </p:cNvPr>
          <p:cNvGraphicFramePr>
            <a:graphicFrameLocks noGrp="1"/>
          </p:cNvGraphicFramePr>
          <p:nvPr>
            <p:ph sz="half" idx="2"/>
            <p:extLst>
              <p:ext uri="{D42A27DB-BD31-4B8C-83A1-F6EECF244321}">
                <p14:modId xmlns:p14="http://schemas.microsoft.com/office/powerpoint/2010/main" val="2510996038"/>
              </p:ext>
            </p:extLst>
          </p:nvPr>
        </p:nvGraphicFramePr>
        <p:xfrm>
          <a:off x="838200" y="1479550"/>
          <a:ext cx="10515597" cy="4518516"/>
        </p:xfrm>
        <a:graphic>
          <a:graphicData uri="http://schemas.openxmlformats.org/drawingml/2006/table">
            <a:tbl>
              <a:tblPr firstRow="1" firstCol="1" bandRow="1"/>
              <a:tblGrid>
                <a:gridCol w="1295400">
                  <a:extLst>
                    <a:ext uri="{9D8B030D-6E8A-4147-A177-3AD203B41FA5}">
                      <a16:colId xmlns:a16="http://schemas.microsoft.com/office/drawing/2014/main" val="2854089513"/>
                    </a:ext>
                  </a:extLst>
                </a:gridCol>
                <a:gridCol w="1299411">
                  <a:extLst>
                    <a:ext uri="{9D8B030D-6E8A-4147-A177-3AD203B41FA5}">
                      <a16:colId xmlns:a16="http://schemas.microsoft.com/office/drawing/2014/main" val="3699643731"/>
                    </a:ext>
                  </a:extLst>
                </a:gridCol>
                <a:gridCol w="1941094">
                  <a:extLst>
                    <a:ext uri="{9D8B030D-6E8A-4147-A177-3AD203B41FA5}">
                      <a16:colId xmlns:a16="http://schemas.microsoft.com/office/drawing/2014/main" val="4138719795"/>
                    </a:ext>
                  </a:extLst>
                </a:gridCol>
                <a:gridCol w="1505819">
                  <a:extLst>
                    <a:ext uri="{9D8B030D-6E8A-4147-A177-3AD203B41FA5}">
                      <a16:colId xmlns:a16="http://schemas.microsoft.com/office/drawing/2014/main" val="1932979885"/>
                    </a:ext>
                  </a:extLst>
                </a:gridCol>
                <a:gridCol w="2087613">
                  <a:extLst>
                    <a:ext uri="{9D8B030D-6E8A-4147-A177-3AD203B41FA5}">
                      <a16:colId xmlns:a16="http://schemas.microsoft.com/office/drawing/2014/main" val="1775734518"/>
                    </a:ext>
                  </a:extLst>
                </a:gridCol>
                <a:gridCol w="1267326">
                  <a:extLst>
                    <a:ext uri="{9D8B030D-6E8A-4147-A177-3AD203B41FA5}">
                      <a16:colId xmlns:a16="http://schemas.microsoft.com/office/drawing/2014/main" val="2944756011"/>
                    </a:ext>
                  </a:extLst>
                </a:gridCol>
                <a:gridCol w="1118934">
                  <a:extLst>
                    <a:ext uri="{9D8B030D-6E8A-4147-A177-3AD203B41FA5}">
                      <a16:colId xmlns:a16="http://schemas.microsoft.com/office/drawing/2014/main" val="3500353417"/>
                    </a:ext>
                  </a:extLst>
                </a:gridCol>
              </a:tblGrid>
              <a:tr h="420476">
                <a:tc gridSpan="7">
                  <a:txBody>
                    <a:bodyPr/>
                    <a:lstStyle/>
                    <a:p>
                      <a:pPr marL="0" marR="0" algn="ctr">
                        <a:spcBef>
                          <a:spcPts val="0"/>
                        </a:spcBef>
                        <a:spcAft>
                          <a:spcPts val="0"/>
                        </a:spcAft>
                      </a:pPr>
                      <a:r>
                        <a:rPr lang="fr-FR" sz="2000" b="1" i="0" noProof="0" dirty="0">
                          <a:solidFill>
                            <a:schemeClr val="tx1"/>
                          </a:solidFill>
                          <a:effectLst/>
                          <a:latin typeface="+mn-lt"/>
                          <a:ea typeface="Arial" panose="020B0604020202020204" pitchFamily="34" charset="0"/>
                        </a:rPr>
                        <a:t>Cas notifiés de grippe humaine (tous types confondus)</a:t>
                      </a:r>
                      <a:endParaRPr lang="fr-FR" sz="2000" b="1" i="0" noProof="0" dirty="0">
                        <a:solidFill>
                          <a:schemeClr val="tx1"/>
                        </a:solidFill>
                        <a:effectLst/>
                        <a:latin typeface="+mn-lt"/>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532446347"/>
                  </a:ext>
                </a:extLst>
              </a:tr>
              <a:tr h="1318477">
                <a:tc>
                  <a:txBody>
                    <a:bodyPr/>
                    <a:lstStyle/>
                    <a:p>
                      <a:pPr marL="0" marR="0" algn="ctr">
                        <a:spcBef>
                          <a:spcPts val="0"/>
                        </a:spcBef>
                        <a:spcAft>
                          <a:spcPts val="0"/>
                        </a:spcAft>
                      </a:pPr>
                      <a:r>
                        <a:rPr lang="fr-FR" sz="2000" b="1" i="0" noProof="0" dirty="0">
                          <a:solidFill>
                            <a:schemeClr val="tx1"/>
                          </a:solidFill>
                          <a:effectLst/>
                          <a:latin typeface="+mn-lt"/>
                          <a:ea typeface="Arial" panose="020B0604020202020204" pitchFamily="34" charset="0"/>
                        </a:rPr>
                        <a:t>Province</a:t>
                      </a:r>
                      <a:endParaRPr lang="fr-FR" sz="2000" i="0" noProof="0" dirty="0">
                        <a:solidFill>
                          <a:schemeClr val="tx1"/>
                        </a:solidFill>
                        <a:effectLst/>
                        <a:latin typeface="+mn-lt"/>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spcBef>
                          <a:spcPts val="0"/>
                        </a:spcBef>
                        <a:spcAft>
                          <a:spcPts val="0"/>
                        </a:spcAft>
                      </a:pPr>
                      <a:r>
                        <a:rPr lang="fr-FR" sz="2000" b="1" i="0" noProof="0" dirty="0">
                          <a:solidFill>
                            <a:schemeClr val="tx1"/>
                          </a:solidFill>
                          <a:effectLst/>
                          <a:latin typeface="+mn-lt"/>
                          <a:ea typeface="Arial" panose="020B0604020202020204" pitchFamily="34" charset="0"/>
                        </a:rPr>
                        <a:t>Nombre de cas cliniques</a:t>
                      </a:r>
                      <a:endParaRPr lang="fr-FR" sz="2000" i="0" noProof="0" dirty="0">
                        <a:solidFill>
                          <a:schemeClr val="tx1"/>
                        </a:solidFill>
                        <a:effectLst/>
                        <a:latin typeface="+mn-lt"/>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spcBef>
                          <a:spcPts val="0"/>
                        </a:spcBef>
                        <a:spcAft>
                          <a:spcPts val="0"/>
                        </a:spcAft>
                      </a:pPr>
                      <a:r>
                        <a:rPr lang="fr-FR" sz="2000" b="1" i="0" noProof="0" dirty="0">
                          <a:solidFill>
                            <a:schemeClr val="tx1"/>
                          </a:solidFill>
                          <a:effectLst/>
                          <a:latin typeface="+mn-lt"/>
                          <a:ea typeface="Arial" panose="020B0604020202020204" pitchFamily="34" charset="0"/>
                        </a:rPr>
                        <a:t>Taux d'incidence clinique </a:t>
                      </a:r>
                    </a:p>
                    <a:p>
                      <a:pPr marL="0" marR="0" algn="ctr">
                        <a:spcBef>
                          <a:spcPts val="0"/>
                        </a:spcBef>
                        <a:spcAft>
                          <a:spcPts val="0"/>
                        </a:spcAft>
                      </a:pPr>
                      <a:r>
                        <a:rPr lang="fr-FR" sz="2000" b="1" i="0" noProof="0" dirty="0">
                          <a:solidFill>
                            <a:schemeClr val="tx1"/>
                          </a:solidFill>
                          <a:effectLst/>
                          <a:latin typeface="+mn-lt"/>
                          <a:ea typeface="Arial" panose="020B0604020202020204" pitchFamily="34" charset="0"/>
                        </a:rPr>
                        <a:t>(pour 100 000</a:t>
                      </a:r>
                      <a:r>
                        <a:rPr lang="fr-FR" sz="2000" i="0" noProof="0" dirty="0">
                          <a:solidFill>
                            <a:schemeClr val="tx1"/>
                          </a:solidFill>
                          <a:effectLst/>
                          <a:latin typeface="+mn-lt"/>
                          <a:ea typeface="Arial" panose="020B0604020202020204" pitchFamily="34" charset="0"/>
                        </a:rPr>
                        <a:t>) </a:t>
                      </a:r>
                      <a:endParaRPr lang="fr-FR" sz="2000" i="0" noProof="0" dirty="0">
                        <a:solidFill>
                          <a:schemeClr val="tx1"/>
                        </a:solidFill>
                        <a:effectLst/>
                        <a:latin typeface="+mn-lt"/>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spcBef>
                          <a:spcPts val="0"/>
                        </a:spcBef>
                        <a:spcAft>
                          <a:spcPts val="0"/>
                        </a:spcAft>
                      </a:pPr>
                      <a:r>
                        <a:rPr lang="fr-FR" sz="2000" b="1" i="0" noProof="0" dirty="0">
                          <a:solidFill>
                            <a:schemeClr val="tx1"/>
                          </a:solidFill>
                          <a:effectLst/>
                          <a:latin typeface="+mn-lt"/>
                          <a:ea typeface="Arial" panose="020B0604020202020204" pitchFamily="34" charset="0"/>
                        </a:rPr>
                        <a:t>Nombre de cas confirmés en laboratoire </a:t>
                      </a:r>
                      <a:endParaRPr lang="fr-FR" sz="2000" i="0" noProof="0" dirty="0">
                        <a:solidFill>
                          <a:schemeClr val="tx1"/>
                        </a:solidFill>
                        <a:effectLst/>
                        <a:latin typeface="+mn-lt"/>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spcBef>
                          <a:spcPts val="0"/>
                        </a:spcBef>
                        <a:spcAft>
                          <a:spcPts val="0"/>
                        </a:spcAft>
                      </a:pPr>
                      <a:r>
                        <a:rPr lang="fr-FR" sz="2000" b="1" i="0" noProof="0" dirty="0">
                          <a:solidFill>
                            <a:schemeClr val="tx1"/>
                          </a:solidFill>
                          <a:effectLst/>
                          <a:latin typeface="+mn-lt"/>
                          <a:ea typeface="Arial" panose="020B0604020202020204" pitchFamily="34" charset="0"/>
                        </a:rPr>
                        <a:t>Incidence confirmée par laboratoire (pour 100 000) </a:t>
                      </a:r>
                      <a:endParaRPr lang="fr-FR" sz="2000" b="1" i="0" noProof="0" dirty="0">
                        <a:solidFill>
                          <a:schemeClr val="tx1"/>
                        </a:solidFill>
                        <a:effectLst/>
                        <a:latin typeface="+mn-lt"/>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spcBef>
                          <a:spcPts val="0"/>
                        </a:spcBef>
                        <a:spcAft>
                          <a:spcPts val="0"/>
                        </a:spcAft>
                      </a:pPr>
                      <a:r>
                        <a:rPr lang="fr-FR" sz="2000" b="1" i="0" noProof="0" dirty="0">
                          <a:solidFill>
                            <a:schemeClr val="tx1"/>
                          </a:solidFill>
                          <a:effectLst/>
                          <a:latin typeface="+mn-lt"/>
                          <a:ea typeface="Arial" panose="020B0604020202020204" pitchFamily="34" charset="0"/>
                        </a:rPr>
                        <a:t>Nombre de décès </a:t>
                      </a:r>
                      <a:endParaRPr lang="fr-FR" sz="2000" i="0" noProof="0" dirty="0">
                        <a:solidFill>
                          <a:schemeClr val="tx1"/>
                        </a:solidFill>
                        <a:effectLst/>
                        <a:latin typeface="+mn-lt"/>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spcBef>
                          <a:spcPts val="0"/>
                        </a:spcBef>
                        <a:spcAft>
                          <a:spcPts val="0"/>
                        </a:spcAft>
                      </a:pPr>
                      <a:r>
                        <a:rPr lang="fr-FR" sz="2000" b="1" i="0" noProof="0" dirty="0">
                          <a:solidFill>
                            <a:schemeClr val="tx1"/>
                          </a:solidFill>
                          <a:effectLst/>
                          <a:latin typeface="+mn-lt"/>
                          <a:ea typeface="Arial" panose="020B0604020202020204" pitchFamily="34" charset="0"/>
                        </a:rPr>
                        <a:t>Taux de létalité (%</a:t>
                      </a:r>
                      <a:r>
                        <a:rPr lang="fr-FR" sz="2000" i="0" noProof="0" dirty="0">
                          <a:solidFill>
                            <a:schemeClr val="tx1"/>
                          </a:solidFill>
                          <a:effectLst/>
                          <a:latin typeface="+mn-lt"/>
                          <a:ea typeface="Arial" panose="020B0604020202020204" pitchFamily="34" charset="0"/>
                        </a:rPr>
                        <a:t>) </a:t>
                      </a:r>
                      <a:endParaRPr lang="fr-FR" sz="2000" i="0" noProof="0" dirty="0">
                        <a:solidFill>
                          <a:schemeClr val="tx1"/>
                        </a:solidFill>
                        <a:effectLst/>
                        <a:latin typeface="+mn-lt"/>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2072192130"/>
                  </a:ext>
                </a:extLst>
              </a:tr>
              <a:tr h="321755">
                <a:tc>
                  <a:txBody>
                    <a:bodyPr/>
                    <a:lstStyle/>
                    <a:p>
                      <a:pPr marL="0" marR="0" algn="ctr">
                        <a:spcBef>
                          <a:spcPts val="0"/>
                        </a:spcBef>
                        <a:spcAft>
                          <a:spcPts val="0"/>
                        </a:spcAft>
                      </a:pPr>
                      <a:r>
                        <a:rPr lang="fr-FR" sz="2000" i="0" noProof="0" dirty="0">
                          <a:solidFill>
                            <a:schemeClr val="tx1"/>
                          </a:solidFill>
                          <a:effectLst/>
                          <a:latin typeface="+mn-lt"/>
                          <a:ea typeface="Calibri" panose="020F0502020204030204" pitchFamily="34" charset="0"/>
                        </a:rPr>
                        <a:t>A</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3 696</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1 600</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(NR)</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(NR)</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MS Mincho" panose="02020609040205080304" pitchFamily="49" charset="-128"/>
                          <a:cs typeface="Calibri" panose="020F0502020204030204" pitchFamily="34" charset="0"/>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0,08</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135124559"/>
                  </a:ext>
                </a:extLst>
              </a:tr>
              <a:tr h="321755">
                <a:tc>
                  <a:txBody>
                    <a:bodyPr/>
                    <a:lstStyle/>
                    <a:p>
                      <a:pPr marL="0" marR="0" algn="ctr">
                        <a:spcBef>
                          <a:spcPts val="0"/>
                        </a:spcBef>
                        <a:spcAft>
                          <a:spcPts val="0"/>
                        </a:spcAft>
                      </a:pPr>
                      <a:r>
                        <a:rPr lang="fr-FR" sz="2000" i="0" noProof="0" dirty="0">
                          <a:solidFill>
                            <a:schemeClr val="tx1"/>
                          </a:solidFill>
                          <a:effectLst/>
                          <a:latin typeface="+mn-lt"/>
                          <a:ea typeface="Calibri" panose="020F0502020204030204" pitchFamily="34" charset="0"/>
                        </a:rPr>
                        <a:t>B</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90 832</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2 800</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(NR)</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(NR)</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fr-FR" sz="2000" i="0" noProof="0" dirty="0">
                          <a:solidFill>
                            <a:schemeClr val="tx1"/>
                          </a:solidFill>
                          <a:effectLst/>
                          <a:latin typeface="+mn-lt"/>
                          <a:ea typeface="MS Mincho" panose="02020609040205080304" pitchFamily="49" charset="-128"/>
                          <a:cs typeface="Calibri" panose="020F0502020204030204" pitchFamily="34" charset="0"/>
                        </a:rPr>
                        <a:t>118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0,13</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17132550"/>
                  </a:ext>
                </a:extLst>
              </a:tr>
              <a:tr h="321755">
                <a:tc>
                  <a:txBody>
                    <a:bodyPr/>
                    <a:lstStyle/>
                    <a:p>
                      <a:pPr marL="0" marR="0" algn="ctr">
                        <a:spcBef>
                          <a:spcPts val="0"/>
                        </a:spcBef>
                        <a:spcAft>
                          <a:spcPts val="0"/>
                        </a:spcAft>
                      </a:pPr>
                      <a:r>
                        <a:rPr lang="fr-FR" sz="2000" i="0" noProof="0" dirty="0">
                          <a:solidFill>
                            <a:schemeClr val="tx1"/>
                          </a:solidFill>
                          <a:effectLst/>
                          <a:latin typeface="+mn-lt"/>
                          <a:ea typeface="Calibri" panose="020F0502020204030204" pitchFamily="34" charset="0"/>
                        </a:rPr>
                        <a:t>C</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126 341</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1 975</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1 388</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21,7</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MS Mincho" panose="02020609040205080304" pitchFamily="49" charset="-128"/>
                          <a:cs typeface="Calibri" panose="020F0502020204030204" pitchFamily="34" charset="0"/>
                        </a:rPr>
                        <a:t>51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0,04</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512552610"/>
                  </a:ext>
                </a:extLst>
              </a:tr>
              <a:tr h="321755">
                <a:tc>
                  <a:txBody>
                    <a:bodyPr/>
                    <a:lstStyle/>
                    <a:p>
                      <a:pPr marL="0" marR="0" algn="ctr">
                        <a:spcBef>
                          <a:spcPts val="0"/>
                        </a:spcBef>
                        <a:spcAft>
                          <a:spcPts val="0"/>
                        </a:spcAft>
                      </a:pPr>
                      <a:r>
                        <a:rPr lang="fr-FR" sz="2000" i="0" noProof="0" dirty="0">
                          <a:solidFill>
                            <a:schemeClr val="tx1"/>
                          </a:solidFill>
                          <a:effectLst/>
                          <a:latin typeface="+mn-lt"/>
                          <a:ea typeface="Calibri" panose="020F0502020204030204" pitchFamily="34" charset="0"/>
                        </a:rPr>
                        <a:t>D</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262 958</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2 250</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397</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3,4</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cs typeface="Calibri" panose="020F0502020204030204" pitchFamily="34" charset="0"/>
                        </a:rPr>
                        <a:t>281</a:t>
                      </a:r>
                      <a:endParaRPr lang="fr-FR" sz="2000" i="0" noProof="0" dirty="0">
                        <a:solidFill>
                          <a:schemeClr val="tx1"/>
                        </a:solidFill>
                        <a:effectLst/>
                        <a:latin typeface="+mn-lt"/>
                        <a:ea typeface="MS Mincho" panose="02020609040205080304" pitchFamily="49" charset="-128"/>
                        <a:cs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0,11</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88978675"/>
                  </a:ext>
                </a:extLst>
              </a:tr>
              <a:tr h="321755">
                <a:tc>
                  <a:txBody>
                    <a:bodyPr/>
                    <a:lstStyle/>
                    <a:p>
                      <a:pPr marL="0" marR="0" algn="ctr">
                        <a:spcBef>
                          <a:spcPts val="0"/>
                        </a:spcBef>
                        <a:spcAft>
                          <a:spcPts val="0"/>
                        </a:spcAft>
                      </a:pPr>
                      <a:r>
                        <a:rPr lang="fr-FR" sz="2000" i="0" noProof="0" dirty="0">
                          <a:solidFill>
                            <a:schemeClr val="tx1"/>
                          </a:solidFill>
                          <a:effectLst/>
                          <a:latin typeface="+mn-lt"/>
                          <a:ea typeface="Calibri" panose="020F0502020204030204" pitchFamily="34" charset="0"/>
                        </a:rPr>
                        <a:t>E</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87 119</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1 325</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(NR)</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(NR)</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MS Mincho" panose="02020609040205080304" pitchFamily="49" charset="-128"/>
                          <a:cs typeface="Calibri" panose="020F0502020204030204" pitchFamily="34" charset="0"/>
                        </a:rPr>
                        <a:t>96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0,11</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349536468"/>
                  </a:ext>
                </a:extLst>
              </a:tr>
              <a:tr h="321755">
                <a:tc>
                  <a:txBody>
                    <a:bodyPr/>
                    <a:lstStyle/>
                    <a:p>
                      <a:pPr marL="0" marR="0" algn="ctr">
                        <a:spcBef>
                          <a:spcPts val="0"/>
                        </a:spcBef>
                        <a:spcAft>
                          <a:spcPts val="0"/>
                        </a:spcAft>
                      </a:pPr>
                      <a:r>
                        <a:rPr lang="fr-FR" sz="2000" i="0" noProof="0" dirty="0">
                          <a:solidFill>
                            <a:schemeClr val="tx1"/>
                          </a:solidFill>
                          <a:effectLst/>
                          <a:latin typeface="+mn-lt"/>
                          <a:ea typeface="Calibri" panose="020F0502020204030204" pitchFamily="34" charset="0"/>
                        </a:rPr>
                        <a:t>F</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96 348</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1 850</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1 424</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27,3</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fr-FR" sz="2000" i="0" noProof="0" dirty="0">
                          <a:solidFill>
                            <a:schemeClr val="tx1"/>
                          </a:solidFill>
                          <a:effectLst/>
                          <a:latin typeface="+mn-lt"/>
                          <a:ea typeface="MS Mincho" panose="02020609040205080304" pitchFamily="49" charset="-128"/>
                          <a:cs typeface="Calibri" panose="020F0502020204030204" pitchFamily="34" charset="0"/>
                        </a:rPr>
                        <a:t>173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0,18</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75863276"/>
                  </a:ext>
                </a:extLst>
              </a:tr>
              <a:tr h="321755">
                <a:tc>
                  <a:txBody>
                    <a:bodyPr/>
                    <a:lstStyle/>
                    <a:p>
                      <a:pPr marL="0" marR="0" algn="ctr">
                        <a:spcBef>
                          <a:spcPts val="0"/>
                        </a:spcBef>
                        <a:spcAft>
                          <a:spcPts val="0"/>
                        </a:spcAft>
                      </a:pPr>
                      <a:r>
                        <a:rPr lang="fr-FR" sz="2000" i="0" noProof="0" dirty="0">
                          <a:solidFill>
                            <a:schemeClr val="tx1"/>
                          </a:solidFill>
                          <a:effectLst/>
                          <a:latin typeface="+mn-lt"/>
                          <a:ea typeface="Calibri" panose="020F0502020204030204" pitchFamily="34" charset="0"/>
                        </a:rPr>
                        <a:t>G</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42 760</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1 475</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1 230</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2,4</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MS Mincho" panose="02020609040205080304" pitchFamily="49" charset="-128"/>
                          <a:cs typeface="Calibri" panose="020F0502020204030204" pitchFamily="34" charset="0"/>
                        </a:rPr>
                        <a:t>26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0,06</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203616894"/>
                  </a:ext>
                </a:extLst>
              </a:tr>
              <a:tr h="321755">
                <a:tc>
                  <a:txBody>
                    <a:bodyPr/>
                    <a:lstStyle/>
                    <a:p>
                      <a:pPr marL="0" marR="0" algn="ctr">
                        <a:spcBef>
                          <a:spcPts val="0"/>
                        </a:spcBef>
                        <a:spcAft>
                          <a:spcPts val="0"/>
                        </a:spcAft>
                      </a:pPr>
                      <a:r>
                        <a:rPr lang="fr-FR" sz="2000" i="0" noProof="0" dirty="0">
                          <a:solidFill>
                            <a:schemeClr val="tx1"/>
                          </a:solidFill>
                          <a:effectLst/>
                          <a:latin typeface="+mn-lt"/>
                          <a:ea typeface="Arial" panose="020B0604020202020204" pitchFamily="34" charset="0"/>
                        </a:rPr>
                        <a:t>Total</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r">
                        <a:spcBef>
                          <a:spcPts val="0"/>
                        </a:spcBef>
                        <a:spcAft>
                          <a:spcPts val="0"/>
                        </a:spcAft>
                      </a:pPr>
                      <a:r>
                        <a:rPr lang="fr-FR" sz="2000" b="0" i="0" noProof="0" dirty="0">
                          <a:solidFill>
                            <a:schemeClr val="tx1"/>
                          </a:solidFill>
                          <a:effectLst/>
                          <a:latin typeface="+mn-lt"/>
                          <a:ea typeface="Arial" panose="020B0604020202020204" pitchFamily="34" charset="0"/>
                        </a:rPr>
                        <a:t>762 653 </a:t>
                      </a:r>
                      <a:endParaRPr lang="fr-FR" sz="2000" b="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 </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r">
                        <a:spcBef>
                          <a:spcPts val="0"/>
                        </a:spcBef>
                        <a:spcAft>
                          <a:spcPts val="0"/>
                        </a:spcAft>
                      </a:pPr>
                      <a:r>
                        <a:rPr lang="fr-FR" sz="2000" i="0" noProof="0" dirty="0">
                          <a:solidFill>
                            <a:schemeClr val="tx1"/>
                          </a:solidFill>
                          <a:effectLst/>
                          <a:latin typeface="+mn-lt"/>
                          <a:ea typeface="Calibri" panose="020F0502020204030204" pitchFamily="34" charset="0"/>
                        </a:rPr>
                        <a:t>4 439</a:t>
                      </a:r>
                      <a:endParaRPr lang="fr-FR" sz="200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r">
                        <a:spcBef>
                          <a:spcPts val="0"/>
                        </a:spcBef>
                        <a:spcAft>
                          <a:spcPts val="0"/>
                        </a:spcAft>
                      </a:pPr>
                      <a:r>
                        <a:rPr lang="fr-FR" sz="2000" b="1" i="0" noProof="0" dirty="0">
                          <a:solidFill>
                            <a:schemeClr val="tx1"/>
                          </a:solidFill>
                          <a:effectLst/>
                          <a:latin typeface="+mn-lt"/>
                          <a:ea typeface="Calibri" panose="020F0502020204030204" pitchFamily="34" charset="0"/>
                        </a:rPr>
                        <a:t> </a:t>
                      </a:r>
                      <a:endParaRPr lang="fr-FR" sz="2000" b="1"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r">
                        <a:spcBef>
                          <a:spcPts val="0"/>
                        </a:spcBef>
                        <a:spcAft>
                          <a:spcPts val="0"/>
                        </a:spcAft>
                      </a:pPr>
                      <a:r>
                        <a:rPr lang="fr-FR" sz="2000" b="0" i="0" noProof="0" dirty="0">
                          <a:solidFill>
                            <a:schemeClr val="tx1"/>
                          </a:solidFill>
                          <a:effectLst/>
                          <a:latin typeface="+mn-lt"/>
                          <a:ea typeface="Calibri" panose="020F0502020204030204" pitchFamily="34" charset="0"/>
                        </a:rPr>
                        <a:t>1 143 </a:t>
                      </a:r>
                      <a:endParaRPr lang="fr-FR" sz="2000" b="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r">
                        <a:spcBef>
                          <a:spcPts val="0"/>
                        </a:spcBef>
                        <a:spcAft>
                          <a:spcPts val="0"/>
                        </a:spcAft>
                      </a:pPr>
                      <a:endParaRPr lang="fr-FR" sz="2000" b="0" i="0" noProof="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extLst>
                  <a:ext uri="{0D108BD9-81ED-4DB2-BD59-A6C34878D82A}">
                    <a16:rowId xmlns:a16="http://schemas.microsoft.com/office/drawing/2014/main" val="3736577318"/>
                  </a:ext>
                </a:extLst>
              </a:tr>
            </a:tbl>
          </a:graphicData>
        </a:graphic>
      </p:graphicFrame>
      <p:sp>
        <p:nvSpPr>
          <p:cNvPr id="5" name="TextBox 4">
            <a:extLst>
              <a:ext uri="{FF2B5EF4-FFF2-40B4-BE49-F238E27FC236}">
                <a16:creationId xmlns:a16="http://schemas.microsoft.com/office/drawing/2014/main" id="{2BB047A5-E89A-06CA-7826-F4839732EED4}"/>
              </a:ext>
            </a:extLst>
          </p:cNvPr>
          <p:cNvSpPr txBox="1"/>
          <p:nvPr/>
        </p:nvSpPr>
        <p:spPr>
          <a:xfrm>
            <a:off x="796411" y="6302866"/>
            <a:ext cx="10599174" cy="276999"/>
          </a:xfrm>
          <a:prstGeom prst="rect">
            <a:avLst/>
          </a:prstGeom>
          <a:noFill/>
        </p:spPr>
        <p:txBody>
          <a:bodyPr wrap="square">
            <a:spAutoFit/>
          </a:bodyPr>
          <a:lstStyle/>
          <a:p>
            <a:r>
              <a:rPr lang="fr-FR" sz="1200" i="1">
                <a:solidFill>
                  <a:srgbClr val="000000"/>
                </a:solidFill>
                <a:latin typeface="Arial" panose="020B0604020202020204" pitchFamily="34" charset="0"/>
                <a:ea typeface="MS Mincho" panose="02020609040205080304" pitchFamily="49" charset="-128"/>
              </a:rPr>
              <a:t>Note : </a:t>
            </a:r>
            <a:r>
              <a:rPr lang="fr-FR" sz="1200" i="1">
                <a:latin typeface="Arial" panose="020B0604020202020204" pitchFamily="34" charset="0"/>
                <a:ea typeface="MS Mincho" panose="02020609040205080304" pitchFamily="49" charset="-128"/>
              </a:rPr>
              <a:t>(NR) </a:t>
            </a:r>
            <a:r>
              <a:rPr lang="fr-FR" sz="1200" i="1">
                <a:solidFill>
                  <a:srgbClr val="000000"/>
                </a:solidFill>
                <a:latin typeface="Arial" panose="020B0604020202020204" pitchFamily="34" charset="0"/>
                <a:ea typeface="MS Mincho" panose="02020609040205080304" pitchFamily="49" charset="-128"/>
              </a:rPr>
              <a:t>indique que les données sur les Cas ne sont pas disponibles et que le taux ne peut être calculé.</a:t>
            </a:r>
            <a:endParaRPr lang="fr-FR" sz="1200"/>
          </a:p>
        </p:txBody>
      </p:sp>
    </p:spTree>
    <p:extLst>
      <p:ext uri="{BB962C8B-B14F-4D97-AF65-F5344CB8AC3E}">
        <p14:creationId xmlns:p14="http://schemas.microsoft.com/office/powerpoint/2010/main" val="248165129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p:txBody>
          <a:bodyPr anchor="ctr"/>
          <a:lstStyle/>
          <a:p>
            <a:pPr marL="0" indent="0">
              <a:buNone/>
            </a:pPr>
            <a:r>
              <a:rPr lang="it-IT" dirty="0"/>
              <a:t>CFR grippe 2024 = (1 143/762 653) x 100 % = 0,15 %.</a:t>
            </a:r>
            <a:endParaRPr lang="en-US" dirty="0"/>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Question 11 Réponse</a:t>
            </a:r>
          </a:p>
        </p:txBody>
      </p:sp>
    </p:spTree>
    <p:extLst>
      <p:ext uri="{BB962C8B-B14F-4D97-AF65-F5344CB8AC3E}">
        <p14:creationId xmlns:p14="http://schemas.microsoft.com/office/powerpoint/2010/main" val="152846454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p:txBody>
          <a:bodyPr anchor="ctr"/>
          <a:lstStyle/>
          <a:p>
            <a:pPr marL="0" marR="0" indent="0">
              <a:spcBef>
                <a:spcPts val="0"/>
              </a:spcBef>
              <a:spcAft>
                <a:spcPts val="0"/>
              </a:spcAft>
              <a:buNone/>
              <a:tabLst>
                <a:tab pos="841375" algn="l"/>
              </a:tabLst>
            </a:pPr>
            <a:r>
              <a:rPr lang="fr-FR" dirty="0">
                <a:effectLst/>
                <a:latin typeface="Arial" panose="020B0604020202020204" pitchFamily="34" charset="0"/>
                <a:ea typeface="Arial" panose="020B0604020202020204" pitchFamily="34" charset="0"/>
              </a:rPr>
              <a:t>La province D a enregistré plus de décès (n=281) que la province F (n=173). </a:t>
            </a:r>
          </a:p>
          <a:p>
            <a:pPr marL="0" marR="0" indent="0">
              <a:spcBef>
                <a:spcPts val="0"/>
              </a:spcBef>
              <a:spcAft>
                <a:spcPts val="0"/>
              </a:spcAft>
              <a:buNone/>
              <a:tabLst>
                <a:tab pos="841375" algn="l"/>
              </a:tabLst>
            </a:pPr>
            <a:endParaRPr lang="fr-FR" dirty="0">
              <a:latin typeface="Arial" panose="020B0604020202020204" pitchFamily="34" charset="0"/>
              <a:ea typeface="Arial" panose="020B0604020202020204" pitchFamily="34" charset="0"/>
            </a:endParaRPr>
          </a:p>
          <a:p>
            <a:pPr marL="0" marR="0" indent="0">
              <a:spcBef>
                <a:spcPts val="0"/>
              </a:spcBef>
              <a:spcAft>
                <a:spcPts val="0"/>
              </a:spcAft>
              <a:buNone/>
              <a:tabLst>
                <a:tab pos="841375" algn="l"/>
              </a:tabLst>
            </a:pPr>
            <a:r>
              <a:rPr lang="fr-FR" dirty="0">
                <a:effectLst/>
                <a:latin typeface="Arial" panose="020B0604020202020204" pitchFamily="34" charset="0"/>
                <a:ea typeface="Arial" panose="020B0604020202020204" pitchFamily="34" charset="0"/>
              </a:rPr>
              <a:t>Pourquoi le </a:t>
            </a:r>
            <a:r>
              <a:rPr lang="fr-FR" dirty="0">
                <a:latin typeface="Arial" panose="020B0604020202020204" pitchFamily="34" charset="0"/>
                <a:ea typeface="Arial" panose="020B0604020202020204" pitchFamily="34" charset="0"/>
              </a:rPr>
              <a:t>t</a:t>
            </a:r>
            <a:r>
              <a:rPr lang="fr-FR" dirty="0">
                <a:effectLst/>
                <a:latin typeface="Arial" panose="020B0604020202020204" pitchFamily="34" charset="0"/>
                <a:ea typeface="Arial" panose="020B0604020202020204" pitchFamily="34" charset="0"/>
              </a:rPr>
              <a:t>aux de létalité de la province F était-il plus élevé que celui de la province D ?</a:t>
            </a:r>
          </a:p>
          <a:p>
            <a:pPr marL="0" indent="0">
              <a:buNone/>
            </a:pPr>
            <a:endParaRPr lang="fr-FR" dirty="0"/>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dirty="0"/>
              <a:t>Question 12</a:t>
            </a:r>
          </a:p>
        </p:txBody>
      </p:sp>
    </p:spTree>
    <p:extLst>
      <p:ext uri="{BB962C8B-B14F-4D97-AF65-F5344CB8AC3E}">
        <p14:creationId xmlns:p14="http://schemas.microsoft.com/office/powerpoint/2010/main" val="31315295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p:txBody>
          <a:bodyPr anchor="ctr"/>
          <a:lstStyle/>
          <a:p>
            <a:pPr marL="0" indent="0">
              <a:buNone/>
            </a:pPr>
            <a:r>
              <a:rPr lang="fr-FR" dirty="0"/>
              <a:t>Le taux de létalité est calculé comme le nombre de décès dus à une maladie divisé par le nombre total de cas de cette maladie. Bien que la province D ait enregistré plus de décès dus à la grippe, la fréquence des décès parmi les cas de la province F était plus élevée. </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dirty="0"/>
              <a:t>Question 12 Réponse</a:t>
            </a:r>
          </a:p>
        </p:txBody>
      </p:sp>
    </p:spTree>
    <p:extLst>
      <p:ext uri="{BB962C8B-B14F-4D97-AF65-F5344CB8AC3E}">
        <p14:creationId xmlns:p14="http://schemas.microsoft.com/office/powerpoint/2010/main" val="18947621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3D0712-6E27-4C7B-B718-9A1B8C461FA6}"/>
              </a:ext>
            </a:extLst>
          </p:cNvPr>
          <p:cNvSpPr>
            <a:spLocks noGrp="1"/>
          </p:cNvSpPr>
          <p:nvPr>
            <p:ph sz="half" idx="2"/>
          </p:nvPr>
        </p:nvSpPr>
        <p:spPr/>
        <p:txBody>
          <a:bodyPr anchor="ctr"/>
          <a:lstStyle/>
          <a:p>
            <a:pPr marL="0" indent="0">
              <a:spcBef>
                <a:spcPts val="0"/>
              </a:spcBef>
              <a:buNone/>
            </a:pPr>
            <a:r>
              <a:rPr lang="fr-FR" dirty="0">
                <a:latin typeface="Arial" panose="020B0604020202020204" pitchFamily="34" charset="0"/>
                <a:ea typeface="MS Mincho" panose="02020609040205080304" pitchFamily="49" charset="-128"/>
              </a:rPr>
              <a:t>Nous sommes en 2024. Un lundi matin, au début du mois de mars, vous avez commencé un nouveau travail en tant qu'agent de surveillance de la grippe au bureau de santé publique du district D, situé dans la province A du pays Z. Avant votre arrivée, vous avez relu vos notes sur la surveillance. </a:t>
            </a:r>
            <a:endParaRPr lang="fr-FR" dirty="0"/>
          </a:p>
        </p:txBody>
      </p:sp>
      <p:sp>
        <p:nvSpPr>
          <p:cNvPr id="2" name="Title 1">
            <a:extLst>
              <a:ext uri="{FF2B5EF4-FFF2-40B4-BE49-F238E27FC236}">
                <a16:creationId xmlns:a16="http://schemas.microsoft.com/office/drawing/2014/main" id="{5F513A2A-8ECE-4512-A1C8-446732EF1ED3}"/>
              </a:ext>
            </a:extLst>
          </p:cNvPr>
          <p:cNvSpPr>
            <a:spLocks noGrp="1"/>
          </p:cNvSpPr>
          <p:nvPr>
            <p:ph type="title"/>
          </p:nvPr>
        </p:nvSpPr>
        <p:spPr>
          <a:xfrm>
            <a:off x="838200" y="457200"/>
            <a:ext cx="11084626" cy="800100"/>
          </a:xfrm>
        </p:spPr>
        <p:txBody>
          <a:bodyPr/>
          <a:lstStyle/>
          <a:p>
            <a:r>
              <a:rPr lang="en-US" sz="4000" dirty="0"/>
              <a:t>Partie A : Examen des données sur la grippe (1/2)</a:t>
            </a:r>
          </a:p>
        </p:txBody>
      </p:sp>
    </p:spTree>
    <p:extLst>
      <p:ext uri="{BB962C8B-B14F-4D97-AF65-F5344CB8AC3E}">
        <p14:creationId xmlns:p14="http://schemas.microsoft.com/office/powerpoint/2010/main" val="29187482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3D0712-6E27-4C7B-B718-9A1B8C461FA6}"/>
              </a:ext>
            </a:extLst>
          </p:cNvPr>
          <p:cNvSpPr>
            <a:spLocks noGrp="1"/>
          </p:cNvSpPr>
          <p:nvPr>
            <p:ph sz="half" idx="2"/>
          </p:nvPr>
        </p:nvSpPr>
        <p:spPr/>
        <p:txBody>
          <a:bodyPr anchor="ctr"/>
          <a:lstStyle/>
          <a:p>
            <a:pPr marL="0" indent="0">
              <a:spcBef>
                <a:spcPts val="0"/>
              </a:spcBef>
              <a:buNone/>
            </a:pPr>
            <a:r>
              <a:rPr lang="fr-FR" dirty="0"/>
              <a:t>En 2021 comme en 2023, l'économie du pays a été durement touchée par des flambées épidémiques de grippe aviaire dans ses élevages de volailles, entraînant une mortalité massive des volailles et une baisse des exportations. </a:t>
            </a:r>
          </a:p>
          <a:p>
            <a:pPr marL="0" indent="0">
              <a:spcBef>
                <a:spcPts val="0"/>
              </a:spcBef>
              <a:buNone/>
            </a:pPr>
            <a:endParaRPr lang="fr-FR" dirty="0"/>
          </a:p>
          <a:p>
            <a:pPr marL="0" indent="0">
              <a:spcBef>
                <a:spcPts val="0"/>
              </a:spcBef>
              <a:buNone/>
            </a:pPr>
            <a:r>
              <a:rPr lang="fr-FR" dirty="0"/>
              <a:t>Le gouvernement a accordé un financement au programme de lutte contre la grippe du ministère de la santé pour renforcer la surveillance de la grippe humaine et aviaire, notamment en améliorant les tests moléculaires. </a:t>
            </a:r>
          </a:p>
        </p:txBody>
      </p:sp>
      <p:sp>
        <p:nvSpPr>
          <p:cNvPr id="2" name="Title 1">
            <a:extLst>
              <a:ext uri="{FF2B5EF4-FFF2-40B4-BE49-F238E27FC236}">
                <a16:creationId xmlns:a16="http://schemas.microsoft.com/office/drawing/2014/main" id="{5F513A2A-8ECE-4512-A1C8-446732EF1ED3}"/>
              </a:ext>
            </a:extLst>
          </p:cNvPr>
          <p:cNvSpPr>
            <a:spLocks noGrp="1"/>
          </p:cNvSpPr>
          <p:nvPr>
            <p:ph type="title"/>
          </p:nvPr>
        </p:nvSpPr>
        <p:spPr/>
        <p:txBody>
          <a:bodyPr/>
          <a:lstStyle/>
          <a:p>
            <a:r>
              <a:rPr lang="fr-FR" dirty="0"/>
              <a:t>Partie B : Surveillance de la grippe (1/2) </a:t>
            </a:r>
          </a:p>
        </p:txBody>
      </p:sp>
    </p:spTree>
    <p:extLst>
      <p:ext uri="{BB962C8B-B14F-4D97-AF65-F5344CB8AC3E}">
        <p14:creationId xmlns:p14="http://schemas.microsoft.com/office/powerpoint/2010/main" val="195237784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3D0712-6E27-4C7B-B718-9A1B8C461FA6}"/>
              </a:ext>
            </a:extLst>
          </p:cNvPr>
          <p:cNvSpPr>
            <a:spLocks noGrp="1"/>
          </p:cNvSpPr>
          <p:nvPr>
            <p:ph sz="half" idx="2"/>
          </p:nvPr>
        </p:nvSpPr>
        <p:spPr/>
        <p:txBody>
          <a:bodyPr anchor="ctr"/>
          <a:lstStyle/>
          <a:p>
            <a:pPr marL="0" indent="0">
              <a:spcBef>
                <a:spcPts val="0"/>
              </a:spcBef>
              <a:buNone/>
            </a:pPr>
            <a:r>
              <a:rPr lang="fr-FR" sz="2400" dirty="0"/>
              <a:t>Étant donné que tous les habitants de la Pays Z bénéficient de soins de santé gratuits, le gouvernement était convaincu de pouvoir identifier la plupart des cas de grippe dans le pays et d'assurer le suivi des virus grippaux ayant un potentiel pandémique.</a:t>
            </a:r>
          </a:p>
          <a:p>
            <a:pPr marL="0" indent="0">
              <a:spcBef>
                <a:spcPts val="0"/>
              </a:spcBef>
              <a:buNone/>
            </a:pPr>
            <a:endParaRPr lang="fr-FR" sz="2400" dirty="0"/>
          </a:p>
          <a:p>
            <a:pPr marL="0" indent="0">
              <a:spcBef>
                <a:spcPts val="0"/>
              </a:spcBef>
              <a:buNone/>
            </a:pPr>
            <a:r>
              <a:rPr lang="fr-FR" sz="2400" dirty="0"/>
              <a:t>Les activités suivantes de surveillance de la grippe sont</a:t>
            </a:r>
            <a:br>
              <a:rPr lang="fr-FR" sz="2400" dirty="0"/>
            </a:br>
            <a:r>
              <a:rPr lang="fr-FR" sz="2400" dirty="0"/>
              <a:t>présentement menées.</a:t>
            </a:r>
          </a:p>
          <a:p>
            <a:pPr lvl="2">
              <a:spcBef>
                <a:spcPts val="0"/>
              </a:spcBef>
            </a:pPr>
            <a:endParaRPr lang="fr-FR" sz="1800" i="1" dirty="0"/>
          </a:p>
          <a:p>
            <a:pPr marL="0" indent="0">
              <a:spcBef>
                <a:spcPts val="0"/>
              </a:spcBef>
              <a:buNone/>
            </a:pPr>
            <a:r>
              <a:rPr lang="fr-FR" sz="2400" dirty="0">
                <a:solidFill>
                  <a:srgbClr val="109648"/>
                </a:solidFill>
                <a:latin typeface="Arial" panose="020B0604020202020204" pitchFamily="34" charset="0"/>
                <a:ea typeface="MS Mincho" panose="02020609040205080304" pitchFamily="49" charset="-128"/>
              </a:rPr>
              <a:t>Reportez-vous aux activités de votre guide et lisez </a:t>
            </a:r>
            <a:r>
              <a:rPr lang="fr-FR" sz="2400" dirty="0">
                <a:solidFill>
                  <a:srgbClr val="109648"/>
                </a:solidFill>
              </a:rPr>
              <a:t>les sections relatives à la surveillance de la grippe.</a:t>
            </a:r>
          </a:p>
        </p:txBody>
      </p:sp>
      <p:sp>
        <p:nvSpPr>
          <p:cNvPr id="2" name="Title 1">
            <a:extLst>
              <a:ext uri="{FF2B5EF4-FFF2-40B4-BE49-F238E27FC236}">
                <a16:creationId xmlns:a16="http://schemas.microsoft.com/office/drawing/2014/main" id="{5F513A2A-8ECE-4512-A1C8-446732EF1ED3}"/>
              </a:ext>
            </a:extLst>
          </p:cNvPr>
          <p:cNvSpPr>
            <a:spLocks noGrp="1"/>
          </p:cNvSpPr>
          <p:nvPr>
            <p:ph type="title"/>
          </p:nvPr>
        </p:nvSpPr>
        <p:spPr/>
        <p:txBody>
          <a:bodyPr/>
          <a:lstStyle/>
          <a:p>
            <a:r>
              <a:rPr lang="fr-FR" dirty="0"/>
              <a:t>Partie B : Surveillance de la grippe (2/2)</a:t>
            </a:r>
          </a:p>
        </p:txBody>
      </p:sp>
    </p:spTree>
    <p:extLst>
      <p:ext uri="{BB962C8B-B14F-4D97-AF65-F5344CB8AC3E}">
        <p14:creationId xmlns:p14="http://schemas.microsoft.com/office/powerpoint/2010/main" val="161222331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a:xfrm>
            <a:off x="838200" y="1478858"/>
            <a:ext cx="10515600" cy="3853164"/>
          </a:xfrm>
        </p:spPr>
        <p:txBody>
          <a:bodyPr anchor="ctr"/>
          <a:lstStyle/>
          <a:p>
            <a:pPr marL="0" indent="0">
              <a:buNone/>
            </a:pPr>
            <a:r>
              <a:rPr lang="fr-FR" dirty="0"/>
              <a:t>Le système de surveillance de la grippe est-il actif, passif ou les deux ? Justifiez votre réponse.</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dirty="0"/>
              <a:t>Question 13</a:t>
            </a:r>
          </a:p>
        </p:txBody>
      </p:sp>
    </p:spTree>
    <p:extLst>
      <p:ext uri="{BB962C8B-B14F-4D97-AF65-F5344CB8AC3E}">
        <p14:creationId xmlns:p14="http://schemas.microsoft.com/office/powerpoint/2010/main" val="14861759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p:txBody>
          <a:bodyPr anchor="ctr"/>
          <a:lstStyle/>
          <a:p>
            <a:r>
              <a:rPr lang="fr-FR" dirty="0"/>
              <a:t>Les deux</a:t>
            </a:r>
          </a:p>
          <a:p>
            <a:pPr lvl="1"/>
            <a:r>
              <a:rPr lang="fr-FR" dirty="0"/>
              <a:t>Surveillance active : les agents de santé publique recueillent des données auprès des structures sanitaires et effectuent des visites de routine et des appels téléphoniques.</a:t>
            </a:r>
          </a:p>
          <a:p>
            <a:pPr lvl="1"/>
            <a:r>
              <a:rPr lang="fr-FR" dirty="0"/>
              <a:t>Surveillance passive : notification par les centres de santé et les laboratoires aux bureaux de santé publique des districts. </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dirty="0"/>
              <a:t>Question 13 Réponse</a:t>
            </a:r>
          </a:p>
        </p:txBody>
      </p:sp>
    </p:spTree>
    <p:extLst>
      <p:ext uri="{BB962C8B-B14F-4D97-AF65-F5344CB8AC3E}">
        <p14:creationId xmlns:p14="http://schemas.microsoft.com/office/powerpoint/2010/main" val="273976745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p:txBody>
          <a:bodyPr anchor="ctr"/>
          <a:lstStyle/>
          <a:p>
            <a:pPr marL="0" indent="0">
              <a:buNone/>
            </a:pPr>
            <a:r>
              <a:rPr lang="fr-FR" dirty="0"/>
              <a:t>Quel est l'objectif et l'intérêt de demander aux structures sanitaires et aux laboratoires de notifier zéro cas si aucun n'a été observé cette semaine-là ?</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dirty="0"/>
              <a:t>Question 14</a:t>
            </a:r>
          </a:p>
        </p:txBody>
      </p:sp>
    </p:spTree>
    <p:extLst>
      <p:ext uri="{BB962C8B-B14F-4D97-AF65-F5344CB8AC3E}">
        <p14:creationId xmlns:p14="http://schemas.microsoft.com/office/powerpoint/2010/main" val="167718361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p:txBody>
          <a:bodyPr anchor="ctr"/>
          <a:lstStyle/>
          <a:p>
            <a:r>
              <a:rPr lang="fr-FR" dirty="0"/>
              <a:t>Faire la distinction entre l'absence de cas et l'absence de notification de cas.</a:t>
            </a:r>
          </a:p>
          <a:p>
            <a:r>
              <a:rPr lang="fr-FR" dirty="0"/>
              <a:t>L'exigence de « notification zéro » vise à garantir que les responsables de la santé publique sachent que les structures sanitaires et les laboratoires n'ont pas diagnostiqué de cas plutôt que de les sous-déclarer ou de ne pas les déclarer. Les responsables de la santé publique doivent être en mesure de faire la distinction entre la notification de zéro cas et une absence de notification, en particulier dans le cadre des efforts déployés pour éliminer une maladie.</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dirty="0"/>
              <a:t>Question 14 Réponse</a:t>
            </a:r>
          </a:p>
        </p:txBody>
      </p:sp>
    </p:spTree>
    <p:extLst>
      <p:ext uri="{BB962C8B-B14F-4D97-AF65-F5344CB8AC3E}">
        <p14:creationId xmlns:p14="http://schemas.microsoft.com/office/powerpoint/2010/main" val="194099210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3D0712-6E27-4C7B-B718-9A1B8C461FA6}"/>
              </a:ext>
            </a:extLst>
          </p:cNvPr>
          <p:cNvSpPr>
            <a:spLocks noGrp="1"/>
          </p:cNvSpPr>
          <p:nvPr>
            <p:ph sz="half" idx="2"/>
          </p:nvPr>
        </p:nvSpPr>
        <p:spPr>
          <a:xfrm>
            <a:off x="838199" y="1478857"/>
            <a:ext cx="10644739" cy="4639309"/>
          </a:xfrm>
        </p:spPr>
        <p:txBody>
          <a:bodyPr anchor="ctr"/>
          <a:lstStyle/>
          <a:p>
            <a:pPr marL="0" indent="0">
              <a:spcBef>
                <a:spcPts val="0"/>
              </a:spcBef>
              <a:buNone/>
            </a:pPr>
            <a:r>
              <a:rPr lang="fr-FR" dirty="0"/>
              <a:t>L'un des aspects les plus importants de la surveillance de la grippe est l'enquête sur les cas suspects de grippe aviaire </a:t>
            </a:r>
            <a:br>
              <a:rPr lang="fr-FR" dirty="0"/>
            </a:br>
            <a:r>
              <a:rPr lang="fr-FR" dirty="0"/>
              <a:t>chez les humains. </a:t>
            </a:r>
          </a:p>
          <a:p>
            <a:pPr marL="0" indent="0">
              <a:spcBef>
                <a:spcPts val="0"/>
              </a:spcBef>
              <a:buNone/>
            </a:pPr>
            <a:endParaRPr lang="fr-FR" dirty="0"/>
          </a:p>
          <a:p>
            <a:pPr marL="0" indent="0">
              <a:spcBef>
                <a:spcPts val="0"/>
              </a:spcBef>
              <a:buNone/>
            </a:pPr>
            <a:r>
              <a:rPr lang="fr-FR" dirty="0"/>
              <a:t>En tant que nouvel agent de surveillance, vous souhaitez vous familiariser avec la manière de faire enquête sur un cas suspect de grippe aviaire.</a:t>
            </a:r>
          </a:p>
          <a:p>
            <a:pPr marL="0" indent="0">
              <a:spcBef>
                <a:spcPts val="0"/>
              </a:spcBef>
              <a:buNone/>
            </a:pPr>
            <a:endParaRPr lang="fr-FR" dirty="0"/>
          </a:p>
          <a:p>
            <a:pPr marL="0" indent="0">
              <a:spcBef>
                <a:spcPts val="0"/>
              </a:spcBef>
              <a:buNone/>
            </a:pPr>
            <a:r>
              <a:rPr lang="fr-FR" dirty="0"/>
              <a:t>Pour obtenir plus d'informations, vous vous adressez à un collègue expérimenté. </a:t>
            </a:r>
          </a:p>
        </p:txBody>
      </p:sp>
      <p:sp>
        <p:nvSpPr>
          <p:cNvPr id="2" name="Title 1">
            <a:extLst>
              <a:ext uri="{FF2B5EF4-FFF2-40B4-BE49-F238E27FC236}">
                <a16:creationId xmlns:a16="http://schemas.microsoft.com/office/drawing/2014/main" id="{5F513A2A-8ECE-4512-A1C8-446732EF1ED3}"/>
              </a:ext>
            </a:extLst>
          </p:cNvPr>
          <p:cNvSpPr>
            <a:spLocks noGrp="1"/>
          </p:cNvSpPr>
          <p:nvPr>
            <p:ph type="title"/>
          </p:nvPr>
        </p:nvSpPr>
        <p:spPr/>
        <p:txBody>
          <a:bodyPr/>
          <a:lstStyle/>
          <a:p>
            <a:r>
              <a:rPr lang="fr-FR" dirty="0"/>
              <a:t>Partie C : Pour faire enquête (1/3)</a:t>
            </a:r>
          </a:p>
        </p:txBody>
      </p:sp>
    </p:spTree>
    <p:extLst>
      <p:ext uri="{BB962C8B-B14F-4D97-AF65-F5344CB8AC3E}">
        <p14:creationId xmlns:p14="http://schemas.microsoft.com/office/powerpoint/2010/main" val="412520043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3D0712-6E27-4C7B-B718-9A1B8C461FA6}"/>
              </a:ext>
            </a:extLst>
          </p:cNvPr>
          <p:cNvSpPr>
            <a:spLocks noGrp="1"/>
          </p:cNvSpPr>
          <p:nvPr>
            <p:ph sz="half" idx="2"/>
          </p:nvPr>
        </p:nvSpPr>
        <p:spPr/>
        <p:txBody>
          <a:bodyPr anchor="ctr"/>
          <a:lstStyle/>
          <a:p>
            <a:pPr marL="0" indent="0">
              <a:spcBef>
                <a:spcPts val="0"/>
              </a:spcBef>
              <a:buNone/>
            </a:pPr>
            <a:r>
              <a:rPr lang="fr-FR" dirty="0"/>
              <a:t>Votre collègue mentionne qu'il effectue des visites mensuelles obligatoires dans les structures sanitaires du district D pour effectuer une surveillance. </a:t>
            </a:r>
          </a:p>
          <a:p>
            <a:pPr marL="0" indent="0">
              <a:spcBef>
                <a:spcPts val="0"/>
              </a:spcBef>
              <a:buNone/>
            </a:pPr>
            <a:endParaRPr lang="fr-FR" dirty="0"/>
          </a:p>
          <a:p>
            <a:pPr marL="0" indent="0">
              <a:spcBef>
                <a:spcPts val="0"/>
              </a:spcBef>
              <a:buNone/>
            </a:pPr>
            <a:r>
              <a:rPr lang="fr-FR" dirty="0"/>
              <a:t>Il vous invite à vous joindre à lui ce jour-là lors de sa visite mensuelle régulière à l'hôpital général X pour examiner les dossiers de l'hôpital pour le mois de novembre. </a:t>
            </a:r>
            <a:br>
              <a:rPr lang="fr-FR" dirty="0"/>
            </a:br>
            <a:endParaRPr lang="fr-FR" dirty="0"/>
          </a:p>
        </p:txBody>
      </p:sp>
      <p:sp>
        <p:nvSpPr>
          <p:cNvPr id="2" name="Title 1">
            <a:extLst>
              <a:ext uri="{FF2B5EF4-FFF2-40B4-BE49-F238E27FC236}">
                <a16:creationId xmlns:a16="http://schemas.microsoft.com/office/drawing/2014/main" id="{5F513A2A-8ECE-4512-A1C8-446732EF1ED3}"/>
              </a:ext>
            </a:extLst>
          </p:cNvPr>
          <p:cNvSpPr>
            <a:spLocks noGrp="1"/>
          </p:cNvSpPr>
          <p:nvPr>
            <p:ph type="title"/>
          </p:nvPr>
        </p:nvSpPr>
        <p:spPr/>
        <p:txBody>
          <a:bodyPr/>
          <a:lstStyle/>
          <a:p>
            <a:r>
              <a:rPr lang="fr-FR" dirty="0"/>
              <a:t>Partie C : Pour faire enquête (2/3)</a:t>
            </a:r>
          </a:p>
        </p:txBody>
      </p:sp>
    </p:spTree>
    <p:extLst>
      <p:ext uri="{BB962C8B-B14F-4D97-AF65-F5344CB8AC3E}">
        <p14:creationId xmlns:p14="http://schemas.microsoft.com/office/powerpoint/2010/main" val="43567710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3D0712-6E27-4C7B-B718-9A1B8C461FA6}"/>
              </a:ext>
            </a:extLst>
          </p:cNvPr>
          <p:cNvSpPr>
            <a:spLocks noGrp="1"/>
          </p:cNvSpPr>
          <p:nvPr>
            <p:ph sz="half" idx="2"/>
          </p:nvPr>
        </p:nvSpPr>
        <p:spPr/>
        <p:txBody>
          <a:bodyPr anchor="ctr"/>
          <a:lstStyle/>
          <a:p>
            <a:pPr marL="0" indent="0">
              <a:spcBef>
                <a:spcPts val="0"/>
              </a:spcBef>
              <a:buNone/>
            </a:pPr>
            <a:r>
              <a:rPr lang="fr-FR" dirty="0"/>
              <a:t>En examinant les dossiers de l'hôpital général X, votre collègue identifie deux cas suspects de grippe aviaire qui n'avaient pas été notifiés. </a:t>
            </a:r>
          </a:p>
          <a:p>
            <a:pPr marL="0" indent="0">
              <a:spcBef>
                <a:spcPts val="0"/>
              </a:spcBef>
              <a:buNone/>
            </a:pPr>
            <a:endParaRPr lang="fr-FR" dirty="0"/>
          </a:p>
          <a:p>
            <a:pPr marL="0" indent="0">
              <a:spcBef>
                <a:spcPts val="0"/>
              </a:spcBef>
              <a:buNone/>
            </a:pPr>
            <a:r>
              <a:rPr lang="fr-FR" dirty="0"/>
              <a:t>Il vous demande de remplir un formulaire de rapport d'enquête sur la grippe aviaire pour l'un des patients pendant qu'il remplit un formulaire de rapport d'enquête pour l'autre patient. </a:t>
            </a:r>
          </a:p>
        </p:txBody>
      </p:sp>
      <p:sp>
        <p:nvSpPr>
          <p:cNvPr id="2" name="Title 1">
            <a:extLst>
              <a:ext uri="{FF2B5EF4-FFF2-40B4-BE49-F238E27FC236}">
                <a16:creationId xmlns:a16="http://schemas.microsoft.com/office/drawing/2014/main" id="{5F513A2A-8ECE-4512-A1C8-446732EF1ED3}"/>
              </a:ext>
            </a:extLst>
          </p:cNvPr>
          <p:cNvSpPr>
            <a:spLocks noGrp="1"/>
          </p:cNvSpPr>
          <p:nvPr>
            <p:ph type="title"/>
          </p:nvPr>
        </p:nvSpPr>
        <p:spPr/>
        <p:txBody>
          <a:bodyPr/>
          <a:lstStyle/>
          <a:p>
            <a:r>
              <a:rPr lang="fr-FR" dirty="0"/>
              <a:t>Partie C : Pour faire une enquête (3/3)</a:t>
            </a:r>
          </a:p>
        </p:txBody>
      </p:sp>
    </p:spTree>
    <p:extLst>
      <p:ext uri="{BB962C8B-B14F-4D97-AF65-F5344CB8AC3E}">
        <p14:creationId xmlns:p14="http://schemas.microsoft.com/office/powerpoint/2010/main" val="418513974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9395617-1748-4392-B7E4-9886D69F44CA}"/>
              </a:ext>
            </a:extLst>
          </p:cNvPr>
          <p:cNvSpPr>
            <a:spLocks noGrp="1"/>
          </p:cNvSpPr>
          <p:nvPr>
            <p:ph sz="half" idx="2"/>
          </p:nvPr>
        </p:nvSpPr>
        <p:spPr/>
        <p:txBody>
          <a:bodyPr anchor="ctr"/>
          <a:lstStyle/>
          <a:p>
            <a:r>
              <a:rPr lang="fr-FR" dirty="0"/>
              <a:t>Scénario de jeu de rôle</a:t>
            </a:r>
          </a:p>
          <a:p>
            <a:pPr lvl="1">
              <a:spcBef>
                <a:spcPts val="1800"/>
              </a:spcBef>
            </a:pPr>
            <a:r>
              <a:rPr lang="fr-FR" dirty="0"/>
              <a:t>Les participants endosseront différents rôles et s'interrogeront mutuellement pour faire un formulaire d'enquête sur un cas de grippe.</a:t>
            </a:r>
          </a:p>
          <a:p>
            <a:pPr lvl="1">
              <a:spcBef>
                <a:spcPts val="1800"/>
              </a:spcBef>
            </a:pPr>
            <a:r>
              <a:rPr lang="fr-FR" dirty="0"/>
              <a:t>Discussion</a:t>
            </a:r>
          </a:p>
          <a:p>
            <a:pPr lvl="2"/>
            <a:r>
              <a:rPr lang="fr-FR" dirty="0">
                <a:effectLst/>
                <a:ea typeface="MS Mincho" panose="02020609040205080304" pitchFamily="49" charset="-128"/>
              </a:rPr>
              <a:t>En quoi l'entretien avec un soignant ou un propriétaire d'animaux diffère-t-il de l'entretien avec un patient humain ou un clinicien ? </a:t>
            </a:r>
            <a:endParaRPr lang="fr-FR" dirty="0">
              <a:ea typeface="MS Mincho" panose="02020609040205080304" pitchFamily="49" charset="-128"/>
            </a:endParaRPr>
          </a:p>
          <a:p>
            <a:pPr lvl="2"/>
            <a:r>
              <a:rPr lang="fr-FR" dirty="0">
                <a:effectLst/>
                <a:ea typeface="MS Mincho" panose="02020609040205080304" pitchFamily="49" charset="-128"/>
              </a:rPr>
              <a:t>Comment géreriez-vous les problèmes de confidentialité et de sécurité liés au fait que le propriétaire ou le gardien signale une maladie chez son animal ?</a:t>
            </a:r>
            <a:endParaRPr lang="fr-FR" sz="2800" dirty="0">
              <a:ea typeface="MS Mincho" panose="02020609040205080304" pitchFamily="49" charset="-128"/>
            </a:endParaRPr>
          </a:p>
        </p:txBody>
      </p:sp>
      <p:sp>
        <p:nvSpPr>
          <p:cNvPr id="2" name="Title 1">
            <a:extLst>
              <a:ext uri="{FF2B5EF4-FFF2-40B4-BE49-F238E27FC236}">
                <a16:creationId xmlns:a16="http://schemas.microsoft.com/office/drawing/2014/main" id="{A0C10FF6-074A-4265-B7E4-C245723E1157}"/>
              </a:ext>
            </a:extLst>
          </p:cNvPr>
          <p:cNvSpPr>
            <a:spLocks noGrp="1"/>
          </p:cNvSpPr>
          <p:nvPr>
            <p:ph type="title"/>
          </p:nvPr>
        </p:nvSpPr>
        <p:spPr>
          <a:xfrm>
            <a:off x="838200" y="339784"/>
            <a:ext cx="9752215" cy="800100"/>
          </a:xfrm>
          <a:solidFill>
            <a:schemeClr val="bg1"/>
          </a:solidFill>
        </p:spPr>
        <p:txBody>
          <a:bodyPr lIns="91440" tIns="45720" rIns="91440" bIns="45720" anchor="b" anchorCtr="0"/>
          <a:lstStyle/>
          <a:p>
            <a:r>
              <a:rPr lang="fr-FR" dirty="0">
                <a:latin typeface="Franklin Gothic Medium"/>
              </a:rPr>
              <a:t>Exercice</a:t>
            </a:r>
          </a:p>
        </p:txBody>
      </p:sp>
      <p:pic>
        <p:nvPicPr>
          <p:cNvPr id="6" name="Picture 7" descr="Activity Icon">
            <a:extLst>
              <a:ext uri="{FF2B5EF4-FFF2-40B4-BE49-F238E27FC236}">
                <a16:creationId xmlns:a16="http://schemas.microsoft.com/office/drawing/2014/main" id="{09666568-3C00-2BA5-27E2-6FF3CAB54B0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333720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3D0712-6E27-4C7B-B718-9A1B8C461FA6}"/>
              </a:ext>
            </a:extLst>
          </p:cNvPr>
          <p:cNvSpPr>
            <a:spLocks noGrp="1"/>
          </p:cNvSpPr>
          <p:nvPr>
            <p:ph sz="half" idx="2"/>
          </p:nvPr>
        </p:nvSpPr>
        <p:spPr/>
        <p:txBody>
          <a:bodyPr anchor="ctr"/>
          <a:lstStyle/>
          <a:p>
            <a:pPr marL="0" indent="0">
              <a:spcBef>
                <a:spcPts val="0"/>
              </a:spcBef>
              <a:buNone/>
            </a:pPr>
            <a:r>
              <a:rPr lang="fr-FR" dirty="0">
                <a:latin typeface="Arial" panose="020B0604020202020204" pitchFamily="34" charset="0"/>
                <a:ea typeface="MS Mincho" panose="02020609040205080304" pitchFamily="49" charset="-128"/>
              </a:rPr>
              <a:t>On estime que 85 000 personnes vivent dans le district D où vous êtes affecté. </a:t>
            </a:r>
          </a:p>
          <a:p>
            <a:pPr marL="0" indent="0">
              <a:spcBef>
                <a:spcPts val="0"/>
              </a:spcBef>
              <a:buNone/>
            </a:pPr>
            <a:endParaRPr lang="fr-FR" dirty="0">
              <a:latin typeface="Arial" panose="020B0604020202020204" pitchFamily="34" charset="0"/>
              <a:ea typeface="MS Mincho" panose="02020609040205080304" pitchFamily="49" charset="-128"/>
            </a:endParaRPr>
          </a:p>
          <a:p>
            <a:pPr marL="0" indent="0">
              <a:spcBef>
                <a:spcPts val="0"/>
              </a:spcBef>
              <a:buNone/>
            </a:pPr>
            <a:r>
              <a:rPr lang="fr-FR" dirty="0">
                <a:latin typeface="Arial" panose="020B0604020202020204" pitchFamily="34" charset="0"/>
                <a:ea typeface="MS Mincho" panose="02020609040205080304" pitchFamily="49" charset="-128"/>
              </a:rPr>
              <a:t>Le district dispose d'un hôpital général et de trois cliniques : la clinique du district, la clinique pour enfants et la clinique générale. </a:t>
            </a:r>
            <a:endParaRPr lang="fr-FR" i="1" dirty="0"/>
          </a:p>
        </p:txBody>
      </p:sp>
      <p:sp>
        <p:nvSpPr>
          <p:cNvPr id="2" name="Title 1">
            <a:extLst>
              <a:ext uri="{FF2B5EF4-FFF2-40B4-BE49-F238E27FC236}">
                <a16:creationId xmlns:a16="http://schemas.microsoft.com/office/drawing/2014/main" id="{5F513A2A-8ECE-4512-A1C8-446732EF1ED3}"/>
              </a:ext>
            </a:extLst>
          </p:cNvPr>
          <p:cNvSpPr>
            <a:spLocks noGrp="1"/>
          </p:cNvSpPr>
          <p:nvPr>
            <p:ph type="title"/>
          </p:nvPr>
        </p:nvSpPr>
        <p:spPr>
          <a:xfrm>
            <a:off x="838199" y="457200"/>
            <a:ext cx="11179629" cy="800100"/>
          </a:xfrm>
        </p:spPr>
        <p:txBody>
          <a:bodyPr/>
          <a:lstStyle/>
          <a:p>
            <a:r>
              <a:rPr lang="en-US" sz="4000" dirty="0"/>
              <a:t>Partie A : Examen des données sur la grippe (2/2)</a:t>
            </a:r>
          </a:p>
        </p:txBody>
      </p:sp>
    </p:spTree>
    <p:extLst>
      <p:ext uri="{BB962C8B-B14F-4D97-AF65-F5344CB8AC3E}">
        <p14:creationId xmlns:p14="http://schemas.microsoft.com/office/powerpoint/2010/main" val="352367482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3D0712-6E27-4C7B-B718-9A1B8C461FA6}"/>
              </a:ext>
            </a:extLst>
          </p:cNvPr>
          <p:cNvSpPr>
            <a:spLocks noGrp="1"/>
          </p:cNvSpPr>
          <p:nvPr>
            <p:ph sz="half" idx="2"/>
          </p:nvPr>
        </p:nvSpPr>
        <p:spPr/>
        <p:txBody>
          <a:bodyPr lIns="91440" tIns="45720" rIns="91440" bIns="45720" anchor="ctr"/>
          <a:lstStyle/>
          <a:p>
            <a:pPr marL="0" indent="0">
              <a:spcBef>
                <a:spcPts val="0"/>
              </a:spcBef>
              <a:buNone/>
            </a:pPr>
            <a:r>
              <a:rPr lang="fr-FR" dirty="0"/>
              <a:t>Votre première semaine en tant que nouvel agent de surveillance s'est bien passé.  Nous sommes maintenant le lundi de la deuxième semaine. </a:t>
            </a:r>
          </a:p>
          <a:p>
            <a:pPr marL="0" indent="0">
              <a:spcBef>
                <a:spcPts val="0"/>
              </a:spcBef>
              <a:buNone/>
            </a:pPr>
            <a:endParaRPr lang="fr-FR" dirty="0"/>
          </a:p>
          <a:p>
            <a:pPr marL="0" indent="0">
              <a:spcBef>
                <a:spcPts val="0"/>
              </a:spcBef>
              <a:buNone/>
            </a:pPr>
            <a:r>
              <a:rPr lang="fr-FR" dirty="0"/>
              <a:t>L'hôpital et trois cliniques du district D ont soumis leurs données hebdomadaires sur papier et le responsable de la saisie des données les a déjà introduites dans la base de données électronique sur la grippe. </a:t>
            </a:r>
          </a:p>
        </p:txBody>
      </p:sp>
      <p:sp>
        <p:nvSpPr>
          <p:cNvPr id="2" name="Title 1">
            <a:extLst>
              <a:ext uri="{FF2B5EF4-FFF2-40B4-BE49-F238E27FC236}">
                <a16:creationId xmlns:a16="http://schemas.microsoft.com/office/drawing/2014/main" id="{5F513A2A-8ECE-4512-A1C8-446732EF1ED3}"/>
              </a:ext>
            </a:extLst>
          </p:cNvPr>
          <p:cNvSpPr>
            <a:spLocks noGrp="1"/>
          </p:cNvSpPr>
          <p:nvPr>
            <p:ph type="title"/>
          </p:nvPr>
        </p:nvSpPr>
        <p:spPr>
          <a:xfrm>
            <a:off x="838199" y="457200"/>
            <a:ext cx="11145253" cy="800100"/>
          </a:xfrm>
        </p:spPr>
        <p:txBody>
          <a:bodyPr/>
          <a:lstStyle/>
          <a:p>
            <a:r>
              <a:rPr lang="fr-FR" sz="4000" dirty="0"/>
              <a:t>Partie D : Nettoyage et gestion des données (1/3) </a:t>
            </a:r>
          </a:p>
        </p:txBody>
      </p:sp>
    </p:spTree>
    <p:extLst>
      <p:ext uri="{BB962C8B-B14F-4D97-AF65-F5344CB8AC3E}">
        <p14:creationId xmlns:p14="http://schemas.microsoft.com/office/powerpoint/2010/main" val="372842840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3D0712-6E27-4C7B-B718-9A1B8C461FA6}"/>
              </a:ext>
            </a:extLst>
          </p:cNvPr>
          <p:cNvSpPr>
            <a:spLocks noGrp="1"/>
          </p:cNvSpPr>
          <p:nvPr>
            <p:ph sz="half" idx="2"/>
          </p:nvPr>
        </p:nvSpPr>
        <p:spPr/>
        <p:txBody>
          <a:bodyPr anchor="ctr"/>
          <a:lstStyle/>
          <a:p>
            <a:pPr marL="0" indent="0">
              <a:spcBef>
                <a:spcPts val="0"/>
              </a:spcBef>
              <a:buNone/>
            </a:pPr>
            <a:r>
              <a:rPr lang="fr-FR" dirty="0"/>
              <a:t>Votre superviseur vous annonce que le médecin-chef du district souhaite faire le point sur la situation de la grippe cette année. </a:t>
            </a:r>
          </a:p>
          <a:p>
            <a:pPr marL="0" indent="0">
              <a:spcBef>
                <a:spcPts val="0"/>
              </a:spcBef>
              <a:buNone/>
            </a:pPr>
            <a:endParaRPr lang="fr-FR" dirty="0"/>
          </a:p>
          <a:p>
            <a:pPr marL="0" indent="0">
              <a:spcBef>
                <a:spcPts val="0"/>
              </a:spcBef>
              <a:buNone/>
            </a:pPr>
            <a:r>
              <a:rPr lang="fr-FR" dirty="0"/>
              <a:t>Les données ne sont disponibles que pour les mois de janvier à novembre. </a:t>
            </a:r>
          </a:p>
          <a:p>
            <a:pPr marL="0" indent="0">
              <a:spcBef>
                <a:spcPts val="0"/>
              </a:spcBef>
              <a:buNone/>
            </a:pPr>
            <a:endParaRPr lang="fr-FR" dirty="0"/>
          </a:p>
          <a:p>
            <a:pPr marL="0" indent="0">
              <a:spcBef>
                <a:spcPts val="0"/>
              </a:spcBef>
              <a:buNone/>
            </a:pPr>
            <a:r>
              <a:rPr lang="fr-FR" dirty="0"/>
              <a:t>Le médecin-chef du district souhaite recevoir le résumé pour demain (mardi) matin.</a:t>
            </a:r>
          </a:p>
        </p:txBody>
      </p:sp>
      <p:sp>
        <p:nvSpPr>
          <p:cNvPr id="2" name="Title 1">
            <a:extLst>
              <a:ext uri="{FF2B5EF4-FFF2-40B4-BE49-F238E27FC236}">
                <a16:creationId xmlns:a16="http://schemas.microsoft.com/office/drawing/2014/main" id="{5F513A2A-8ECE-4512-A1C8-446732EF1ED3}"/>
              </a:ext>
            </a:extLst>
          </p:cNvPr>
          <p:cNvSpPr>
            <a:spLocks noGrp="1"/>
          </p:cNvSpPr>
          <p:nvPr>
            <p:ph type="title"/>
          </p:nvPr>
        </p:nvSpPr>
        <p:spPr>
          <a:xfrm>
            <a:off x="838200" y="457200"/>
            <a:ext cx="11231880" cy="800100"/>
          </a:xfrm>
        </p:spPr>
        <p:txBody>
          <a:bodyPr/>
          <a:lstStyle/>
          <a:p>
            <a:r>
              <a:rPr lang="fr-FR" sz="4000" dirty="0"/>
              <a:t>Partie D : Nettoyage et gestion des données (2/3) </a:t>
            </a:r>
          </a:p>
        </p:txBody>
      </p:sp>
    </p:spTree>
    <p:extLst>
      <p:ext uri="{BB962C8B-B14F-4D97-AF65-F5344CB8AC3E}">
        <p14:creationId xmlns:p14="http://schemas.microsoft.com/office/powerpoint/2010/main" val="293999340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3D0712-6E27-4C7B-B718-9A1B8C461FA6}"/>
              </a:ext>
            </a:extLst>
          </p:cNvPr>
          <p:cNvSpPr>
            <a:spLocks noGrp="1"/>
          </p:cNvSpPr>
          <p:nvPr>
            <p:ph sz="half" idx="2"/>
          </p:nvPr>
        </p:nvSpPr>
        <p:spPr/>
        <p:txBody>
          <a:bodyPr anchor="ctr"/>
          <a:lstStyle/>
          <a:p>
            <a:pPr marL="0" indent="0">
              <a:spcBef>
                <a:spcPts val="0"/>
              </a:spcBef>
              <a:buNone/>
            </a:pPr>
            <a:r>
              <a:rPr lang="fr-FR" dirty="0"/>
              <a:t>Vous savez qu'avant de commencer à analyser les données de surveillance, vous devez toujours vérifier la qualité des données. Vous devrez corriger toute erreur afin d'éviter de soumettre des informations incorrectes au médecin-chef du district. </a:t>
            </a:r>
          </a:p>
          <a:p>
            <a:pPr marL="0" indent="0">
              <a:spcBef>
                <a:spcPts val="0"/>
              </a:spcBef>
              <a:buNone/>
            </a:pPr>
            <a:endParaRPr lang="fr-FR" dirty="0"/>
          </a:p>
          <a:p>
            <a:pPr marL="0" indent="0">
              <a:spcBef>
                <a:spcPts val="0"/>
              </a:spcBef>
              <a:buNone/>
            </a:pPr>
            <a:r>
              <a:rPr lang="fr-FR" dirty="0">
                <a:solidFill>
                  <a:srgbClr val="109648"/>
                </a:solidFill>
              </a:rPr>
              <a:t>Se référer aux tableaux 2-6 du guide. </a:t>
            </a:r>
          </a:p>
        </p:txBody>
      </p:sp>
      <p:sp>
        <p:nvSpPr>
          <p:cNvPr id="2" name="Title 1">
            <a:extLst>
              <a:ext uri="{FF2B5EF4-FFF2-40B4-BE49-F238E27FC236}">
                <a16:creationId xmlns:a16="http://schemas.microsoft.com/office/drawing/2014/main" id="{5F513A2A-8ECE-4512-A1C8-446732EF1ED3}"/>
              </a:ext>
            </a:extLst>
          </p:cNvPr>
          <p:cNvSpPr>
            <a:spLocks noGrp="1"/>
          </p:cNvSpPr>
          <p:nvPr>
            <p:ph type="title"/>
          </p:nvPr>
        </p:nvSpPr>
        <p:spPr>
          <a:xfrm>
            <a:off x="838199" y="457200"/>
            <a:ext cx="11212629" cy="800100"/>
          </a:xfrm>
        </p:spPr>
        <p:txBody>
          <a:bodyPr/>
          <a:lstStyle/>
          <a:p>
            <a:r>
              <a:rPr lang="fr-FR" sz="4000" dirty="0"/>
              <a:t>Partie D : Nettoyage et gestion des données (3/3) </a:t>
            </a:r>
          </a:p>
        </p:txBody>
      </p:sp>
    </p:spTree>
    <p:extLst>
      <p:ext uri="{BB962C8B-B14F-4D97-AF65-F5344CB8AC3E}">
        <p14:creationId xmlns:p14="http://schemas.microsoft.com/office/powerpoint/2010/main" val="94610432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p:txBody>
          <a:bodyPr anchor="ctr"/>
          <a:lstStyle/>
          <a:p>
            <a:pPr marL="514350" indent="-514350">
              <a:buAutoNum type="alphaLcPeriod"/>
            </a:pPr>
            <a:r>
              <a:rPr lang="fr-FR" dirty="0"/>
              <a:t>Quels problèmes de qualité des données voyez-vous dans le tableau 2 ? </a:t>
            </a:r>
          </a:p>
          <a:p>
            <a:pPr marL="514350" indent="-514350">
              <a:buAutoNum type="alphaLcPeriod"/>
            </a:pPr>
            <a:endParaRPr lang="fr-FR" dirty="0"/>
          </a:p>
          <a:p>
            <a:pPr marL="514350" indent="-514350">
              <a:buAutoNum type="alphaLcPeriod"/>
            </a:pPr>
            <a:r>
              <a:rPr lang="fr-FR" dirty="0"/>
              <a:t>Quelles mesures devez-vous prendre pour corriger l'information ?</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dirty="0"/>
              <a:t>Question 15</a:t>
            </a:r>
          </a:p>
        </p:txBody>
      </p:sp>
    </p:spTree>
    <p:extLst>
      <p:ext uri="{BB962C8B-B14F-4D97-AF65-F5344CB8AC3E}">
        <p14:creationId xmlns:p14="http://schemas.microsoft.com/office/powerpoint/2010/main" val="256006514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FC2149B-901E-AE0F-5AD4-16932871DC7B}"/>
              </a:ext>
            </a:extLst>
          </p:cNvPr>
          <p:cNvSpPr>
            <a:spLocks noGrp="1"/>
          </p:cNvSpPr>
          <p:nvPr>
            <p:ph type="title"/>
          </p:nvPr>
        </p:nvSpPr>
        <p:spPr>
          <a:xfrm>
            <a:off x="838200" y="0"/>
            <a:ext cx="10727028" cy="1257300"/>
          </a:xfrm>
        </p:spPr>
        <p:txBody>
          <a:bodyPr/>
          <a:lstStyle/>
          <a:p>
            <a:r>
              <a:rPr lang="fr-FR" sz="4000" dirty="0"/>
              <a:t>Tableau 2. Cas de grippe humaine par âge dans le district D, de janvier à novembre 2024</a:t>
            </a:r>
          </a:p>
        </p:txBody>
      </p:sp>
      <p:graphicFrame>
        <p:nvGraphicFramePr>
          <p:cNvPr id="9" name="Content Placeholder 8">
            <a:extLst>
              <a:ext uri="{FF2B5EF4-FFF2-40B4-BE49-F238E27FC236}">
                <a16:creationId xmlns:a16="http://schemas.microsoft.com/office/drawing/2014/main" id="{819F29AC-803A-4367-9C11-0F977D171581}"/>
              </a:ext>
            </a:extLst>
          </p:cNvPr>
          <p:cNvGraphicFramePr>
            <a:graphicFrameLocks noGrp="1"/>
          </p:cNvGraphicFramePr>
          <p:nvPr>
            <p:ph sz="half" idx="2"/>
            <p:extLst>
              <p:ext uri="{D42A27DB-BD31-4B8C-83A1-F6EECF244321}">
                <p14:modId xmlns:p14="http://schemas.microsoft.com/office/powerpoint/2010/main" val="2972019639"/>
              </p:ext>
            </p:extLst>
          </p:nvPr>
        </p:nvGraphicFramePr>
        <p:xfrm>
          <a:off x="3581396" y="1424064"/>
          <a:ext cx="5029200" cy="4754880"/>
        </p:xfrm>
        <a:graphic>
          <a:graphicData uri="http://schemas.openxmlformats.org/drawingml/2006/table">
            <a:tbl>
              <a:tblPr firstRow="1" firstCol="1" bandRow="1"/>
              <a:tblGrid>
                <a:gridCol w="2170622">
                  <a:extLst>
                    <a:ext uri="{9D8B030D-6E8A-4147-A177-3AD203B41FA5}">
                      <a16:colId xmlns:a16="http://schemas.microsoft.com/office/drawing/2014/main" val="589021467"/>
                    </a:ext>
                  </a:extLst>
                </a:gridCol>
                <a:gridCol w="2858578">
                  <a:extLst>
                    <a:ext uri="{9D8B030D-6E8A-4147-A177-3AD203B41FA5}">
                      <a16:colId xmlns:a16="http://schemas.microsoft.com/office/drawing/2014/main" val="2633169469"/>
                    </a:ext>
                  </a:extLst>
                </a:gridCol>
              </a:tblGrid>
              <a:tr h="201295">
                <a:tc>
                  <a:txBody>
                    <a:bodyPr/>
                    <a:lstStyle/>
                    <a:p>
                      <a:pPr marL="0" marR="0" algn="ctr">
                        <a:spcBef>
                          <a:spcPts val="0"/>
                        </a:spcBef>
                        <a:spcAft>
                          <a:spcPts val="0"/>
                        </a:spcAft>
                      </a:pPr>
                      <a:r>
                        <a:rPr lang="en-US" sz="2400" b="1">
                          <a:solidFill>
                            <a:schemeClr val="tx1"/>
                          </a:solidFill>
                          <a:effectLst/>
                          <a:latin typeface="Arial" panose="020B0604020202020204" pitchFamily="34" charset="0"/>
                          <a:ea typeface="Times New Roman" panose="02020603050405020304" pitchFamily="18" charset="0"/>
                        </a:rPr>
                        <a:t>L'âge</a:t>
                      </a:r>
                      <a:endParaRPr lang="en-US" sz="2400" b="1">
                        <a:solidFill>
                          <a:schemeClr val="tx1"/>
                        </a:solidFill>
                        <a:effectLst/>
                        <a:latin typeface="Arial" panose="020B0604020202020204" pitchFamily="34" charset="0"/>
                        <a:ea typeface="MS Mincho" panose="02020609040205080304" pitchFamily="49" charset="-12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a:spcBef>
                          <a:spcPts val="0"/>
                        </a:spcBef>
                        <a:spcAft>
                          <a:spcPts val="0"/>
                        </a:spcAft>
                      </a:pPr>
                      <a:r>
                        <a:rPr lang="en-US" sz="2400" b="1">
                          <a:solidFill>
                            <a:schemeClr val="tx1"/>
                          </a:solidFill>
                          <a:effectLst/>
                          <a:latin typeface="Arial" panose="020B0604020202020204" pitchFamily="34" charset="0"/>
                          <a:ea typeface="Times New Roman" panose="02020603050405020304" pitchFamily="18" charset="0"/>
                        </a:rPr>
                        <a:t>Nombre de Cas</a:t>
                      </a:r>
                      <a:endParaRPr lang="en-US" sz="2400" b="1">
                        <a:solidFill>
                          <a:schemeClr val="tx1"/>
                        </a:solidFill>
                        <a:effectLst/>
                        <a:latin typeface="Arial" panose="020B0604020202020204" pitchFamily="34" charset="0"/>
                        <a:ea typeface="MS Mincho" panose="02020609040205080304" pitchFamily="49" charset="-12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extLst>
                  <a:ext uri="{0D108BD9-81ED-4DB2-BD59-A6C34878D82A}">
                    <a16:rowId xmlns:a16="http://schemas.microsoft.com/office/drawing/2014/main" val="187863840"/>
                  </a:ext>
                </a:extLst>
              </a:tr>
              <a:tr h="201295">
                <a:tc>
                  <a:txBody>
                    <a:bodyPr/>
                    <a:lstStyle/>
                    <a:p>
                      <a:pPr marL="0" marR="0" algn="ctr">
                        <a:spcBef>
                          <a:spcPts val="0"/>
                        </a:spcBef>
                        <a:spcAft>
                          <a:spcPts val="300"/>
                        </a:spcAft>
                      </a:pPr>
                      <a:r>
                        <a:rPr lang="en-US" sz="2400">
                          <a:solidFill>
                            <a:schemeClr val="tx1"/>
                          </a:solidFill>
                          <a:effectLst/>
                          <a:latin typeface="Arial" panose="020B0604020202020204" pitchFamily="34" charset="0"/>
                          <a:ea typeface="MS Mincho" panose="02020609040205080304" pitchFamily="49" charset="-128"/>
                        </a:rPr>
                        <a:t>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300"/>
                        </a:spcAft>
                      </a:pPr>
                      <a:r>
                        <a:rPr lang="en-US" sz="2400">
                          <a:solidFill>
                            <a:schemeClr val="tx1"/>
                          </a:solidFill>
                          <a:effectLst/>
                          <a:latin typeface="Arial" panose="020B0604020202020204" pitchFamily="34" charset="0"/>
                          <a:ea typeface="MS Mincho" panose="02020609040205080304" pitchFamily="49" charset="-128"/>
                        </a:rPr>
                        <a:t>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602445193"/>
                  </a:ext>
                </a:extLst>
              </a:tr>
              <a:tr h="260926">
                <a:tc>
                  <a:txBody>
                    <a:bodyPr/>
                    <a:lstStyle/>
                    <a:p>
                      <a:pPr marL="0" marR="0" algn="ctr">
                        <a:spcBef>
                          <a:spcPts val="0"/>
                        </a:spcBef>
                        <a:spcAft>
                          <a:spcPts val="300"/>
                        </a:spcAft>
                      </a:pPr>
                      <a:r>
                        <a:rPr lang="en-US" sz="2400">
                          <a:solidFill>
                            <a:schemeClr val="tx1"/>
                          </a:solidFill>
                          <a:effectLst/>
                          <a:latin typeface="Arial" panose="020B0604020202020204" pitchFamily="34" charset="0"/>
                          <a:ea typeface="Times New Roman" panose="02020603050405020304" pitchFamily="18" charset="0"/>
                        </a:rPr>
                        <a:t>5</a:t>
                      </a:r>
                      <a:endParaRPr lang="en-US" sz="2400">
                        <a:solidFill>
                          <a:schemeClr val="tx1"/>
                        </a:solidFill>
                        <a:effectLst/>
                        <a:latin typeface="Arial" panose="020B0604020202020204" pitchFamily="34" charset="0"/>
                        <a:ea typeface="MS Mincho" panose="02020609040205080304" pitchFamily="49" charset="-12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300"/>
                        </a:spcAft>
                      </a:pPr>
                      <a:r>
                        <a:rPr lang="en-US" sz="2400">
                          <a:solidFill>
                            <a:schemeClr val="tx1"/>
                          </a:solidFill>
                          <a:effectLst/>
                          <a:latin typeface="Arial" panose="020B0604020202020204" pitchFamily="34" charset="0"/>
                          <a:ea typeface="MS Mincho" panose="02020609040205080304" pitchFamily="49" charset="-128"/>
                        </a:rPr>
                        <a:t>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5536293"/>
                  </a:ext>
                </a:extLst>
              </a:tr>
              <a:tr h="201295">
                <a:tc>
                  <a:txBody>
                    <a:bodyPr/>
                    <a:lstStyle/>
                    <a:p>
                      <a:pPr marL="0" marR="0" algn="ctr">
                        <a:spcBef>
                          <a:spcPts val="0"/>
                        </a:spcBef>
                        <a:spcAft>
                          <a:spcPts val="300"/>
                        </a:spcAft>
                      </a:pPr>
                      <a:r>
                        <a:rPr lang="en-US" sz="2400">
                          <a:solidFill>
                            <a:schemeClr val="tx1"/>
                          </a:solidFill>
                          <a:effectLst/>
                          <a:latin typeface="Arial" panose="020B0604020202020204" pitchFamily="34" charset="0"/>
                          <a:ea typeface="MS Mincho" panose="02020609040205080304" pitchFamily="49" charset="-128"/>
                        </a:rPr>
                        <a:t>6</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300"/>
                        </a:spcAft>
                      </a:pPr>
                      <a:r>
                        <a:rPr lang="en-US" sz="2400">
                          <a:solidFill>
                            <a:schemeClr val="tx1"/>
                          </a:solidFill>
                          <a:effectLst/>
                          <a:latin typeface="Arial" panose="020B0604020202020204" pitchFamily="34" charset="0"/>
                          <a:ea typeface="Times New Roman" panose="02020603050405020304" pitchFamily="18" charset="0"/>
                        </a:rPr>
                        <a:t>1</a:t>
                      </a:r>
                      <a:endParaRPr lang="en-US" sz="2400">
                        <a:solidFill>
                          <a:schemeClr val="tx1"/>
                        </a:solidFill>
                        <a:effectLst/>
                        <a:latin typeface="Arial" panose="020B0604020202020204" pitchFamily="34" charset="0"/>
                        <a:ea typeface="MS Mincho" panose="02020609040205080304" pitchFamily="49" charset="-12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425672024"/>
                  </a:ext>
                </a:extLst>
              </a:tr>
              <a:tr h="201295">
                <a:tc>
                  <a:txBody>
                    <a:bodyPr/>
                    <a:lstStyle/>
                    <a:p>
                      <a:pPr marL="0" marR="0" algn="ctr">
                        <a:spcBef>
                          <a:spcPts val="0"/>
                        </a:spcBef>
                        <a:spcAft>
                          <a:spcPts val="300"/>
                        </a:spcAft>
                      </a:pPr>
                      <a:r>
                        <a:rPr lang="en-US" sz="2400">
                          <a:solidFill>
                            <a:schemeClr val="tx1"/>
                          </a:solidFill>
                          <a:effectLst/>
                          <a:latin typeface="Arial" panose="020B0604020202020204" pitchFamily="34" charset="0"/>
                          <a:ea typeface="MS Mincho" panose="02020609040205080304" pitchFamily="49" charset="-128"/>
                        </a:rPr>
                        <a:t>8</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300"/>
                        </a:spcAft>
                      </a:pPr>
                      <a:r>
                        <a:rPr lang="en-US" sz="2400">
                          <a:solidFill>
                            <a:schemeClr val="tx1"/>
                          </a:solidFill>
                          <a:effectLst/>
                          <a:latin typeface="Arial" panose="020B0604020202020204" pitchFamily="34" charset="0"/>
                          <a:ea typeface="Times New Roman" panose="02020603050405020304" pitchFamily="18" charset="0"/>
                        </a:rPr>
                        <a:t>1</a:t>
                      </a:r>
                      <a:endParaRPr lang="en-US" sz="2400">
                        <a:solidFill>
                          <a:schemeClr val="tx1"/>
                        </a:solidFill>
                        <a:effectLst/>
                        <a:latin typeface="Arial" panose="020B0604020202020204" pitchFamily="34" charset="0"/>
                        <a:ea typeface="MS Mincho" panose="02020609040205080304" pitchFamily="49" charset="-12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53871279"/>
                  </a:ext>
                </a:extLst>
              </a:tr>
              <a:tr h="201295">
                <a:tc>
                  <a:txBody>
                    <a:bodyPr/>
                    <a:lstStyle/>
                    <a:p>
                      <a:pPr marL="0" marR="0" algn="ctr">
                        <a:spcBef>
                          <a:spcPts val="0"/>
                        </a:spcBef>
                        <a:spcAft>
                          <a:spcPts val="300"/>
                        </a:spcAft>
                      </a:pPr>
                      <a:r>
                        <a:rPr lang="en-US" sz="2400">
                          <a:solidFill>
                            <a:schemeClr val="tx1"/>
                          </a:solidFill>
                          <a:effectLst/>
                          <a:latin typeface="Arial" panose="020B0604020202020204" pitchFamily="34" charset="0"/>
                          <a:ea typeface="MS Mincho" panose="02020609040205080304" pitchFamily="49" charset="-128"/>
                        </a:rPr>
                        <a:t>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300"/>
                        </a:spcAft>
                      </a:pPr>
                      <a:r>
                        <a:rPr lang="en-US" sz="2400">
                          <a:solidFill>
                            <a:schemeClr val="tx1"/>
                          </a:solidFill>
                          <a:effectLst/>
                          <a:latin typeface="Arial" panose="020B0604020202020204" pitchFamily="34" charset="0"/>
                          <a:ea typeface="MS Mincho" panose="02020609040205080304" pitchFamily="49" charset="-128"/>
                        </a:rPr>
                        <a:t>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606350105"/>
                  </a:ext>
                </a:extLst>
              </a:tr>
              <a:tr h="201295">
                <a:tc>
                  <a:txBody>
                    <a:bodyPr/>
                    <a:lstStyle/>
                    <a:p>
                      <a:pPr marL="0" marR="0" algn="ctr">
                        <a:spcBef>
                          <a:spcPts val="0"/>
                        </a:spcBef>
                        <a:spcAft>
                          <a:spcPts val="0"/>
                        </a:spcAft>
                      </a:pPr>
                      <a:r>
                        <a:rPr lang="en-US" sz="2400">
                          <a:solidFill>
                            <a:schemeClr val="tx1"/>
                          </a:solidFill>
                          <a:effectLst/>
                          <a:latin typeface="Arial" panose="020B0604020202020204" pitchFamily="34" charset="0"/>
                          <a:ea typeface="Times New Roman" panose="02020603050405020304" pitchFamily="18" charset="0"/>
                        </a:rPr>
                        <a:t>10-63*</a:t>
                      </a:r>
                      <a:endParaRPr lang="en-US" sz="24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a:solidFill>
                            <a:schemeClr val="tx1"/>
                          </a:solidFill>
                          <a:effectLst/>
                          <a:latin typeface="Arial" panose="020B0604020202020204" pitchFamily="34" charset="0"/>
                          <a:ea typeface="MS Mincho" panose="02020609040205080304" pitchFamily="49" charset="-128"/>
                        </a:rPr>
                        <a:t>29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66422273"/>
                  </a:ext>
                </a:extLst>
              </a:tr>
              <a:tr h="201295">
                <a:tc>
                  <a:txBody>
                    <a:bodyPr/>
                    <a:lstStyle/>
                    <a:p>
                      <a:pPr marL="0" marR="0" algn="ctr">
                        <a:spcBef>
                          <a:spcPts val="0"/>
                        </a:spcBef>
                        <a:spcAft>
                          <a:spcPts val="300"/>
                        </a:spcAft>
                      </a:pPr>
                      <a:r>
                        <a:rPr lang="en-US" sz="2400">
                          <a:solidFill>
                            <a:schemeClr val="tx1"/>
                          </a:solidFill>
                          <a:effectLst/>
                          <a:latin typeface="Arial" panose="020B0604020202020204" pitchFamily="34" charset="0"/>
                          <a:ea typeface="MS Mincho" panose="02020609040205080304" pitchFamily="49" charset="-128"/>
                        </a:rPr>
                        <a:t>64</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300"/>
                        </a:spcAft>
                      </a:pPr>
                      <a:r>
                        <a:rPr lang="en-US" sz="2400">
                          <a:solidFill>
                            <a:schemeClr val="tx1"/>
                          </a:solidFill>
                          <a:effectLst/>
                          <a:latin typeface="Arial" panose="020B0604020202020204" pitchFamily="34" charset="0"/>
                          <a:ea typeface="Times New Roman" panose="02020603050405020304" pitchFamily="18" charset="0"/>
                        </a:rPr>
                        <a:t>1</a:t>
                      </a:r>
                      <a:endParaRPr lang="en-US" sz="2400">
                        <a:solidFill>
                          <a:schemeClr val="tx1"/>
                        </a:solidFill>
                        <a:effectLst/>
                        <a:latin typeface="Arial" panose="020B0604020202020204" pitchFamily="34" charset="0"/>
                        <a:ea typeface="MS Mincho" panose="02020609040205080304" pitchFamily="49" charset="-12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071142331"/>
                  </a:ext>
                </a:extLst>
              </a:tr>
              <a:tr h="201295">
                <a:tc>
                  <a:txBody>
                    <a:bodyPr/>
                    <a:lstStyle/>
                    <a:p>
                      <a:pPr marL="0" marR="0" algn="ctr">
                        <a:spcBef>
                          <a:spcPts val="0"/>
                        </a:spcBef>
                        <a:spcAft>
                          <a:spcPts val="300"/>
                        </a:spcAft>
                      </a:pPr>
                      <a:r>
                        <a:rPr lang="en-US" sz="2400">
                          <a:solidFill>
                            <a:schemeClr val="tx1"/>
                          </a:solidFill>
                          <a:effectLst/>
                          <a:latin typeface="Arial" panose="020B0604020202020204" pitchFamily="34" charset="0"/>
                          <a:ea typeface="MS Mincho" panose="02020609040205080304" pitchFamily="49" charset="-128"/>
                        </a:rPr>
                        <a:t>67</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300"/>
                        </a:spcAft>
                      </a:pPr>
                      <a:r>
                        <a:rPr lang="en-US" sz="2400">
                          <a:solidFill>
                            <a:schemeClr val="tx1"/>
                          </a:solidFill>
                          <a:effectLst/>
                          <a:latin typeface="Arial" panose="020B0604020202020204" pitchFamily="34" charset="0"/>
                          <a:ea typeface="MS Mincho" panose="02020609040205080304" pitchFamily="49" charset="-128"/>
                        </a:rPr>
                        <a:t>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41456709"/>
                  </a:ext>
                </a:extLst>
              </a:tr>
              <a:tr h="201295">
                <a:tc>
                  <a:txBody>
                    <a:bodyPr/>
                    <a:lstStyle/>
                    <a:p>
                      <a:pPr marL="0" marR="0" algn="ctr">
                        <a:spcBef>
                          <a:spcPts val="0"/>
                        </a:spcBef>
                        <a:spcAft>
                          <a:spcPts val="300"/>
                        </a:spcAft>
                      </a:pPr>
                      <a:r>
                        <a:rPr lang="en-US" sz="2400">
                          <a:solidFill>
                            <a:schemeClr val="tx1"/>
                          </a:solidFill>
                          <a:effectLst/>
                          <a:latin typeface="Arial" panose="020B0604020202020204" pitchFamily="34" charset="0"/>
                          <a:ea typeface="MS Mincho" panose="02020609040205080304" pitchFamily="49" charset="-128"/>
                        </a:rPr>
                        <a:t>73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300"/>
                        </a:spcAft>
                      </a:pPr>
                      <a:r>
                        <a:rPr lang="en-US" sz="2400">
                          <a:solidFill>
                            <a:schemeClr val="tx1"/>
                          </a:solidFill>
                          <a:effectLst/>
                          <a:latin typeface="Arial" panose="020B0604020202020204" pitchFamily="34" charset="0"/>
                          <a:ea typeface="Times New Roman" panose="02020603050405020304" pitchFamily="18" charset="0"/>
                        </a:rPr>
                        <a:t>1</a:t>
                      </a:r>
                      <a:endParaRPr lang="en-US" sz="2400">
                        <a:solidFill>
                          <a:schemeClr val="tx1"/>
                        </a:solidFill>
                        <a:effectLst/>
                        <a:latin typeface="Arial" panose="020B0604020202020204" pitchFamily="34" charset="0"/>
                        <a:ea typeface="MS Mincho" panose="02020609040205080304" pitchFamily="49" charset="-12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340547899"/>
                  </a:ext>
                </a:extLst>
              </a:tr>
              <a:tr h="201295">
                <a:tc>
                  <a:txBody>
                    <a:bodyPr/>
                    <a:lstStyle/>
                    <a:p>
                      <a:pPr marL="0" marR="0" algn="ctr">
                        <a:spcBef>
                          <a:spcPts val="0"/>
                        </a:spcBef>
                        <a:spcAft>
                          <a:spcPts val="300"/>
                        </a:spcAft>
                      </a:pPr>
                      <a:r>
                        <a:rPr lang="en-US" sz="2400">
                          <a:solidFill>
                            <a:schemeClr val="tx1"/>
                          </a:solidFill>
                          <a:effectLst/>
                          <a:latin typeface="Arial" panose="020B0604020202020204" pitchFamily="34" charset="0"/>
                          <a:ea typeface="MS Mincho" panose="02020609040205080304" pitchFamily="49" charset="-128"/>
                        </a:rPr>
                        <a:t>77</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300"/>
                        </a:spcAft>
                      </a:pPr>
                      <a:r>
                        <a:rPr lang="en-US" sz="2400">
                          <a:solidFill>
                            <a:schemeClr val="tx1"/>
                          </a:solidFill>
                          <a:effectLst/>
                          <a:latin typeface="Arial" panose="020B0604020202020204" pitchFamily="34" charset="0"/>
                          <a:ea typeface="Times New Roman" panose="02020603050405020304" pitchFamily="18" charset="0"/>
                        </a:rPr>
                        <a:t>1</a:t>
                      </a:r>
                      <a:endParaRPr lang="en-US" sz="2400">
                        <a:solidFill>
                          <a:schemeClr val="tx1"/>
                        </a:solidFill>
                        <a:effectLst/>
                        <a:latin typeface="Arial" panose="020B0604020202020204" pitchFamily="34" charset="0"/>
                        <a:ea typeface="MS Mincho" panose="02020609040205080304" pitchFamily="49" charset="-12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25352337"/>
                  </a:ext>
                </a:extLst>
              </a:tr>
              <a:tr h="201295">
                <a:tc>
                  <a:txBody>
                    <a:bodyPr/>
                    <a:lstStyle/>
                    <a:p>
                      <a:pPr marL="0" marR="0" algn="ctr">
                        <a:spcBef>
                          <a:spcPts val="0"/>
                        </a:spcBef>
                        <a:spcAft>
                          <a:spcPts val="300"/>
                        </a:spcAft>
                      </a:pPr>
                      <a:r>
                        <a:rPr lang="en-US" sz="2400">
                          <a:solidFill>
                            <a:schemeClr val="tx1"/>
                          </a:solidFill>
                          <a:effectLst/>
                          <a:latin typeface="Arial" panose="020B0604020202020204" pitchFamily="34" charset="0"/>
                          <a:ea typeface="MS Mincho" panose="02020609040205080304" pitchFamily="49" charset="-128"/>
                        </a:rPr>
                        <a:t>153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300"/>
                        </a:spcAft>
                      </a:pPr>
                      <a:r>
                        <a:rPr lang="en-US" sz="2400">
                          <a:solidFill>
                            <a:schemeClr val="tx1"/>
                          </a:solidFill>
                          <a:effectLst/>
                          <a:latin typeface="Arial" panose="020B0604020202020204" pitchFamily="34" charset="0"/>
                          <a:ea typeface="Times New Roman" panose="02020603050405020304" pitchFamily="18" charset="0"/>
                        </a:rPr>
                        <a:t>1</a:t>
                      </a:r>
                      <a:endParaRPr lang="en-US" sz="2400">
                        <a:solidFill>
                          <a:schemeClr val="tx1"/>
                        </a:solidFill>
                        <a:effectLst/>
                        <a:latin typeface="Arial" panose="020B0604020202020204" pitchFamily="34" charset="0"/>
                        <a:ea typeface="MS Mincho" panose="02020609040205080304" pitchFamily="49" charset="-12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062937520"/>
                  </a:ext>
                </a:extLst>
              </a:tr>
              <a:tr h="201295">
                <a:tc>
                  <a:txBody>
                    <a:bodyPr/>
                    <a:lstStyle/>
                    <a:p>
                      <a:pPr marL="0" marR="0" algn="ctr">
                        <a:spcBef>
                          <a:spcPts val="0"/>
                        </a:spcBef>
                        <a:spcAft>
                          <a:spcPts val="300"/>
                        </a:spcAft>
                      </a:pPr>
                      <a:r>
                        <a:rPr lang="en-US" sz="2400" b="0">
                          <a:solidFill>
                            <a:schemeClr val="tx1"/>
                          </a:solidFill>
                          <a:effectLst/>
                          <a:latin typeface="Arial" panose="020B0604020202020204" pitchFamily="34" charset="0"/>
                          <a:ea typeface="Times New Roman" panose="02020603050405020304" pitchFamily="18" charset="0"/>
                        </a:rPr>
                        <a:t>Total</a:t>
                      </a:r>
                      <a:endParaRPr lang="en-US" sz="2400" b="0">
                        <a:solidFill>
                          <a:schemeClr val="tx1"/>
                        </a:solidFill>
                        <a:effectLst/>
                        <a:latin typeface="Arial" panose="020B0604020202020204" pitchFamily="34" charset="0"/>
                        <a:ea typeface="MS Mincho" panose="02020609040205080304" pitchFamily="49" charset="-12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ctr">
                        <a:spcBef>
                          <a:spcPts val="0"/>
                        </a:spcBef>
                        <a:spcAft>
                          <a:spcPts val="300"/>
                        </a:spcAft>
                      </a:pPr>
                      <a:r>
                        <a:rPr lang="en-US" sz="2400" b="0">
                          <a:solidFill>
                            <a:schemeClr val="tx1"/>
                          </a:solidFill>
                          <a:effectLst/>
                          <a:latin typeface="Arial" panose="020B0604020202020204" pitchFamily="34" charset="0"/>
                          <a:ea typeface="MS Mincho" panose="02020609040205080304" pitchFamily="49" charset="-128"/>
                        </a:rPr>
                        <a:t>44</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extLst>
                  <a:ext uri="{0D108BD9-81ED-4DB2-BD59-A6C34878D82A}">
                    <a16:rowId xmlns:a16="http://schemas.microsoft.com/office/drawing/2014/main" val="383717658"/>
                  </a:ext>
                </a:extLst>
              </a:tr>
            </a:tbl>
          </a:graphicData>
        </a:graphic>
      </p:graphicFrame>
      <p:sp>
        <p:nvSpPr>
          <p:cNvPr id="10" name="Text Box 2">
            <a:extLst>
              <a:ext uri="{FF2B5EF4-FFF2-40B4-BE49-F238E27FC236}">
                <a16:creationId xmlns:a16="http://schemas.microsoft.com/office/drawing/2014/main" id="{638B83ED-51F0-4361-B406-13258F5079AB}"/>
              </a:ext>
            </a:extLst>
          </p:cNvPr>
          <p:cNvSpPr txBox="1">
            <a:spLocks noChangeArrowheads="1"/>
          </p:cNvSpPr>
          <p:nvPr/>
        </p:nvSpPr>
        <p:spPr bwMode="auto">
          <a:xfrm>
            <a:off x="1719294" y="6178944"/>
            <a:ext cx="8753404" cy="584775"/>
          </a:xfrm>
          <a:prstGeom prst="rect">
            <a:avLst/>
          </a:prstGeom>
          <a:noFill/>
          <a:ln w="9525">
            <a:noFill/>
            <a:miter lim="800000"/>
            <a:headEnd/>
            <a:tailEnd/>
          </a:ln>
        </p:spPr>
        <p:txBody>
          <a:bodyPr rot="0" vert="horz" wrap="square" lIns="91440" tIns="45720" rIns="91440" bIns="45720" anchor="t" anchorCtr="0">
            <a:spAutoFit/>
          </a:bodyPr>
          <a:lstStyle/>
          <a:p>
            <a:pPr algn="ctr">
              <a:spcBef>
                <a:spcPts val="0"/>
              </a:spcBef>
              <a:spcAft>
                <a:spcPts val="0"/>
              </a:spcAft>
            </a:pPr>
            <a:r>
              <a:rPr lang="fr-FR" sz="1600" i="1" dirty="0">
                <a:latin typeface="Arial" panose="020B0604020202020204" pitchFamily="34" charset="0"/>
                <a:ea typeface="MS Mincho" panose="02020609040205080304" pitchFamily="49" charset="-128"/>
              </a:rPr>
              <a:t>* Note : Les groupes d'âge de 10 à 63 ans sont regroupés uniquement pour tenir </a:t>
            </a:r>
            <a:br>
              <a:rPr lang="fr-FR" sz="1600" i="1" dirty="0">
                <a:latin typeface="Arial" panose="020B0604020202020204" pitchFamily="34" charset="0"/>
                <a:ea typeface="MS Mincho" panose="02020609040205080304" pitchFamily="49" charset="-128"/>
              </a:rPr>
            </a:br>
            <a:r>
              <a:rPr lang="fr-FR" sz="1600" i="1" dirty="0">
                <a:latin typeface="Arial" panose="020B0604020202020204" pitchFamily="34" charset="0"/>
                <a:ea typeface="MS Mincho" panose="02020609040205080304" pitchFamily="49" charset="-128"/>
              </a:rPr>
              <a:t>dans le tableau de cette page.</a:t>
            </a:r>
            <a:endParaRPr lang="fr-FR" sz="1600" dirty="0">
              <a:latin typeface="Arial" panose="020B0604020202020204" pitchFamily="34" charset="0"/>
              <a:ea typeface="MS Mincho" panose="02020609040205080304" pitchFamily="49" charset="-128"/>
            </a:endParaRPr>
          </a:p>
        </p:txBody>
      </p:sp>
    </p:spTree>
    <p:extLst>
      <p:ext uri="{BB962C8B-B14F-4D97-AF65-F5344CB8AC3E}">
        <p14:creationId xmlns:p14="http://schemas.microsoft.com/office/powerpoint/2010/main" val="375554625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p:txBody>
          <a:bodyPr anchor="ctr"/>
          <a:lstStyle/>
          <a:p>
            <a:pPr marL="514350" indent="-514350">
              <a:buAutoNum type="alphaLcPeriod"/>
            </a:pPr>
            <a:r>
              <a:rPr lang="fr-FR" dirty="0"/>
              <a:t>L'âge de 153 ans est incorrect (impossible).</a:t>
            </a:r>
          </a:p>
          <a:p>
            <a:pPr marL="514350" indent="-514350">
              <a:buAutoNum type="alphaLcPeriod"/>
            </a:pPr>
            <a:endParaRPr lang="fr-FR" dirty="0"/>
          </a:p>
          <a:p>
            <a:pPr marL="514350" indent="-514350">
              <a:buAutoNum type="alphaLcPeriod"/>
            </a:pPr>
            <a:r>
              <a:rPr lang="fr-FR" dirty="0"/>
              <a:t>Revoir le formulaire d'enquête sur le cas pour corriger l'âge.</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dirty="0"/>
              <a:t>Question 15 Réponses</a:t>
            </a:r>
          </a:p>
        </p:txBody>
      </p:sp>
    </p:spTree>
    <p:extLst>
      <p:ext uri="{BB962C8B-B14F-4D97-AF65-F5344CB8AC3E}">
        <p14:creationId xmlns:p14="http://schemas.microsoft.com/office/powerpoint/2010/main" val="372563260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p:txBody>
          <a:bodyPr lIns="91440" tIns="45720" rIns="91440" bIns="45720" anchor="ctr"/>
          <a:lstStyle/>
          <a:p>
            <a:pPr marL="0" indent="0">
              <a:buClr>
                <a:schemeClr val="tx1"/>
              </a:buClr>
              <a:buNone/>
            </a:pPr>
            <a:r>
              <a:rPr lang="fr-FR" dirty="0"/>
              <a:t>Quels problèmes de qualité des données voyez-vous dans le tableau 3 ? </a:t>
            </a:r>
          </a:p>
          <a:p>
            <a:pPr marL="0" indent="0">
              <a:buNone/>
            </a:pPr>
            <a:endParaRPr lang="fr-FR" dirty="0"/>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dirty="0"/>
              <a:t>Question 16</a:t>
            </a:r>
          </a:p>
        </p:txBody>
      </p:sp>
    </p:spTree>
    <p:extLst>
      <p:ext uri="{BB962C8B-B14F-4D97-AF65-F5344CB8AC3E}">
        <p14:creationId xmlns:p14="http://schemas.microsoft.com/office/powerpoint/2010/main" val="341523695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71B9924-EFB6-D394-43F4-2522DEC6AA33}"/>
              </a:ext>
            </a:extLst>
          </p:cNvPr>
          <p:cNvSpPr>
            <a:spLocks noGrp="1"/>
          </p:cNvSpPr>
          <p:nvPr>
            <p:ph type="title"/>
          </p:nvPr>
        </p:nvSpPr>
        <p:spPr>
          <a:xfrm>
            <a:off x="838200" y="0"/>
            <a:ext cx="10721196" cy="1257300"/>
          </a:xfrm>
        </p:spPr>
        <p:txBody>
          <a:bodyPr/>
          <a:lstStyle/>
          <a:p>
            <a:r>
              <a:rPr lang="fr-FR" sz="4000" dirty="0"/>
              <a:t>Tableau 3. Cas de grippe humaine par centre dans le district D, de janvier à novembre 2024</a:t>
            </a:r>
            <a:br>
              <a:rPr lang="fr-FR" sz="4000" dirty="0"/>
            </a:br>
            <a:endParaRPr lang="fr-FR" sz="4000" dirty="0"/>
          </a:p>
        </p:txBody>
      </p:sp>
      <p:graphicFrame>
        <p:nvGraphicFramePr>
          <p:cNvPr id="4" name="Content Placeholder 3">
            <a:extLst>
              <a:ext uri="{FF2B5EF4-FFF2-40B4-BE49-F238E27FC236}">
                <a16:creationId xmlns:a16="http://schemas.microsoft.com/office/drawing/2014/main" id="{A8FACCAF-FD3F-4F85-AF88-FC9E789ABA86}"/>
              </a:ext>
            </a:extLst>
          </p:cNvPr>
          <p:cNvGraphicFramePr>
            <a:graphicFrameLocks noGrp="1"/>
          </p:cNvGraphicFramePr>
          <p:nvPr>
            <p:ph sz="half" idx="2"/>
            <p:extLst>
              <p:ext uri="{D42A27DB-BD31-4B8C-83A1-F6EECF244321}">
                <p14:modId xmlns:p14="http://schemas.microsoft.com/office/powerpoint/2010/main" val="487770903"/>
              </p:ext>
            </p:extLst>
          </p:nvPr>
        </p:nvGraphicFramePr>
        <p:xfrm>
          <a:off x="2124255" y="1787857"/>
          <a:ext cx="7943490" cy="3903256"/>
        </p:xfrm>
        <a:graphic>
          <a:graphicData uri="http://schemas.openxmlformats.org/drawingml/2006/table">
            <a:tbl>
              <a:tblPr firstRow="1" firstCol="1" bandRow="1"/>
              <a:tblGrid>
                <a:gridCol w="4542626">
                  <a:extLst>
                    <a:ext uri="{9D8B030D-6E8A-4147-A177-3AD203B41FA5}">
                      <a16:colId xmlns:a16="http://schemas.microsoft.com/office/drawing/2014/main" val="2769677369"/>
                    </a:ext>
                  </a:extLst>
                </a:gridCol>
                <a:gridCol w="3400864">
                  <a:extLst>
                    <a:ext uri="{9D8B030D-6E8A-4147-A177-3AD203B41FA5}">
                      <a16:colId xmlns:a16="http://schemas.microsoft.com/office/drawing/2014/main" val="3512835112"/>
                    </a:ext>
                  </a:extLst>
                </a:gridCol>
              </a:tblGrid>
              <a:tr h="557608">
                <a:tc>
                  <a:txBody>
                    <a:bodyPr/>
                    <a:lstStyle/>
                    <a:p>
                      <a:pPr marL="0" marR="0" algn="ctr">
                        <a:spcBef>
                          <a:spcPts val="0"/>
                        </a:spcBef>
                        <a:spcAft>
                          <a:spcPts val="0"/>
                        </a:spcAft>
                      </a:pPr>
                      <a:r>
                        <a:rPr lang="fr-FR" sz="2800" b="1" noProof="0" dirty="0">
                          <a:solidFill>
                            <a:schemeClr val="tx1"/>
                          </a:solidFill>
                          <a:effectLst/>
                          <a:latin typeface="Arial" panose="020B0604020202020204" pitchFamily="34" charset="0"/>
                          <a:ea typeface="Times New Roman" panose="02020603050405020304" pitchFamily="18" charset="0"/>
                        </a:rPr>
                        <a:t>Installation</a:t>
                      </a:r>
                      <a:endParaRPr lang="fr-FR" sz="2800" b="1" noProof="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a:spcBef>
                          <a:spcPts val="0"/>
                        </a:spcBef>
                        <a:spcAft>
                          <a:spcPts val="0"/>
                        </a:spcAft>
                      </a:pPr>
                      <a:r>
                        <a:rPr lang="fr-FR" sz="2800" b="1" noProof="0" dirty="0">
                          <a:solidFill>
                            <a:schemeClr val="tx1"/>
                          </a:solidFill>
                          <a:effectLst/>
                          <a:latin typeface="Arial" panose="020B0604020202020204" pitchFamily="34" charset="0"/>
                          <a:ea typeface="Times New Roman" panose="02020603050405020304" pitchFamily="18" charset="0"/>
                        </a:rPr>
                        <a:t>Nombre de cas</a:t>
                      </a:r>
                      <a:endParaRPr lang="fr-FR" sz="2800" b="1" noProof="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extLst>
                  <a:ext uri="{0D108BD9-81ED-4DB2-BD59-A6C34878D82A}">
                    <a16:rowId xmlns:a16="http://schemas.microsoft.com/office/drawing/2014/main" val="2540109775"/>
                  </a:ext>
                </a:extLst>
              </a:tr>
              <a:tr h="557608">
                <a:tc>
                  <a:txBody>
                    <a:bodyPr/>
                    <a:lstStyle/>
                    <a:p>
                      <a:pPr marL="0" marR="0" algn="ctr">
                        <a:spcBef>
                          <a:spcPts val="0"/>
                        </a:spcBef>
                        <a:spcAft>
                          <a:spcPts val="200"/>
                        </a:spcAft>
                      </a:pPr>
                      <a:r>
                        <a:rPr lang="fr-FR" sz="2800" noProof="0" dirty="0">
                          <a:solidFill>
                            <a:schemeClr val="tx1"/>
                          </a:solidFill>
                          <a:effectLst/>
                          <a:latin typeface="Arial" panose="020B0604020202020204" pitchFamily="34" charset="0"/>
                          <a:ea typeface="Times New Roman" panose="02020603050405020304" pitchFamily="18" charset="0"/>
                        </a:rPr>
                        <a:t>Clinique pour enfants </a:t>
                      </a:r>
                      <a:endParaRPr lang="fr-FR" sz="2800" noProof="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200"/>
                        </a:spcAft>
                      </a:pPr>
                      <a:r>
                        <a:rPr lang="fr-FR" sz="2800" noProof="0" dirty="0">
                          <a:solidFill>
                            <a:schemeClr val="tx1"/>
                          </a:solidFill>
                          <a:effectLst/>
                          <a:latin typeface="Arial" panose="020B0604020202020204" pitchFamily="34" charset="0"/>
                          <a:ea typeface="MS Mincho" panose="02020609040205080304" pitchFamily="49" charset="-128"/>
                        </a:rPr>
                        <a:t>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75513992"/>
                  </a:ext>
                </a:extLst>
              </a:tr>
              <a:tr h="557608">
                <a:tc>
                  <a:txBody>
                    <a:bodyPr/>
                    <a:lstStyle/>
                    <a:p>
                      <a:pPr marL="0" marR="0" algn="ctr">
                        <a:spcBef>
                          <a:spcPts val="0"/>
                        </a:spcBef>
                        <a:spcAft>
                          <a:spcPts val="200"/>
                        </a:spcAft>
                      </a:pPr>
                      <a:r>
                        <a:rPr lang="fr-FR" sz="2800" noProof="0" dirty="0">
                          <a:solidFill>
                            <a:schemeClr val="tx1"/>
                          </a:solidFill>
                          <a:effectLst/>
                          <a:latin typeface="Arial" panose="020B0604020202020204" pitchFamily="34" charset="0"/>
                          <a:ea typeface="Times New Roman" panose="02020603050405020304" pitchFamily="18" charset="0"/>
                        </a:rPr>
                        <a:t>Clinique générale</a:t>
                      </a:r>
                      <a:endParaRPr lang="fr-FR" sz="2800" noProof="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200"/>
                        </a:spcAft>
                      </a:pPr>
                      <a:r>
                        <a:rPr lang="fr-FR" sz="2800" noProof="0" dirty="0">
                          <a:solidFill>
                            <a:schemeClr val="tx1"/>
                          </a:solidFill>
                          <a:effectLst/>
                          <a:latin typeface="Arial" panose="020B0604020202020204" pitchFamily="34" charset="0"/>
                          <a:ea typeface="MS Mincho" panose="02020609040205080304" pitchFamily="49" charset="-128"/>
                        </a:rPr>
                        <a:t>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87005083"/>
                  </a:ext>
                </a:extLst>
              </a:tr>
              <a:tr h="557608">
                <a:tc>
                  <a:txBody>
                    <a:bodyPr/>
                    <a:lstStyle/>
                    <a:p>
                      <a:pPr marL="0" marR="0" algn="ctr">
                        <a:spcBef>
                          <a:spcPts val="0"/>
                        </a:spcBef>
                        <a:spcAft>
                          <a:spcPts val="200"/>
                        </a:spcAft>
                      </a:pPr>
                      <a:r>
                        <a:rPr lang="fr-FR" sz="2800" noProof="0" dirty="0">
                          <a:solidFill>
                            <a:schemeClr val="tx1"/>
                          </a:solidFill>
                          <a:effectLst/>
                          <a:latin typeface="Arial" panose="020B0604020202020204" pitchFamily="34" charset="0"/>
                          <a:ea typeface="Times New Roman" panose="02020603050405020304" pitchFamily="18" charset="0"/>
                        </a:rPr>
                        <a:t>Clinique de district</a:t>
                      </a:r>
                      <a:endParaRPr lang="fr-FR" sz="2800" noProof="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200"/>
                        </a:spcAft>
                      </a:pPr>
                      <a:r>
                        <a:rPr lang="fr-FR" sz="2800" noProof="0" dirty="0">
                          <a:solidFill>
                            <a:schemeClr val="tx1"/>
                          </a:solidFill>
                          <a:effectLst/>
                          <a:latin typeface="Arial" panose="020B0604020202020204" pitchFamily="34" charset="0"/>
                          <a:ea typeface="MS Mincho" panose="02020609040205080304" pitchFamily="49" charset="-128"/>
                        </a:rPr>
                        <a:t>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195974326"/>
                  </a:ext>
                </a:extLst>
              </a:tr>
              <a:tr h="557608">
                <a:tc>
                  <a:txBody>
                    <a:bodyPr/>
                    <a:lstStyle/>
                    <a:p>
                      <a:pPr marL="0" marR="0" algn="ctr">
                        <a:spcBef>
                          <a:spcPts val="0"/>
                        </a:spcBef>
                        <a:spcAft>
                          <a:spcPts val="200"/>
                        </a:spcAft>
                      </a:pPr>
                      <a:r>
                        <a:rPr lang="fr-FR" sz="2800" noProof="0" dirty="0">
                          <a:solidFill>
                            <a:schemeClr val="tx1"/>
                          </a:solidFill>
                          <a:effectLst/>
                          <a:latin typeface="Arial" panose="020B0604020202020204" pitchFamily="34" charset="0"/>
                          <a:ea typeface="Times New Roman" panose="02020603050405020304" pitchFamily="18" charset="0"/>
                        </a:rPr>
                        <a:t>Hôpital général </a:t>
                      </a:r>
                      <a:endParaRPr lang="fr-FR" sz="2800" noProof="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200"/>
                        </a:spcAft>
                      </a:pPr>
                      <a:r>
                        <a:rPr lang="fr-FR" sz="2800" noProof="0" dirty="0">
                          <a:solidFill>
                            <a:schemeClr val="tx1"/>
                          </a:solidFill>
                          <a:effectLst/>
                          <a:latin typeface="Arial" panose="020B0604020202020204" pitchFamily="34" charset="0"/>
                          <a:ea typeface="MS Mincho" panose="02020609040205080304" pitchFamily="49" charset="-128"/>
                        </a:rPr>
                        <a:t>24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96131057"/>
                  </a:ext>
                </a:extLst>
              </a:tr>
              <a:tr h="557608">
                <a:tc>
                  <a:txBody>
                    <a:bodyPr/>
                    <a:lstStyle/>
                    <a:p>
                      <a:pPr marL="0" marR="0" algn="ctr">
                        <a:spcBef>
                          <a:spcPts val="0"/>
                        </a:spcBef>
                        <a:spcAft>
                          <a:spcPts val="200"/>
                        </a:spcAft>
                      </a:pPr>
                      <a:r>
                        <a:rPr lang="fr-FR" sz="2800" noProof="0" dirty="0">
                          <a:solidFill>
                            <a:schemeClr val="tx1"/>
                          </a:solidFill>
                          <a:effectLst/>
                          <a:latin typeface="Arial" panose="020B0604020202020204" pitchFamily="34" charset="0"/>
                          <a:ea typeface="Times New Roman" panose="02020603050405020304" pitchFamily="18" charset="0"/>
                        </a:rPr>
                        <a:t>Hôpital provincial </a:t>
                      </a:r>
                      <a:endParaRPr lang="fr-FR" sz="2800" noProof="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200"/>
                        </a:spcAft>
                      </a:pPr>
                      <a:r>
                        <a:rPr lang="fr-FR" sz="2800" noProof="0" dirty="0">
                          <a:solidFill>
                            <a:schemeClr val="tx1"/>
                          </a:solidFill>
                          <a:effectLst/>
                          <a:latin typeface="Arial" panose="020B0604020202020204" pitchFamily="34" charset="0"/>
                          <a:ea typeface="Times New Roman" panose="02020603050405020304" pitchFamily="18" charset="0"/>
                        </a:rPr>
                        <a:t>1</a:t>
                      </a:r>
                      <a:endParaRPr lang="fr-FR" sz="2800" noProof="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00358924"/>
                  </a:ext>
                </a:extLst>
              </a:tr>
              <a:tr h="557608">
                <a:tc>
                  <a:txBody>
                    <a:bodyPr/>
                    <a:lstStyle/>
                    <a:p>
                      <a:pPr marL="0" marR="0" algn="ctr">
                        <a:spcBef>
                          <a:spcPts val="0"/>
                        </a:spcBef>
                        <a:spcAft>
                          <a:spcPts val="200"/>
                        </a:spcAft>
                      </a:pPr>
                      <a:r>
                        <a:rPr lang="fr-FR" sz="2800" b="0" noProof="0" dirty="0">
                          <a:solidFill>
                            <a:schemeClr val="tx1"/>
                          </a:solidFill>
                          <a:effectLst/>
                          <a:latin typeface="Arial" panose="020B0604020202020204" pitchFamily="34" charset="0"/>
                          <a:ea typeface="Times New Roman" panose="02020603050405020304" pitchFamily="18" charset="0"/>
                        </a:rPr>
                        <a:t>Total</a:t>
                      </a:r>
                      <a:endParaRPr lang="fr-FR" sz="2800" b="0" noProof="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ctr">
                        <a:spcBef>
                          <a:spcPts val="0"/>
                        </a:spcBef>
                        <a:spcAft>
                          <a:spcPts val="200"/>
                        </a:spcAft>
                      </a:pPr>
                      <a:r>
                        <a:rPr lang="fr-FR" sz="2800" b="0" noProof="0" dirty="0">
                          <a:solidFill>
                            <a:schemeClr val="tx1"/>
                          </a:solidFill>
                          <a:effectLst/>
                          <a:latin typeface="Arial" panose="020B0604020202020204" pitchFamily="34" charset="0"/>
                          <a:ea typeface="MS Mincho" panose="02020609040205080304" pitchFamily="49" charset="-128"/>
                        </a:rPr>
                        <a:t>44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extLst>
                  <a:ext uri="{0D108BD9-81ED-4DB2-BD59-A6C34878D82A}">
                    <a16:rowId xmlns:a16="http://schemas.microsoft.com/office/drawing/2014/main" val="2268518583"/>
                  </a:ext>
                </a:extLst>
              </a:tr>
            </a:tbl>
          </a:graphicData>
        </a:graphic>
      </p:graphicFrame>
    </p:spTree>
    <p:extLst>
      <p:ext uri="{BB962C8B-B14F-4D97-AF65-F5344CB8AC3E}">
        <p14:creationId xmlns:p14="http://schemas.microsoft.com/office/powerpoint/2010/main" val="147386723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p:txBody>
          <a:bodyPr anchor="ctr"/>
          <a:lstStyle/>
          <a:p>
            <a:pPr marL="0" indent="0">
              <a:buNone/>
            </a:pPr>
            <a:r>
              <a:rPr lang="fr-FR" dirty="0"/>
              <a:t>Le district ne compte que quatre structures sanitaires. </a:t>
            </a:r>
          </a:p>
          <a:p>
            <a:pPr marL="0" indent="0">
              <a:buNone/>
            </a:pPr>
            <a:r>
              <a:rPr lang="fr-FR" dirty="0"/>
              <a:t>Le district n'a pas d'hôpital provincial.</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dirty="0"/>
              <a:t>Question 16 Réponse</a:t>
            </a:r>
          </a:p>
        </p:txBody>
      </p:sp>
    </p:spTree>
    <p:extLst>
      <p:ext uri="{BB962C8B-B14F-4D97-AF65-F5344CB8AC3E}">
        <p14:creationId xmlns:p14="http://schemas.microsoft.com/office/powerpoint/2010/main" val="238551170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p:txBody>
          <a:bodyPr anchor="ctr"/>
          <a:lstStyle/>
          <a:p>
            <a:pPr marL="0" indent="0">
              <a:buNone/>
            </a:pPr>
            <a:r>
              <a:rPr lang="fr-FR" dirty="0"/>
              <a:t>Quels problèmes de qualité des données voyez-vous dans le tableau 4 ?</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dirty="0"/>
              <a:t>Question 17</a:t>
            </a:r>
          </a:p>
        </p:txBody>
      </p:sp>
    </p:spTree>
    <p:extLst>
      <p:ext uri="{BB962C8B-B14F-4D97-AF65-F5344CB8AC3E}">
        <p14:creationId xmlns:p14="http://schemas.microsoft.com/office/powerpoint/2010/main" val="16059201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p:txBody>
          <a:bodyPr anchor="ctr"/>
          <a:lstStyle/>
          <a:p>
            <a:pPr marL="0" indent="0" algn="ctr">
              <a:buNone/>
            </a:pPr>
            <a:r>
              <a:rPr lang="fr-FR" dirty="0"/>
              <a:t>Énumérer les étapes du cycle de surveillance.</a:t>
            </a:r>
          </a:p>
        </p:txBody>
      </p:sp>
      <p:sp>
        <p:nvSpPr>
          <p:cNvPr id="18" name="Title 17">
            <a:extLst>
              <a:ext uri="{FF2B5EF4-FFF2-40B4-BE49-F238E27FC236}">
                <a16:creationId xmlns:a16="http://schemas.microsoft.com/office/drawing/2014/main" id="{5B3837AD-47A1-D2E3-43F3-EF130AD6D68A}"/>
              </a:ext>
            </a:extLst>
          </p:cNvPr>
          <p:cNvSpPr>
            <a:spLocks noGrp="1"/>
          </p:cNvSpPr>
          <p:nvPr>
            <p:ph type="title"/>
          </p:nvPr>
        </p:nvSpPr>
        <p:spPr>
          <a:prstGeom prst="rect">
            <a:avLst/>
          </a:prstGeom>
        </p:spPr>
        <p:txBody>
          <a:bodyPr/>
          <a:lstStyle/>
          <a:p>
            <a:r>
              <a:rPr lang="en-US" dirty="0"/>
              <a:t>Question 1</a:t>
            </a:r>
          </a:p>
        </p:txBody>
      </p:sp>
    </p:spTree>
    <p:extLst>
      <p:ext uri="{BB962C8B-B14F-4D97-AF65-F5344CB8AC3E}">
        <p14:creationId xmlns:p14="http://schemas.microsoft.com/office/powerpoint/2010/main" val="216923099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D00181C-12D1-A734-8EFD-C5F05E4FBA16}"/>
              </a:ext>
            </a:extLst>
          </p:cNvPr>
          <p:cNvSpPr>
            <a:spLocks noGrp="1"/>
          </p:cNvSpPr>
          <p:nvPr>
            <p:ph type="title"/>
          </p:nvPr>
        </p:nvSpPr>
        <p:spPr>
          <a:xfrm>
            <a:off x="838199" y="0"/>
            <a:ext cx="10675513" cy="1257300"/>
          </a:xfrm>
        </p:spPr>
        <p:txBody>
          <a:bodyPr anchor="b"/>
          <a:lstStyle/>
          <a:p>
            <a:r>
              <a:rPr lang="fr-FR" sz="3200" dirty="0"/>
              <a:t>Tableau 4. Cas de grippe humaine selon la présence de fièvre dans le district D, de janvier à novembre 2024</a:t>
            </a:r>
          </a:p>
        </p:txBody>
      </p:sp>
      <p:graphicFrame>
        <p:nvGraphicFramePr>
          <p:cNvPr id="4" name="Content Placeholder 3">
            <a:extLst>
              <a:ext uri="{FF2B5EF4-FFF2-40B4-BE49-F238E27FC236}">
                <a16:creationId xmlns:a16="http://schemas.microsoft.com/office/drawing/2014/main" id="{87E9F394-E743-4D36-8ABB-FBD09722CEBA}"/>
              </a:ext>
            </a:extLst>
          </p:cNvPr>
          <p:cNvGraphicFramePr>
            <a:graphicFrameLocks noGrp="1"/>
          </p:cNvGraphicFramePr>
          <p:nvPr>
            <p:ph sz="half" idx="2"/>
            <p:extLst>
              <p:ext uri="{D42A27DB-BD31-4B8C-83A1-F6EECF244321}">
                <p14:modId xmlns:p14="http://schemas.microsoft.com/office/powerpoint/2010/main" val="2259708716"/>
              </p:ext>
            </p:extLst>
          </p:nvPr>
        </p:nvGraphicFramePr>
        <p:xfrm>
          <a:off x="2091206" y="1982336"/>
          <a:ext cx="8009587" cy="3603012"/>
        </p:xfrm>
        <a:graphic>
          <a:graphicData uri="http://schemas.openxmlformats.org/drawingml/2006/table">
            <a:tbl>
              <a:tblPr firstRow="1" firstCol="1" bandRow="1"/>
              <a:tblGrid>
                <a:gridCol w="4146471">
                  <a:extLst>
                    <a:ext uri="{9D8B030D-6E8A-4147-A177-3AD203B41FA5}">
                      <a16:colId xmlns:a16="http://schemas.microsoft.com/office/drawing/2014/main" val="4222460364"/>
                    </a:ext>
                  </a:extLst>
                </a:gridCol>
                <a:gridCol w="3863116">
                  <a:extLst>
                    <a:ext uri="{9D8B030D-6E8A-4147-A177-3AD203B41FA5}">
                      <a16:colId xmlns:a16="http://schemas.microsoft.com/office/drawing/2014/main" val="2237011098"/>
                    </a:ext>
                  </a:extLst>
                </a:gridCol>
              </a:tblGrid>
              <a:tr h="600502">
                <a:tc>
                  <a:txBody>
                    <a:bodyPr/>
                    <a:lstStyle/>
                    <a:p>
                      <a:pPr marL="0" marR="0" algn="ctr">
                        <a:spcBef>
                          <a:spcPts val="0"/>
                        </a:spcBef>
                        <a:spcAft>
                          <a:spcPts val="0"/>
                        </a:spcAft>
                      </a:pPr>
                      <a:r>
                        <a:rPr lang="fr-FR" sz="2800" b="1" noProof="0" dirty="0">
                          <a:solidFill>
                            <a:schemeClr val="tx1"/>
                          </a:solidFill>
                          <a:effectLst/>
                          <a:latin typeface="Arial" panose="020B0604020202020204" pitchFamily="34" charset="0"/>
                          <a:ea typeface="Times New Roman" panose="02020603050405020304" pitchFamily="18" charset="0"/>
                        </a:rPr>
                        <a:t>Fièvre</a:t>
                      </a:r>
                      <a:endParaRPr lang="fr-FR" sz="2800" b="1" noProof="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a:spcBef>
                          <a:spcPts val="0"/>
                        </a:spcBef>
                        <a:spcAft>
                          <a:spcPts val="0"/>
                        </a:spcAft>
                      </a:pPr>
                      <a:r>
                        <a:rPr lang="fr-FR" sz="2800" b="1" noProof="0" dirty="0">
                          <a:solidFill>
                            <a:schemeClr val="tx1"/>
                          </a:solidFill>
                          <a:effectLst/>
                          <a:latin typeface="Arial" panose="020B0604020202020204" pitchFamily="34" charset="0"/>
                          <a:ea typeface="Times New Roman" panose="02020603050405020304" pitchFamily="18" charset="0"/>
                        </a:rPr>
                        <a:t>Nombre de cas</a:t>
                      </a:r>
                      <a:endParaRPr lang="fr-FR" sz="2800" b="1" noProof="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extLst>
                  <a:ext uri="{0D108BD9-81ED-4DB2-BD59-A6C34878D82A}">
                    <a16:rowId xmlns:a16="http://schemas.microsoft.com/office/drawing/2014/main" val="4946009"/>
                  </a:ext>
                </a:extLst>
              </a:tr>
              <a:tr h="600502">
                <a:tc>
                  <a:txBody>
                    <a:bodyPr/>
                    <a:lstStyle/>
                    <a:p>
                      <a:pPr marL="0" marR="0" algn="ctr">
                        <a:spcBef>
                          <a:spcPts val="0"/>
                        </a:spcBef>
                        <a:spcAft>
                          <a:spcPts val="200"/>
                        </a:spcAft>
                      </a:pPr>
                      <a:r>
                        <a:rPr lang="fr-FR" sz="2800" noProof="0" dirty="0">
                          <a:solidFill>
                            <a:schemeClr val="tx1"/>
                          </a:solidFill>
                          <a:effectLst/>
                          <a:latin typeface="Arial" panose="020B0604020202020204" pitchFamily="34" charset="0"/>
                          <a:ea typeface="Times New Roman" panose="02020603050405020304" pitchFamily="18" charset="0"/>
                        </a:rPr>
                        <a:t>Oui</a:t>
                      </a:r>
                      <a:endParaRPr lang="fr-FR" sz="2800" noProof="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200"/>
                        </a:spcAft>
                      </a:pPr>
                      <a:r>
                        <a:rPr lang="fr-FR" sz="2800" noProof="0" dirty="0">
                          <a:solidFill>
                            <a:schemeClr val="tx1"/>
                          </a:solidFill>
                          <a:effectLst/>
                          <a:latin typeface="Arial" panose="020B0604020202020204" pitchFamily="34" charset="0"/>
                          <a:ea typeface="MS Mincho" panose="02020609040205080304" pitchFamily="49" charset="-128"/>
                        </a:rPr>
                        <a:t>40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962461588"/>
                  </a:ext>
                </a:extLst>
              </a:tr>
              <a:tr h="600502">
                <a:tc>
                  <a:txBody>
                    <a:bodyPr/>
                    <a:lstStyle/>
                    <a:p>
                      <a:pPr marL="0" marR="0" algn="ctr">
                        <a:spcBef>
                          <a:spcPts val="0"/>
                        </a:spcBef>
                        <a:spcAft>
                          <a:spcPts val="200"/>
                        </a:spcAft>
                      </a:pPr>
                      <a:r>
                        <a:rPr lang="fr-FR" sz="2800" noProof="0" dirty="0">
                          <a:solidFill>
                            <a:schemeClr val="tx1"/>
                          </a:solidFill>
                          <a:effectLst/>
                          <a:latin typeface="Arial" panose="020B0604020202020204" pitchFamily="34" charset="0"/>
                          <a:ea typeface="Times New Roman" panose="02020603050405020304" pitchFamily="18" charset="0"/>
                        </a:rPr>
                        <a:t>Non</a:t>
                      </a:r>
                      <a:endParaRPr lang="fr-FR" sz="2800" noProof="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200"/>
                        </a:spcAft>
                      </a:pPr>
                      <a:r>
                        <a:rPr lang="fr-FR" sz="2800" noProof="0" dirty="0">
                          <a:solidFill>
                            <a:schemeClr val="tx1"/>
                          </a:solidFill>
                          <a:effectLst/>
                          <a:latin typeface="Arial" panose="020B0604020202020204" pitchFamily="34" charset="0"/>
                          <a:ea typeface="MS Mincho" panose="02020609040205080304" pitchFamily="49" charset="-128"/>
                        </a:rPr>
                        <a:t>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00961087"/>
                  </a:ext>
                </a:extLst>
              </a:tr>
              <a:tr h="600502">
                <a:tc>
                  <a:txBody>
                    <a:bodyPr/>
                    <a:lstStyle/>
                    <a:p>
                      <a:pPr marL="0" marR="0" algn="ctr">
                        <a:spcBef>
                          <a:spcPts val="0"/>
                        </a:spcBef>
                        <a:spcAft>
                          <a:spcPts val="200"/>
                        </a:spcAft>
                      </a:pPr>
                      <a:r>
                        <a:rPr lang="fr-FR" sz="2800" noProof="0" dirty="0">
                          <a:solidFill>
                            <a:schemeClr val="tx1"/>
                          </a:solidFill>
                          <a:effectLst/>
                          <a:latin typeface="Arial" panose="020B0604020202020204" pitchFamily="34" charset="0"/>
                          <a:ea typeface="Times New Roman" panose="02020603050405020304" pitchFamily="18" charset="0"/>
                        </a:rPr>
                        <a:t>Inconnu</a:t>
                      </a:r>
                      <a:endParaRPr lang="fr-FR" sz="2800" noProof="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200"/>
                        </a:spcAft>
                      </a:pPr>
                      <a:r>
                        <a:rPr lang="fr-FR" sz="2800" noProof="0" dirty="0">
                          <a:solidFill>
                            <a:schemeClr val="tx1"/>
                          </a:solidFill>
                          <a:effectLst/>
                          <a:latin typeface="Arial" panose="020B0604020202020204" pitchFamily="34" charset="0"/>
                          <a:ea typeface="Times New Roman" panose="02020603050405020304" pitchFamily="18" charset="0"/>
                        </a:rPr>
                        <a:t>1</a:t>
                      </a:r>
                      <a:endParaRPr lang="fr-FR" sz="2800" noProof="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117034162"/>
                  </a:ext>
                </a:extLst>
              </a:tr>
              <a:tr h="600502">
                <a:tc>
                  <a:txBody>
                    <a:bodyPr/>
                    <a:lstStyle/>
                    <a:p>
                      <a:pPr marL="0" marR="0" algn="ctr">
                        <a:spcBef>
                          <a:spcPts val="0"/>
                        </a:spcBef>
                        <a:spcAft>
                          <a:spcPts val="200"/>
                        </a:spcAft>
                      </a:pPr>
                      <a:r>
                        <a:rPr lang="fr-FR" sz="2800" noProof="0" dirty="0">
                          <a:solidFill>
                            <a:schemeClr val="tx1"/>
                          </a:solidFill>
                          <a:effectLst/>
                          <a:latin typeface="Arial" panose="020B0604020202020204" pitchFamily="34" charset="0"/>
                          <a:ea typeface="Times New Roman" panose="02020603050405020304" pitchFamily="18" charset="0"/>
                        </a:rPr>
                        <a:t>Peut-être</a:t>
                      </a:r>
                      <a:endParaRPr lang="fr-FR" sz="2800" noProof="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marL="0" marR="0" algn="ctr">
                        <a:spcBef>
                          <a:spcPts val="0"/>
                        </a:spcBef>
                        <a:spcAft>
                          <a:spcPts val="200"/>
                        </a:spcAft>
                      </a:pPr>
                      <a:r>
                        <a:rPr lang="fr-FR" sz="2800" noProof="0" dirty="0">
                          <a:solidFill>
                            <a:schemeClr val="tx1"/>
                          </a:solidFill>
                          <a:effectLst/>
                          <a:latin typeface="Arial" panose="020B0604020202020204" pitchFamily="34" charset="0"/>
                          <a:ea typeface="Times New Roman" panose="02020603050405020304" pitchFamily="18" charset="0"/>
                        </a:rPr>
                        <a:t>1</a:t>
                      </a:r>
                      <a:endParaRPr lang="fr-FR" sz="2800" noProof="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64023751"/>
                  </a:ext>
                </a:extLst>
              </a:tr>
              <a:tr h="600502">
                <a:tc>
                  <a:txBody>
                    <a:bodyPr/>
                    <a:lstStyle/>
                    <a:p>
                      <a:pPr marL="0" marR="0" algn="ctr">
                        <a:spcBef>
                          <a:spcPts val="0"/>
                        </a:spcBef>
                        <a:spcAft>
                          <a:spcPts val="200"/>
                        </a:spcAft>
                      </a:pPr>
                      <a:r>
                        <a:rPr lang="fr-FR" sz="2800" b="0" noProof="0" dirty="0">
                          <a:solidFill>
                            <a:schemeClr val="tx1"/>
                          </a:solidFill>
                          <a:effectLst/>
                          <a:latin typeface="Arial" panose="020B0604020202020204" pitchFamily="34" charset="0"/>
                          <a:ea typeface="Times New Roman" panose="02020603050405020304" pitchFamily="18" charset="0"/>
                        </a:rPr>
                        <a:t>Total</a:t>
                      </a:r>
                      <a:endParaRPr lang="fr-FR" sz="2800" b="0" noProof="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ctr">
                        <a:spcBef>
                          <a:spcPts val="0"/>
                        </a:spcBef>
                        <a:spcAft>
                          <a:spcPts val="200"/>
                        </a:spcAft>
                      </a:pPr>
                      <a:r>
                        <a:rPr lang="fr-FR" sz="2800" noProof="0" dirty="0">
                          <a:solidFill>
                            <a:schemeClr val="tx1"/>
                          </a:solidFill>
                          <a:effectLst/>
                          <a:latin typeface="Arial" panose="020B0604020202020204" pitchFamily="34" charset="0"/>
                          <a:ea typeface="MS Mincho" panose="02020609040205080304" pitchFamily="49" charset="-128"/>
                        </a:rPr>
                        <a:t>44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extLst>
                  <a:ext uri="{0D108BD9-81ED-4DB2-BD59-A6C34878D82A}">
                    <a16:rowId xmlns:a16="http://schemas.microsoft.com/office/drawing/2014/main" val="2141971308"/>
                  </a:ext>
                </a:extLst>
              </a:tr>
            </a:tbl>
          </a:graphicData>
        </a:graphic>
      </p:graphicFrame>
    </p:spTree>
    <p:extLst>
      <p:ext uri="{BB962C8B-B14F-4D97-AF65-F5344CB8AC3E}">
        <p14:creationId xmlns:p14="http://schemas.microsoft.com/office/powerpoint/2010/main" val="274115549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p:txBody>
          <a:bodyPr anchor="ctr"/>
          <a:lstStyle/>
          <a:p>
            <a:r>
              <a:rPr lang="fr-FR" dirty="0"/>
              <a:t>La réponse </a:t>
            </a:r>
            <a:r>
              <a:rPr lang="fr-FR" sz="2800" i="0" noProof="0" dirty="0">
                <a:effectLst/>
                <a:latin typeface="Arial" panose="020B0604020202020204" pitchFamily="34" charset="0"/>
                <a:ea typeface="MS Mincho" panose="02020609040205080304" pitchFamily="49" charset="-128"/>
              </a:rPr>
              <a:t>« </a:t>
            </a:r>
            <a:r>
              <a:rPr lang="fr-FR" dirty="0"/>
              <a:t>peut-être </a:t>
            </a:r>
            <a:r>
              <a:rPr lang="fr-FR" sz="2800" i="0" noProof="0" dirty="0">
                <a:effectLst/>
                <a:latin typeface="Arial" panose="020B0604020202020204" pitchFamily="34" charset="0"/>
                <a:ea typeface="MS Mincho" panose="02020609040205080304" pitchFamily="49" charset="-128"/>
              </a:rPr>
              <a:t>»</a:t>
            </a:r>
            <a:r>
              <a:rPr lang="fr-FR" dirty="0"/>
              <a:t> n'est pas une option valable.</a:t>
            </a:r>
          </a:p>
          <a:p>
            <a:r>
              <a:rPr lang="fr-FR" dirty="0"/>
              <a:t>Pour faire l'enquête, les options valables sont </a:t>
            </a:r>
            <a:r>
              <a:rPr lang="fr-FR" sz="2800" i="0" noProof="0" dirty="0">
                <a:effectLst/>
                <a:latin typeface="Arial" panose="020B0604020202020204" pitchFamily="34" charset="0"/>
                <a:ea typeface="MS Mincho" panose="02020609040205080304" pitchFamily="49" charset="-128"/>
              </a:rPr>
              <a:t>« </a:t>
            </a:r>
            <a:r>
              <a:rPr lang="fr-FR" dirty="0"/>
              <a:t>oui </a:t>
            </a:r>
            <a:r>
              <a:rPr lang="fr-FR" sz="2800" i="0" noProof="0" dirty="0">
                <a:effectLst/>
                <a:latin typeface="Arial" panose="020B0604020202020204" pitchFamily="34" charset="0"/>
                <a:ea typeface="MS Mincho" panose="02020609040205080304" pitchFamily="49" charset="-128"/>
              </a:rPr>
              <a:t>»</a:t>
            </a:r>
            <a:r>
              <a:rPr lang="fr-FR" dirty="0"/>
              <a:t>, </a:t>
            </a:r>
            <a:r>
              <a:rPr lang="fr-FR" sz="2800" i="0" noProof="0" dirty="0">
                <a:effectLst/>
                <a:latin typeface="Arial" panose="020B0604020202020204" pitchFamily="34" charset="0"/>
                <a:ea typeface="MS Mincho" panose="02020609040205080304" pitchFamily="49" charset="-128"/>
              </a:rPr>
              <a:t>« </a:t>
            </a:r>
            <a:r>
              <a:rPr lang="fr-FR" dirty="0"/>
              <a:t>non</a:t>
            </a:r>
            <a:r>
              <a:rPr lang="fr-FR" sz="2800" i="0" noProof="0" dirty="0">
                <a:effectLst/>
                <a:latin typeface="Arial" panose="020B0604020202020204" pitchFamily="34" charset="0"/>
                <a:ea typeface="MS Mincho" panose="02020609040205080304" pitchFamily="49" charset="-128"/>
              </a:rPr>
              <a:t> »</a:t>
            </a:r>
            <a:r>
              <a:rPr lang="fr-FR" dirty="0"/>
              <a:t> et </a:t>
            </a:r>
            <a:r>
              <a:rPr lang="fr-FR" sz="2800" i="0" noProof="0" dirty="0">
                <a:effectLst/>
                <a:latin typeface="Arial" panose="020B0604020202020204" pitchFamily="34" charset="0"/>
                <a:ea typeface="MS Mincho" panose="02020609040205080304" pitchFamily="49" charset="-128"/>
              </a:rPr>
              <a:t>« </a:t>
            </a:r>
            <a:r>
              <a:rPr lang="fr-FR" dirty="0"/>
              <a:t>inconnu </a:t>
            </a:r>
            <a:r>
              <a:rPr lang="fr-FR" sz="2800" i="0" noProof="0" dirty="0">
                <a:effectLst/>
                <a:latin typeface="Arial" panose="020B0604020202020204" pitchFamily="34" charset="0"/>
                <a:ea typeface="MS Mincho" panose="02020609040205080304" pitchFamily="49" charset="-128"/>
              </a:rPr>
              <a:t>»</a:t>
            </a:r>
            <a:r>
              <a:rPr lang="fr-FR" dirty="0"/>
              <a:t>. </a:t>
            </a:r>
          </a:p>
          <a:p>
            <a:r>
              <a:rPr lang="fr-FR" dirty="0"/>
              <a:t>Il faut remplacer </a:t>
            </a:r>
            <a:r>
              <a:rPr lang="fr-FR" sz="2800" i="0" noProof="0" dirty="0">
                <a:effectLst/>
                <a:latin typeface="Arial" panose="020B0604020202020204" pitchFamily="34" charset="0"/>
                <a:ea typeface="MS Mincho" panose="02020609040205080304" pitchFamily="49" charset="-128"/>
              </a:rPr>
              <a:t>« </a:t>
            </a:r>
            <a:r>
              <a:rPr lang="fr-FR" dirty="0"/>
              <a:t>peut-être </a:t>
            </a:r>
            <a:r>
              <a:rPr lang="fr-FR" sz="2800" i="0" noProof="0" dirty="0">
                <a:effectLst/>
                <a:latin typeface="Arial" panose="020B0604020202020204" pitchFamily="34" charset="0"/>
                <a:ea typeface="MS Mincho" panose="02020609040205080304" pitchFamily="49" charset="-128"/>
              </a:rPr>
              <a:t>»</a:t>
            </a:r>
            <a:r>
              <a:rPr lang="fr-FR" dirty="0"/>
              <a:t> par </a:t>
            </a:r>
            <a:r>
              <a:rPr lang="fr-FR" sz="2800" i="0" noProof="0" dirty="0">
                <a:effectLst/>
                <a:latin typeface="Arial" panose="020B0604020202020204" pitchFamily="34" charset="0"/>
                <a:ea typeface="MS Mincho" panose="02020609040205080304" pitchFamily="49" charset="-128"/>
              </a:rPr>
              <a:t>« </a:t>
            </a:r>
            <a:r>
              <a:rPr lang="fr-FR" dirty="0"/>
              <a:t>inconnu</a:t>
            </a:r>
            <a:r>
              <a:rPr lang="fr-FR" sz="2800" i="0" noProof="0" dirty="0">
                <a:effectLst/>
                <a:latin typeface="Arial" panose="020B0604020202020204" pitchFamily="34" charset="0"/>
                <a:ea typeface="MS Mincho" panose="02020609040205080304" pitchFamily="49" charset="-128"/>
              </a:rPr>
              <a:t> »</a:t>
            </a:r>
            <a:r>
              <a:rPr lang="fr-FR" dirty="0"/>
              <a:t>.</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dirty="0"/>
              <a:t>Question 17 Réponses (1/2)</a:t>
            </a:r>
          </a:p>
        </p:txBody>
      </p:sp>
    </p:spTree>
    <p:extLst>
      <p:ext uri="{BB962C8B-B14F-4D97-AF65-F5344CB8AC3E}">
        <p14:creationId xmlns:p14="http://schemas.microsoft.com/office/powerpoint/2010/main" val="75597769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a:xfrm>
            <a:off x="838200" y="1257301"/>
            <a:ext cx="10779070" cy="4860866"/>
          </a:xfrm>
        </p:spPr>
        <p:txBody>
          <a:bodyPr anchor="t"/>
          <a:lstStyle/>
          <a:p>
            <a:r>
              <a:rPr lang="fr-FR" sz="2600" dirty="0"/>
              <a:t>Les étapes de nettoyage des données, comme celle-ci, doivent être consignées et conservées dans un registre comme celui-ci : </a:t>
            </a:r>
          </a:p>
          <a:p>
            <a:pPr marL="0" indent="0">
              <a:buNone/>
            </a:pPr>
            <a:endParaRPr lang="fr-FR" sz="2600" dirty="0"/>
          </a:p>
          <a:p>
            <a:endParaRPr lang="fr-FR" dirty="0"/>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dirty="0"/>
              <a:t>Question 17 Réponses (2/2)</a:t>
            </a:r>
          </a:p>
        </p:txBody>
      </p:sp>
      <p:graphicFrame>
        <p:nvGraphicFramePr>
          <p:cNvPr id="11" name="Table 10">
            <a:extLst>
              <a:ext uri="{FF2B5EF4-FFF2-40B4-BE49-F238E27FC236}">
                <a16:creationId xmlns:a16="http://schemas.microsoft.com/office/drawing/2014/main" id="{314883E4-6D59-A88D-5A98-0DAEF79C8D63}"/>
              </a:ext>
            </a:extLst>
          </p:cNvPr>
          <p:cNvGraphicFramePr>
            <a:graphicFrameLocks noGrp="1"/>
          </p:cNvGraphicFramePr>
          <p:nvPr>
            <p:extLst>
              <p:ext uri="{D42A27DB-BD31-4B8C-83A1-F6EECF244321}">
                <p14:modId xmlns:p14="http://schemas.microsoft.com/office/powerpoint/2010/main" val="173476642"/>
              </p:ext>
            </p:extLst>
          </p:nvPr>
        </p:nvGraphicFramePr>
        <p:xfrm>
          <a:off x="838200" y="2193261"/>
          <a:ext cx="10779071" cy="3799054"/>
        </p:xfrm>
        <a:graphic>
          <a:graphicData uri="http://schemas.openxmlformats.org/drawingml/2006/table">
            <a:tbl>
              <a:tblPr firstRow="1" bandRow="1">
                <a:tableStyleId>{10A1B5D5-9B99-4C35-A422-299274C87663}</a:tableStyleId>
              </a:tblPr>
              <a:tblGrid>
                <a:gridCol w="1649857">
                  <a:extLst>
                    <a:ext uri="{9D8B030D-6E8A-4147-A177-3AD203B41FA5}">
                      <a16:colId xmlns:a16="http://schemas.microsoft.com/office/drawing/2014/main" val="1345456976"/>
                    </a:ext>
                  </a:extLst>
                </a:gridCol>
                <a:gridCol w="2142699">
                  <a:extLst>
                    <a:ext uri="{9D8B030D-6E8A-4147-A177-3AD203B41FA5}">
                      <a16:colId xmlns:a16="http://schemas.microsoft.com/office/drawing/2014/main" val="1160107629"/>
                    </a:ext>
                  </a:extLst>
                </a:gridCol>
                <a:gridCol w="1783692">
                  <a:extLst>
                    <a:ext uri="{9D8B030D-6E8A-4147-A177-3AD203B41FA5}">
                      <a16:colId xmlns:a16="http://schemas.microsoft.com/office/drawing/2014/main" val="3340232008"/>
                    </a:ext>
                  </a:extLst>
                </a:gridCol>
                <a:gridCol w="5202823">
                  <a:extLst>
                    <a:ext uri="{9D8B030D-6E8A-4147-A177-3AD203B41FA5}">
                      <a16:colId xmlns:a16="http://schemas.microsoft.com/office/drawing/2014/main" val="1246789477"/>
                    </a:ext>
                  </a:extLst>
                </a:gridCol>
              </a:tblGrid>
              <a:tr h="389432">
                <a:tc>
                  <a:txBody>
                    <a:bodyPr/>
                    <a:lstStyle/>
                    <a:p>
                      <a:pPr marL="0" marR="0" algn="ctr">
                        <a:spcBef>
                          <a:spcPts val="0"/>
                        </a:spcBef>
                        <a:spcAft>
                          <a:spcPts val="0"/>
                        </a:spcAft>
                      </a:pPr>
                      <a:r>
                        <a:rPr lang="fr-FR" sz="2000" b="1" dirty="0">
                          <a:solidFill>
                            <a:srgbClr val="000000"/>
                          </a:solidFill>
                          <a:effectLst/>
                        </a:rPr>
                        <a:t>Identifiant de la cellule</a:t>
                      </a:r>
                      <a:endParaRPr lang="fr-FR" sz="2000" dirty="0">
                        <a:effectLst/>
                        <a:latin typeface="Arial" panose="020B0604020202020204" pitchFamily="34" charset="0"/>
                        <a:ea typeface="Arial" panose="020B0604020202020204" pitchFamily="34" charset="0"/>
                      </a:endParaRPr>
                    </a:p>
                  </a:txBody>
                  <a:tcPr marL="73025" marR="73025" marT="0" marB="0" anchor="ctr"/>
                </a:tc>
                <a:tc>
                  <a:txBody>
                    <a:bodyPr/>
                    <a:lstStyle/>
                    <a:p>
                      <a:pPr marL="0" marR="0" algn="ctr">
                        <a:spcBef>
                          <a:spcPts val="0"/>
                        </a:spcBef>
                        <a:spcAft>
                          <a:spcPts val="0"/>
                        </a:spcAft>
                      </a:pPr>
                      <a:r>
                        <a:rPr lang="fr-FR" sz="2000" b="1" dirty="0">
                          <a:solidFill>
                            <a:srgbClr val="000000"/>
                          </a:solidFill>
                          <a:effectLst/>
                        </a:rPr>
                        <a:t>Valeur incorrecte</a:t>
                      </a:r>
                      <a:endParaRPr lang="fr-FR" sz="2000" dirty="0">
                        <a:effectLst/>
                        <a:latin typeface="Arial" panose="020B0604020202020204" pitchFamily="34" charset="0"/>
                        <a:ea typeface="Arial" panose="020B0604020202020204" pitchFamily="34" charset="0"/>
                      </a:endParaRPr>
                    </a:p>
                  </a:txBody>
                  <a:tcPr marL="73025" marR="73025" marT="0" marB="0" anchor="ctr"/>
                </a:tc>
                <a:tc>
                  <a:txBody>
                    <a:bodyPr/>
                    <a:lstStyle/>
                    <a:p>
                      <a:pPr marL="0" marR="0" algn="ctr">
                        <a:spcBef>
                          <a:spcPts val="0"/>
                        </a:spcBef>
                        <a:spcAft>
                          <a:spcPts val="0"/>
                        </a:spcAft>
                      </a:pPr>
                      <a:r>
                        <a:rPr lang="fr-FR" sz="2000" b="1" dirty="0">
                          <a:solidFill>
                            <a:srgbClr val="000000"/>
                          </a:solidFill>
                          <a:effectLst/>
                        </a:rPr>
                        <a:t>Valeur corrigée</a:t>
                      </a:r>
                      <a:endParaRPr lang="fr-FR" sz="2000" dirty="0">
                        <a:effectLst/>
                        <a:latin typeface="Arial" panose="020B0604020202020204" pitchFamily="34" charset="0"/>
                        <a:ea typeface="Arial" panose="020B0604020202020204" pitchFamily="34" charset="0"/>
                      </a:endParaRPr>
                    </a:p>
                  </a:txBody>
                  <a:tcPr marL="73025" marR="73025" marT="0" marB="0" anchor="ctr"/>
                </a:tc>
                <a:tc>
                  <a:txBody>
                    <a:bodyPr/>
                    <a:lstStyle/>
                    <a:p>
                      <a:pPr marL="0" marR="0" algn="ctr">
                        <a:spcBef>
                          <a:spcPts val="0"/>
                        </a:spcBef>
                        <a:spcAft>
                          <a:spcPts val="0"/>
                        </a:spcAft>
                      </a:pPr>
                      <a:r>
                        <a:rPr lang="fr-FR" sz="2000" b="1" dirty="0">
                          <a:solidFill>
                            <a:srgbClr val="000000"/>
                          </a:solidFill>
                          <a:effectLst/>
                        </a:rPr>
                        <a:t>Explication</a:t>
                      </a:r>
                      <a:endParaRPr lang="fr-FR" sz="2000" dirty="0">
                        <a:effectLst/>
                        <a:latin typeface="Arial" panose="020B0604020202020204" pitchFamily="34" charset="0"/>
                        <a:ea typeface="Arial" panose="020B0604020202020204" pitchFamily="34" charset="0"/>
                      </a:endParaRPr>
                    </a:p>
                  </a:txBody>
                  <a:tcPr marL="73025" marR="73025" marT="0" marB="0" anchor="ctr"/>
                </a:tc>
                <a:extLst>
                  <a:ext uri="{0D108BD9-81ED-4DB2-BD59-A6C34878D82A}">
                    <a16:rowId xmlns:a16="http://schemas.microsoft.com/office/drawing/2014/main" val="730563991"/>
                  </a:ext>
                </a:extLst>
              </a:tr>
              <a:tr h="389432">
                <a:tc>
                  <a:txBody>
                    <a:bodyPr/>
                    <a:lstStyle/>
                    <a:p>
                      <a:pPr marL="0" marR="0" algn="ctr">
                        <a:spcBef>
                          <a:spcPts val="0"/>
                        </a:spcBef>
                        <a:spcAft>
                          <a:spcPts val="0"/>
                        </a:spcAft>
                      </a:pPr>
                      <a:r>
                        <a:rPr lang="fr-FR" sz="2000" dirty="0">
                          <a:solidFill>
                            <a:srgbClr val="000000"/>
                          </a:solidFill>
                          <a:effectLst/>
                        </a:rPr>
                        <a:t>F4</a:t>
                      </a:r>
                      <a:endParaRPr lang="fr-FR" sz="2000" dirty="0">
                        <a:effectLst/>
                        <a:latin typeface="Arial" panose="020B0604020202020204" pitchFamily="34" charset="0"/>
                        <a:ea typeface="Arial" panose="020B0604020202020204" pitchFamily="34" charset="0"/>
                      </a:endParaRPr>
                    </a:p>
                  </a:txBody>
                  <a:tcPr marL="73025" marR="73025" marT="0" marB="0" anchor="ctr"/>
                </a:tc>
                <a:tc>
                  <a:txBody>
                    <a:bodyPr/>
                    <a:lstStyle/>
                    <a:p>
                      <a:pPr marL="0" marR="0" algn="ctr">
                        <a:spcBef>
                          <a:spcPts val="0"/>
                        </a:spcBef>
                        <a:spcAft>
                          <a:spcPts val="0"/>
                        </a:spcAft>
                      </a:pPr>
                      <a:r>
                        <a:rPr lang="fr-FR" sz="2000" dirty="0">
                          <a:solidFill>
                            <a:srgbClr val="000000"/>
                          </a:solidFill>
                          <a:effectLst/>
                        </a:rPr>
                        <a:t>153</a:t>
                      </a:r>
                      <a:endParaRPr lang="fr-FR" sz="2000" dirty="0">
                        <a:effectLst/>
                        <a:latin typeface="Arial" panose="020B0604020202020204" pitchFamily="34" charset="0"/>
                        <a:ea typeface="Arial" panose="020B0604020202020204" pitchFamily="34" charset="0"/>
                      </a:endParaRPr>
                    </a:p>
                  </a:txBody>
                  <a:tcPr marL="73025" marR="73025" marT="0" marB="0" anchor="ctr"/>
                </a:tc>
                <a:tc>
                  <a:txBody>
                    <a:bodyPr/>
                    <a:lstStyle/>
                    <a:p>
                      <a:pPr marL="0" marR="0" algn="ctr">
                        <a:spcBef>
                          <a:spcPts val="0"/>
                        </a:spcBef>
                        <a:spcAft>
                          <a:spcPts val="0"/>
                        </a:spcAft>
                      </a:pPr>
                      <a:r>
                        <a:rPr lang="fr-FR" sz="2000" dirty="0">
                          <a:solidFill>
                            <a:srgbClr val="000000"/>
                          </a:solidFill>
                          <a:effectLst/>
                        </a:rPr>
                        <a:t>22</a:t>
                      </a:r>
                      <a:endParaRPr lang="fr-FR" sz="2000" dirty="0">
                        <a:effectLst/>
                        <a:latin typeface="Arial" panose="020B0604020202020204" pitchFamily="34" charset="0"/>
                        <a:ea typeface="Arial" panose="020B0604020202020204" pitchFamily="34" charset="0"/>
                      </a:endParaRPr>
                    </a:p>
                  </a:txBody>
                  <a:tcPr marL="73025" marR="73025" marT="0" marB="0" anchor="ctr"/>
                </a:tc>
                <a:tc>
                  <a:txBody>
                    <a:bodyPr/>
                    <a:lstStyle/>
                    <a:p>
                      <a:pPr marL="0" marR="0">
                        <a:spcBef>
                          <a:spcPts val="0"/>
                        </a:spcBef>
                        <a:spcAft>
                          <a:spcPts val="0"/>
                        </a:spcAft>
                      </a:pPr>
                      <a:r>
                        <a:rPr lang="fr-FR" sz="2000" dirty="0">
                          <a:solidFill>
                            <a:srgbClr val="000000"/>
                          </a:solidFill>
                          <a:effectLst/>
                        </a:rPr>
                        <a:t>Le formulaire d'enquête sur le cas a été revu pour corriger l'âge</a:t>
                      </a:r>
                      <a:endParaRPr lang="fr-FR" sz="2000" dirty="0">
                        <a:effectLst/>
                        <a:latin typeface="Arial" panose="020B0604020202020204" pitchFamily="34" charset="0"/>
                        <a:ea typeface="Arial" panose="020B0604020202020204" pitchFamily="34" charset="0"/>
                      </a:endParaRPr>
                    </a:p>
                  </a:txBody>
                  <a:tcPr marL="73025" marR="73025" marT="0" marB="0" anchor="ctr"/>
                </a:tc>
                <a:extLst>
                  <a:ext uri="{0D108BD9-81ED-4DB2-BD59-A6C34878D82A}">
                    <a16:rowId xmlns:a16="http://schemas.microsoft.com/office/drawing/2014/main" val="3445134761"/>
                  </a:ext>
                </a:extLst>
              </a:tr>
              <a:tr h="584148">
                <a:tc>
                  <a:txBody>
                    <a:bodyPr/>
                    <a:lstStyle/>
                    <a:p>
                      <a:pPr marL="0" marR="0" algn="ctr">
                        <a:spcBef>
                          <a:spcPts val="0"/>
                        </a:spcBef>
                        <a:spcAft>
                          <a:spcPts val="0"/>
                        </a:spcAft>
                      </a:pPr>
                      <a:r>
                        <a:rPr lang="fr-FR" sz="2000" dirty="0">
                          <a:solidFill>
                            <a:srgbClr val="000000"/>
                          </a:solidFill>
                          <a:effectLst/>
                        </a:rPr>
                        <a:t>B29</a:t>
                      </a:r>
                      <a:endParaRPr lang="fr-FR" sz="2000" dirty="0">
                        <a:effectLst/>
                        <a:latin typeface="Arial" panose="020B0604020202020204" pitchFamily="34" charset="0"/>
                        <a:ea typeface="Arial" panose="020B0604020202020204" pitchFamily="34" charset="0"/>
                      </a:endParaRPr>
                    </a:p>
                  </a:txBody>
                  <a:tcPr marL="73025" marR="73025" marT="0" marB="0" anchor="ctr"/>
                </a:tc>
                <a:tc>
                  <a:txBody>
                    <a:bodyPr/>
                    <a:lstStyle/>
                    <a:p>
                      <a:pPr marL="0" marR="0" algn="ctr">
                        <a:spcBef>
                          <a:spcPts val="0"/>
                        </a:spcBef>
                        <a:spcAft>
                          <a:spcPts val="0"/>
                        </a:spcAft>
                      </a:pPr>
                      <a:r>
                        <a:rPr lang="fr-FR" sz="2000" dirty="0">
                          <a:solidFill>
                            <a:srgbClr val="000000"/>
                          </a:solidFill>
                          <a:effectLst/>
                        </a:rPr>
                        <a:t>Hôpital provincial</a:t>
                      </a:r>
                      <a:endParaRPr lang="fr-FR" sz="2000" dirty="0">
                        <a:effectLst/>
                        <a:latin typeface="Arial" panose="020B0604020202020204" pitchFamily="34" charset="0"/>
                        <a:ea typeface="Arial" panose="020B0604020202020204" pitchFamily="34" charset="0"/>
                      </a:endParaRPr>
                    </a:p>
                  </a:txBody>
                  <a:tcPr marL="73025" marR="73025" marT="0" marB="0" anchor="ctr"/>
                </a:tc>
                <a:tc>
                  <a:txBody>
                    <a:bodyPr/>
                    <a:lstStyle/>
                    <a:p>
                      <a:pPr marL="0" marR="0" algn="ctr">
                        <a:spcBef>
                          <a:spcPts val="0"/>
                        </a:spcBef>
                        <a:spcAft>
                          <a:spcPts val="0"/>
                        </a:spcAft>
                      </a:pPr>
                      <a:r>
                        <a:rPr lang="fr-FR" sz="2000" dirty="0">
                          <a:solidFill>
                            <a:srgbClr val="000000"/>
                          </a:solidFill>
                          <a:effectLst/>
                        </a:rPr>
                        <a:t>Clinique de district</a:t>
                      </a:r>
                      <a:endParaRPr lang="fr-FR" sz="2000" dirty="0">
                        <a:effectLst/>
                        <a:latin typeface="Arial" panose="020B0604020202020204" pitchFamily="34" charset="0"/>
                        <a:ea typeface="Arial" panose="020B0604020202020204" pitchFamily="34" charset="0"/>
                      </a:endParaRPr>
                    </a:p>
                  </a:txBody>
                  <a:tcPr marL="73025" marR="73025" marT="0" marB="0" anchor="ctr"/>
                </a:tc>
                <a:tc>
                  <a:txBody>
                    <a:bodyPr/>
                    <a:lstStyle/>
                    <a:p>
                      <a:pPr marL="0" marR="0">
                        <a:spcBef>
                          <a:spcPts val="0"/>
                        </a:spcBef>
                        <a:spcAft>
                          <a:spcPts val="0"/>
                        </a:spcAft>
                      </a:pPr>
                      <a:r>
                        <a:rPr lang="fr-FR" sz="2000" dirty="0">
                          <a:solidFill>
                            <a:srgbClr val="000000"/>
                          </a:solidFill>
                          <a:effectLst/>
                        </a:rPr>
                        <a:t>Le formulaire d'enquête sur le cas a été envoyé à la structure sanitaire concernée - il n'y a pas d'hôpital provincial</a:t>
                      </a:r>
                      <a:endParaRPr lang="fr-FR" sz="2000" dirty="0">
                        <a:effectLst/>
                        <a:latin typeface="Arial" panose="020B0604020202020204" pitchFamily="34" charset="0"/>
                        <a:ea typeface="Arial" panose="020B0604020202020204" pitchFamily="34" charset="0"/>
                      </a:endParaRPr>
                    </a:p>
                  </a:txBody>
                  <a:tcPr marL="73025" marR="73025" marT="0" marB="0" anchor="ctr"/>
                </a:tc>
                <a:extLst>
                  <a:ext uri="{0D108BD9-81ED-4DB2-BD59-A6C34878D82A}">
                    <a16:rowId xmlns:a16="http://schemas.microsoft.com/office/drawing/2014/main" val="1170872634"/>
                  </a:ext>
                </a:extLst>
              </a:tr>
              <a:tr h="194716">
                <a:tc>
                  <a:txBody>
                    <a:bodyPr/>
                    <a:lstStyle/>
                    <a:p>
                      <a:pPr marL="0" marR="0" algn="ctr">
                        <a:spcBef>
                          <a:spcPts val="0"/>
                        </a:spcBef>
                        <a:spcAft>
                          <a:spcPts val="0"/>
                        </a:spcAft>
                      </a:pPr>
                      <a:r>
                        <a:rPr lang="fr-FR" sz="2000" dirty="0">
                          <a:solidFill>
                            <a:srgbClr val="000000"/>
                          </a:solidFill>
                          <a:effectLst/>
                        </a:rPr>
                        <a:t>M41</a:t>
                      </a:r>
                      <a:endParaRPr lang="fr-FR" sz="2000" dirty="0">
                        <a:effectLst/>
                        <a:latin typeface="Arial" panose="020B0604020202020204" pitchFamily="34" charset="0"/>
                        <a:ea typeface="Arial" panose="020B0604020202020204" pitchFamily="34" charset="0"/>
                      </a:endParaRPr>
                    </a:p>
                  </a:txBody>
                  <a:tcPr marL="73025" marR="73025" marT="0" marB="0" anchor="ctr"/>
                </a:tc>
                <a:tc>
                  <a:txBody>
                    <a:bodyPr/>
                    <a:lstStyle/>
                    <a:p>
                      <a:pPr marL="0" marR="0" algn="ctr">
                        <a:spcBef>
                          <a:spcPts val="0"/>
                        </a:spcBef>
                        <a:spcAft>
                          <a:spcPts val="0"/>
                        </a:spcAft>
                      </a:pPr>
                      <a:r>
                        <a:rPr lang="fr-FR" sz="2000" dirty="0" err="1">
                          <a:solidFill>
                            <a:srgbClr val="000000"/>
                          </a:solidFill>
                          <a:effectLst/>
                        </a:rPr>
                        <a:t>Yis</a:t>
                      </a:r>
                      <a:endParaRPr lang="fr-FR" sz="2000" dirty="0">
                        <a:effectLst/>
                        <a:latin typeface="Arial" panose="020B0604020202020204" pitchFamily="34" charset="0"/>
                        <a:ea typeface="Arial" panose="020B0604020202020204" pitchFamily="34" charset="0"/>
                      </a:endParaRPr>
                    </a:p>
                  </a:txBody>
                  <a:tcPr marL="73025" marR="73025" marT="0" marB="0" anchor="ctr"/>
                </a:tc>
                <a:tc>
                  <a:txBody>
                    <a:bodyPr/>
                    <a:lstStyle/>
                    <a:p>
                      <a:pPr marL="0" marR="0" algn="ctr">
                        <a:spcBef>
                          <a:spcPts val="0"/>
                        </a:spcBef>
                        <a:spcAft>
                          <a:spcPts val="0"/>
                        </a:spcAft>
                      </a:pPr>
                      <a:r>
                        <a:rPr lang="fr-FR" sz="2000" dirty="0">
                          <a:solidFill>
                            <a:srgbClr val="000000"/>
                          </a:solidFill>
                          <a:effectLst/>
                        </a:rPr>
                        <a:t>Oui</a:t>
                      </a:r>
                      <a:endParaRPr lang="fr-FR" sz="2000" dirty="0">
                        <a:effectLst/>
                        <a:latin typeface="Arial" panose="020B0604020202020204" pitchFamily="34" charset="0"/>
                        <a:ea typeface="Arial" panose="020B0604020202020204" pitchFamily="34" charset="0"/>
                      </a:endParaRPr>
                    </a:p>
                  </a:txBody>
                  <a:tcPr marL="73025" marR="73025" marT="0" marB="0" anchor="ctr"/>
                </a:tc>
                <a:tc>
                  <a:txBody>
                    <a:bodyPr/>
                    <a:lstStyle/>
                    <a:p>
                      <a:pPr marL="0" marR="0">
                        <a:spcBef>
                          <a:spcPts val="0"/>
                        </a:spcBef>
                        <a:spcAft>
                          <a:spcPts val="0"/>
                        </a:spcAft>
                      </a:pPr>
                      <a:r>
                        <a:rPr lang="fr-FR" sz="2000" dirty="0">
                          <a:solidFill>
                            <a:srgbClr val="000000"/>
                          </a:solidFill>
                          <a:effectLst/>
                        </a:rPr>
                        <a:t>Typo</a:t>
                      </a:r>
                      <a:endParaRPr lang="fr-FR" sz="2000" dirty="0">
                        <a:effectLst/>
                        <a:latin typeface="Arial" panose="020B0604020202020204" pitchFamily="34" charset="0"/>
                        <a:ea typeface="Arial" panose="020B0604020202020204" pitchFamily="34" charset="0"/>
                      </a:endParaRPr>
                    </a:p>
                  </a:txBody>
                  <a:tcPr marL="73025" marR="73025" marT="0" marB="0" anchor="ctr"/>
                </a:tc>
                <a:extLst>
                  <a:ext uri="{0D108BD9-81ED-4DB2-BD59-A6C34878D82A}">
                    <a16:rowId xmlns:a16="http://schemas.microsoft.com/office/drawing/2014/main" val="3467741111"/>
                  </a:ext>
                </a:extLst>
              </a:tr>
              <a:tr h="1360654">
                <a:tc>
                  <a:txBody>
                    <a:bodyPr/>
                    <a:lstStyle/>
                    <a:p>
                      <a:pPr marL="0" marR="0" algn="ctr">
                        <a:spcBef>
                          <a:spcPts val="0"/>
                        </a:spcBef>
                        <a:spcAft>
                          <a:spcPts val="0"/>
                        </a:spcAft>
                      </a:pPr>
                      <a:r>
                        <a:rPr lang="fr-FR" sz="2000" dirty="0">
                          <a:solidFill>
                            <a:srgbClr val="000000"/>
                          </a:solidFill>
                          <a:effectLst/>
                        </a:rPr>
                        <a:t>D26</a:t>
                      </a:r>
                      <a:endParaRPr lang="fr-FR" sz="2000" dirty="0">
                        <a:effectLst/>
                        <a:latin typeface="Arial" panose="020B0604020202020204" pitchFamily="34" charset="0"/>
                        <a:ea typeface="Arial" panose="020B0604020202020204" pitchFamily="34" charset="0"/>
                      </a:endParaRPr>
                    </a:p>
                  </a:txBody>
                  <a:tcPr marL="73025" marR="73025" marT="0" marB="0" anchor="ctr"/>
                </a:tc>
                <a:tc>
                  <a:txBody>
                    <a:bodyPr/>
                    <a:lstStyle/>
                    <a:p>
                      <a:pPr marL="0" marR="0" algn="ctr">
                        <a:spcBef>
                          <a:spcPts val="0"/>
                        </a:spcBef>
                        <a:spcAft>
                          <a:spcPts val="0"/>
                        </a:spcAft>
                      </a:pPr>
                      <a:r>
                        <a:rPr lang="fr-FR" sz="2000" dirty="0">
                          <a:solidFill>
                            <a:srgbClr val="000000"/>
                          </a:solidFill>
                          <a:effectLst/>
                        </a:rPr>
                        <a:t>Peut-être</a:t>
                      </a:r>
                      <a:endParaRPr lang="fr-FR" sz="2000" dirty="0">
                        <a:effectLst/>
                        <a:latin typeface="Arial" panose="020B0604020202020204" pitchFamily="34" charset="0"/>
                        <a:ea typeface="Arial" panose="020B0604020202020204" pitchFamily="34" charset="0"/>
                      </a:endParaRPr>
                    </a:p>
                  </a:txBody>
                  <a:tcPr marL="73025" marR="73025" marT="0" marB="0" anchor="ctr"/>
                </a:tc>
                <a:tc>
                  <a:txBody>
                    <a:bodyPr/>
                    <a:lstStyle/>
                    <a:p>
                      <a:pPr marL="0" marR="0" algn="ctr">
                        <a:spcBef>
                          <a:spcPts val="0"/>
                        </a:spcBef>
                        <a:spcAft>
                          <a:spcPts val="0"/>
                        </a:spcAft>
                      </a:pPr>
                      <a:r>
                        <a:rPr lang="fr-FR" sz="2000" dirty="0">
                          <a:solidFill>
                            <a:srgbClr val="000000"/>
                          </a:solidFill>
                          <a:effectLst/>
                        </a:rPr>
                        <a:t>Inconnu </a:t>
                      </a:r>
                      <a:endParaRPr lang="fr-FR" sz="2000" dirty="0">
                        <a:effectLst/>
                        <a:latin typeface="Arial" panose="020B0604020202020204" pitchFamily="34" charset="0"/>
                        <a:ea typeface="Arial" panose="020B0604020202020204" pitchFamily="34" charset="0"/>
                      </a:endParaRPr>
                    </a:p>
                  </a:txBody>
                  <a:tcPr marL="73025" marR="73025" marT="0" marB="0" anchor="ctr"/>
                </a:tc>
                <a:tc>
                  <a:txBody>
                    <a:bodyPr/>
                    <a:lstStyle/>
                    <a:p>
                      <a:pPr marL="0" marR="0">
                        <a:spcBef>
                          <a:spcPts val="0"/>
                        </a:spcBef>
                        <a:spcAft>
                          <a:spcPts val="0"/>
                        </a:spcAft>
                        <a:tabLst>
                          <a:tab pos="2743200" algn="ctr"/>
                          <a:tab pos="5486400" algn="r"/>
                        </a:tabLst>
                      </a:pPr>
                      <a:r>
                        <a:rPr lang="fr-FR" sz="2000" dirty="0">
                          <a:solidFill>
                            <a:srgbClr val="000000"/>
                          </a:solidFill>
                          <a:effectLst/>
                        </a:rPr>
                        <a:t>L'option </a:t>
                      </a:r>
                      <a:r>
                        <a:rPr lang="fr-FR" sz="2000" i="0" noProof="0" dirty="0">
                          <a:effectLst/>
                          <a:latin typeface="Arial" panose="020B0604020202020204" pitchFamily="34" charset="0"/>
                          <a:ea typeface="MS Mincho" panose="02020609040205080304" pitchFamily="49" charset="-128"/>
                        </a:rPr>
                        <a:t>« </a:t>
                      </a:r>
                      <a:r>
                        <a:rPr lang="fr-FR" sz="2000" dirty="0">
                          <a:solidFill>
                            <a:srgbClr val="000000"/>
                          </a:solidFill>
                          <a:effectLst/>
                        </a:rPr>
                        <a:t>Peut-être </a:t>
                      </a:r>
                      <a:r>
                        <a:rPr lang="fr-FR" sz="2000" i="0" noProof="0" dirty="0">
                          <a:effectLst/>
                          <a:latin typeface="Arial" panose="020B0604020202020204" pitchFamily="34" charset="0"/>
                          <a:ea typeface="MS Mincho" panose="02020609040205080304" pitchFamily="49" charset="-128"/>
                        </a:rPr>
                        <a:t>» </a:t>
                      </a:r>
                      <a:r>
                        <a:rPr lang="fr-FR" sz="2000" dirty="0">
                          <a:solidFill>
                            <a:srgbClr val="000000"/>
                          </a:solidFill>
                          <a:effectLst/>
                        </a:rPr>
                        <a:t>n'est pas valable. Pour investigué, les options valables sont </a:t>
                      </a:r>
                      <a:r>
                        <a:rPr lang="fr-FR" sz="2000" i="0" noProof="0" dirty="0">
                          <a:effectLst/>
                          <a:latin typeface="Arial" panose="020B0604020202020204" pitchFamily="34" charset="0"/>
                          <a:ea typeface="MS Mincho" panose="02020609040205080304" pitchFamily="49" charset="-128"/>
                        </a:rPr>
                        <a:t>« </a:t>
                      </a:r>
                      <a:r>
                        <a:rPr lang="fr-FR" sz="2000" dirty="0">
                          <a:solidFill>
                            <a:srgbClr val="000000"/>
                          </a:solidFill>
                          <a:effectLst/>
                        </a:rPr>
                        <a:t>oui </a:t>
                      </a:r>
                      <a:r>
                        <a:rPr lang="fr-FR" sz="2000" i="0" noProof="0" dirty="0">
                          <a:effectLst/>
                          <a:latin typeface="Arial" panose="020B0604020202020204" pitchFamily="34" charset="0"/>
                          <a:ea typeface="MS Mincho" panose="02020609040205080304" pitchFamily="49" charset="-128"/>
                        </a:rPr>
                        <a:t>»</a:t>
                      </a:r>
                      <a:r>
                        <a:rPr lang="fr-FR" sz="2000" dirty="0">
                          <a:solidFill>
                            <a:srgbClr val="000000"/>
                          </a:solidFill>
                          <a:effectLst/>
                        </a:rPr>
                        <a:t>, </a:t>
                      </a:r>
                      <a:r>
                        <a:rPr lang="fr-FR" sz="2000" i="0" noProof="0" dirty="0">
                          <a:effectLst/>
                          <a:latin typeface="Arial" panose="020B0604020202020204" pitchFamily="34" charset="0"/>
                          <a:ea typeface="MS Mincho" panose="02020609040205080304" pitchFamily="49" charset="-128"/>
                        </a:rPr>
                        <a:t>« </a:t>
                      </a:r>
                      <a:r>
                        <a:rPr lang="fr-FR" sz="2000" dirty="0">
                          <a:solidFill>
                            <a:srgbClr val="000000"/>
                          </a:solidFill>
                          <a:effectLst/>
                        </a:rPr>
                        <a:t>non </a:t>
                      </a:r>
                      <a:r>
                        <a:rPr lang="fr-FR" sz="2000" i="0" noProof="0" dirty="0">
                          <a:effectLst/>
                          <a:latin typeface="Arial" panose="020B0604020202020204" pitchFamily="34" charset="0"/>
                          <a:ea typeface="MS Mincho" panose="02020609040205080304" pitchFamily="49" charset="-128"/>
                        </a:rPr>
                        <a:t>»</a:t>
                      </a:r>
                      <a:r>
                        <a:rPr lang="fr-FR" sz="2000" dirty="0">
                          <a:solidFill>
                            <a:srgbClr val="000000"/>
                          </a:solidFill>
                          <a:effectLst/>
                        </a:rPr>
                        <a:t> et </a:t>
                      </a:r>
                      <a:r>
                        <a:rPr lang="fr-FR" sz="2000" i="0" noProof="0" dirty="0">
                          <a:effectLst/>
                          <a:latin typeface="Arial" panose="020B0604020202020204" pitchFamily="34" charset="0"/>
                          <a:ea typeface="MS Mincho" panose="02020609040205080304" pitchFamily="49" charset="-128"/>
                        </a:rPr>
                        <a:t>« </a:t>
                      </a:r>
                      <a:r>
                        <a:rPr lang="fr-FR" sz="2000" dirty="0">
                          <a:solidFill>
                            <a:srgbClr val="000000"/>
                          </a:solidFill>
                          <a:effectLst/>
                        </a:rPr>
                        <a:t>inconnu </a:t>
                      </a:r>
                      <a:r>
                        <a:rPr lang="fr-FR" sz="2000" i="0" noProof="0" dirty="0">
                          <a:effectLst/>
                          <a:latin typeface="Arial" panose="020B0604020202020204" pitchFamily="34" charset="0"/>
                          <a:ea typeface="MS Mincho" panose="02020609040205080304" pitchFamily="49" charset="-128"/>
                        </a:rPr>
                        <a:t>»</a:t>
                      </a:r>
                      <a:r>
                        <a:rPr lang="fr-FR" sz="2000" dirty="0">
                          <a:solidFill>
                            <a:srgbClr val="000000"/>
                          </a:solidFill>
                          <a:effectLst/>
                        </a:rPr>
                        <a:t> - remplacé par </a:t>
                      </a:r>
                      <a:r>
                        <a:rPr lang="fr-FR" sz="2000" i="0" noProof="0" dirty="0">
                          <a:effectLst/>
                          <a:latin typeface="Arial" panose="020B0604020202020204" pitchFamily="34" charset="0"/>
                          <a:ea typeface="MS Mincho" panose="02020609040205080304" pitchFamily="49" charset="-128"/>
                        </a:rPr>
                        <a:t>« </a:t>
                      </a:r>
                      <a:r>
                        <a:rPr lang="fr-FR" sz="2000" dirty="0">
                          <a:solidFill>
                            <a:srgbClr val="000000"/>
                          </a:solidFill>
                          <a:effectLst/>
                        </a:rPr>
                        <a:t>inconnu </a:t>
                      </a:r>
                      <a:r>
                        <a:rPr lang="fr-FR" sz="2000" i="0" noProof="0" dirty="0">
                          <a:effectLst/>
                          <a:latin typeface="Arial" panose="020B0604020202020204" pitchFamily="34" charset="0"/>
                          <a:ea typeface="MS Mincho" panose="02020609040205080304" pitchFamily="49" charset="-128"/>
                        </a:rPr>
                        <a:t>»</a:t>
                      </a:r>
                      <a:endParaRPr lang="fr-FR" sz="2000" dirty="0">
                        <a:effectLst/>
                      </a:endParaRPr>
                    </a:p>
                  </a:txBody>
                  <a:tcPr marL="73025" marR="73025" marT="0" marB="0" anchor="ctr"/>
                </a:tc>
                <a:extLst>
                  <a:ext uri="{0D108BD9-81ED-4DB2-BD59-A6C34878D82A}">
                    <a16:rowId xmlns:a16="http://schemas.microsoft.com/office/drawing/2014/main" val="1662898809"/>
                  </a:ext>
                </a:extLst>
              </a:tr>
            </a:tbl>
          </a:graphicData>
        </a:graphic>
      </p:graphicFrame>
    </p:spTree>
    <p:extLst>
      <p:ext uri="{BB962C8B-B14F-4D97-AF65-F5344CB8AC3E}">
        <p14:creationId xmlns:p14="http://schemas.microsoft.com/office/powerpoint/2010/main" val="152884071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p:txBody>
          <a:bodyPr anchor="ctr"/>
          <a:lstStyle/>
          <a:p>
            <a:pPr marL="0" indent="0">
              <a:buClr>
                <a:schemeClr val="tx1"/>
              </a:buClr>
              <a:buNone/>
            </a:pPr>
            <a:r>
              <a:rPr lang="fr-FR" noProof="0" dirty="0"/>
              <a:t>Quels problèmes de qualité des données voyez-vous dans le tableau 5 ?</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Question 18</a:t>
            </a:r>
          </a:p>
        </p:txBody>
      </p:sp>
    </p:spTree>
    <p:extLst>
      <p:ext uri="{BB962C8B-B14F-4D97-AF65-F5344CB8AC3E}">
        <p14:creationId xmlns:p14="http://schemas.microsoft.com/office/powerpoint/2010/main" val="218691966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8854BBD4-5830-2E11-687C-D943E7F1A884}"/>
              </a:ext>
            </a:extLst>
          </p:cNvPr>
          <p:cNvGraphicFramePr>
            <a:graphicFrameLocks noGrp="1"/>
          </p:cNvGraphicFramePr>
          <p:nvPr>
            <p:extLst>
              <p:ext uri="{D42A27DB-BD31-4B8C-83A1-F6EECF244321}">
                <p14:modId xmlns:p14="http://schemas.microsoft.com/office/powerpoint/2010/main" val="431395668"/>
              </p:ext>
            </p:extLst>
          </p:nvPr>
        </p:nvGraphicFramePr>
        <p:xfrm>
          <a:off x="1250001" y="2266891"/>
          <a:ext cx="9691998" cy="3063240"/>
        </p:xfrm>
        <a:graphic>
          <a:graphicData uri="http://schemas.openxmlformats.org/drawingml/2006/table">
            <a:tbl>
              <a:tblPr bandRow="1"/>
              <a:tblGrid>
                <a:gridCol w="3846150">
                  <a:extLst>
                    <a:ext uri="{9D8B030D-6E8A-4147-A177-3AD203B41FA5}">
                      <a16:colId xmlns:a16="http://schemas.microsoft.com/office/drawing/2014/main" val="2686394090"/>
                    </a:ext>
                  </a:extLst>
                </a:gridCol>
                <a:gridCol w="2922924">
                  <a:extLst>
                    <a:ext uri="{9D8B030D-6E8A-4147-A177-3AD203B41FA5}">
                      <a16:colId xmlns:a16="http://schemas.microsoft.com/office/drawing/2014/main" val="3331935299"/>
                    </a:ext>
                  </a:extLst>
                </a:gridCol>
                <a:gridCol w="2922924">
                  <a:extLst>
                    <a:ext uri="{9D8B030D-6E8A-4147-A177-3AD203B41FA5}">
                      <a16:colId xmlns:a16="http://schemas.microsoft.com/office/drawing/2014/main" val="200085773"/>
                    </a:ext>
                  </a:extLst>
                </a:gridCol>
              </a:tblGrid>
              <a:tr h="612648">
                <a:tc rowSpan="2">
                  <a:txBody>
                    <a:bodyPr/>
                    <a:lstStyle/>
                    <a:p>
                      <a:pPr marL="0" marR="0" algn="ctr">
                        <a:spcBef>
                          <a:spcPts val="0"/>
                        </a:spcBef>
                        <a:spcAft>
                          <a:spcPts val="0"/>
                        </a:spcAft>
                      </a:pPr>
                      <a:r>
                        <a:rPr lang="en-US" sz="3300" b="1">
                          <a:solidFill>
                            <a:srgbClr val="000000"/>
                          </a:solidFill>
                          <a:effectLst/>
                          <a:latin typeface="Arial" panose="020B0604020202020204" pitchFamily="34" charset="0"/>
                          <a:ea typeface="Arial" panose="020B0604020202020204" pitchFamily="34" charset="0"/>
                        </a:rPr>
                        <a:t> </a:t>
                      </a:r>
                      <a:endParaRPr lang="en-US" sz="3000">
                        <a:effectLst/>
                        <a:latin typeface="Arial" panose="020B0604020202020204" pitchFamily="34" charset="0"/>
                        <a:ea typeface="Arial" panose="020B0604020202020204" pitchFamily="34" charset="0"/>
                      </a:endParaRPr>
                    </a:p>
                  </a:txBody>
                  <a:tcPr marL="219075" marR="2190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gridSpan="2">
                  <a:txBody>
                    <a:bodyPr/>
                    <a:lstStyle/>
                    <a:p>
                      <a:pPr marL="0" marR="0" algn="ctr">
                        <a:spcBef>
                          <a:spcPts val="0"/>
                        </a:spcBef>
                        <a:spcAft>
                          <a:spcPts val="0"/>
                        </a:spcAft>
                      </a:pPr>
                      <a:r>
                        <a:rPr lang="en-US" sz="3300" b="1">
                          <a:solidFill>
                            <a:srgbClr val="000000"/>
                          </a:solidFill>
                          <a:effectLst/>
                          <a:latin typeface="Arial" panose="020B0604020202020204" pitchFamily="34" charset="0"/>
                          <a:ea typeface="Arial" panose="020B0604020202020204" pitchFamily="34" charset="0"/>
                        </a:rPr>
                        <a:t>Cas confirmé</a:t>
                      </a:r>
                      <a:endParaRPr lang="en-US" sz="3000">
                        <a:effectLst/>
                        <a:latin typeface="Arial" panose="020B0604020202020204" pitchFamily="34" charset="0"/>
                        <a:ea typeface="Arial" panose="020B0604020202020204" pitchFamily="34" charset="0"/>
                      </a:endParaRPr>
                    </a:p>
                  </a:txBody>
                  <a:tcPr marL="219075" marR="2190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hMerge="1">
                  <a:txBody>
                    <a:bodyPr/>
                    <a:lstStyle/>
                    <a:p>
                      <a:endParaRPr lang="en-US"/>
                    </a:p>
                  </a:txBody>
                  <a:tcPr/>
                </a:tc>
                <a:extLst>
                  <a:ext uri="{0D108BD9-81ED-4DB2-BD59-A6C34878D82A}">
                    <a16:rowId xmlns:a16="http://schemas.microsoft.com/office/drawing/2014/main" val="1653673576"/>
                  </a:ext>
                </a:extLst>
              </a:tr>
              <a:tr h="612648">
                <a:tc vMerge="1">
                  <a:txBody>
                    <a:bodyPr/>
                    <a:lstStyle/>
                    <a:p>
                      <a:endParaRPr lang="en-US"/>
                    </a:p>
                  </a:txBody>
                  <a:tcPr/>
                </a:tc>
                <a:tc>
                  <a:txBody>
                    <a:bodyPr/>
                    <a:lstStyle/>
                    <a:p>
                      <a:pPr marL="0" marR="0" algn="ctr">
                        <a:spcBef>
                          <a:spcPts val="0"/>
                        </a:spcBef>
                        <a:spcAft>
                          <a:spcPts val="0"/>
                        </a:spcAft>
                      </a:pPr>
                      <a:r>
                        <a:rPr lang="en-US" sz="3300" b="1">
                          <a:solidFill>
                            <a:srgbClr val="000000"/>
                          </a:solidFill>
                          <a:effectLst/>
                          <a:latin typeface="Arial" panose="020B0604020202020204" pitchFamily="34" charset="0"/>
                          <a:ea typeface="Arial" panose="020B0604020202020204" pitchFamily="34" charset="0"/>
                        </a:rPr>
                        <a:t>Oui</a:t>
                      </a:r>
                      <a:endParaRPr lang="en-US" sz="3000">
                        <a:effectLst/>
                        <a:latin typeface="Arial" panose="020B0604020202020204" pitchFamily="34" charset="0"/>
                        <a:ea typeface="Arial" panose="020B0604020202020204" pitchFamily="34" charset="0"/>
                      </a:endParaRPr>
                    </a:p>
                  </a:txBody>
                  <a:tcPr marL="219075" marR="2190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spcBef>
                          <a:spcPts val="0"/>
                        </a:spcBef>
                        <a:spcAft>
                          <a:spcPts val="0"/>
                        </a:spcAft>
                      </a:pPr>
                      <a:r>
                        <a:rPr lang="en-US" sz="3300" b="1">
                          <a:solidFill>
                            <a:srgbClr val="000000"/>
                          </a:solidFill>
                          <a:effectLst/>
                          <a:latin typeface="Arial" panose="020B0604020202020204" pitchFamily="34" charset="0"/>
                          <a:ea typeface="Arial" panose="020B0604020202020204" pitchFamily="34" charset="0"/>
                        </a:rPr>
                        <a:t>Non</a:t>
                      </a:r>
                      <a:endParaRPr lang="en-US" sz="3000">
                        <a:effectLst/>
                        <a:latin typeface="Arial" panose="020B0604020202020204" pitchFamily="34" charset="0"/>
                        <a:ea typeface="Arial" panose="020B0604020202020204" pitchFamily="34" charset="0"/>
                      </a:endParaRPr>
                    </a:p>
                  </a:txBody>
                  <a:tcPr marL="219075" marR="2190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3059565008"/>
                  </a:ext>
                </a:extLst>
              </a:tr>
              <a:tr h="612648">
                <a:tc>
                  <a:txBody>
                    <a:bodyPr/>
                    <a:lstStyle/>
                    <a:p>
                      <a:pPr marL="0" marR="0" algn="ctr">
                        <a:spcBef>
                          <a:spcPts val="0"/>
                        </a:spcBef>
                        <a:spcAft>
                          <a:spcPts val="0"/>
                        </a:spcAft>
                      </a:pPr>
                      <a:r>
                        <a:rPr lang="en-US" sz="3300">
                          <a:solidFill>
                            <a:srgbClr val="000000"/>
                          </a:solidFill>
                          <a:effectLst/>
                          <a:latin typeface="Arial" panose="020B0604020202020204" pitchFamily="34" charset="0"/>
                          <a:ea typeface="Arial" panose="020B0604020202020204" pitchFamily="34" charset="0"/>
                        </a:rPr>
                        <a:t>RT-PCR positive</a:t>
                      </a:r>
                      <a:endParaRPr lang="en-US" sz="3000">
                        <a:effectLst/>
                        <a:latin typeface="Arial" panose="020B0604020202020204" pitchFamily="34" charset="0"/>
                        <a:ea typeface="Arial" panose="020B0604020202020204" pitchFamily="34" charset="0"/>
                      </a:endParaRPr>
                    </a:p>
                  </a:txBody>
                  <a:tcPr marL="219075" marR="2190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F0D9"/>
                    </a:solidFill>
                  </a:tcPr>
                </a:tc>
                <a:tc>
                  <a:txBody>
                    <a:bodyPr/>
                    <a:lstStyle/>
                    <a:p>
                      <a:pPr marL="0" marR="0" algn="ctr">
                        <a:spcBef>
                          <a:spcPts val="0"/>
                        </a:spcBef>
                        <a:spcAft>
                          <a:spcPts val="0"/>
                        </a:spcAft>
                      </a:pPr>
                      <a:r>
                        <a:rPr lang="en-US" sz="3300">
                          <a:solidFill>
                            <a:srgbClr val="000000"/>
                          </a:solidFill>
                          <a:effectLst/>
                          <a:latin typeface="Arial" panose="020B0604020202020204" pitchFamily="34" charset="0"/>
                          <a:ea typeface="Arial" panose="020B0604020202020204" pitchFamily="34" charset="0"/>
                        </a:rPr>
                        <a:t>44</a:t>
                      </a:r>
                      <a:endParaRPr lang="en-US" sz="3000">
                        <a:effectLst/>
                        <a:latin typeface="Arial" panose="020B0604020202020204" pitchFamily="34" charset="0"/>
                        <a:ea typeface="Arial" panose="020B0604020202020204" pitchFamily="34" charset="0"/>
                      </a:endParaRPr>
                    </a:p>
                  </a:txBody>
                  <a:tcPr marL="219075" marR="2190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F0D9"/>
                    </a:solidFill>
                  </a:tcPr>
                </a:tc>
                <a:tc>
                  <a:txBody>
                    <a:bodyPr/>
                    <a:lstStyle/>
                    <a:p>
                      <a:pPr marL="0" marR="0" algn="ctr">
                        <a:spcBef>
                          <a:spcPts val="0"/>
                        </a:spcBef>
                        <a:spcAft>
                          <a:spcPts val="0"/>
                        </a:spcAft>
                      </a:pPr>
                      <a:r>
                        <a:rPr lang="en-US" sz="3300">
                          <a:solidFill>
                            <a:srgbClr val="000000"/>
                          </a:solidFill>
                          <a:effectLst/>
                          <a:latin typeface="Arial" panose="020B0604020202020204" pitchFamily="34" charset="0"/>
                          <a:ea typeface="Arial" panose="020B0604020202020204" pitchFamily="34" charset="0"/>
                        </a:rPr>
                        <a:t>0</a:t>
                      </a:r>
                      <a:endParaRPr lang="en-US" sz="3000">
                        <a:effectLst/>
                        <a:latin typeface="Arial" panose="020B0604020202020204" pitchFamily="34" charset="0"/>
                        <a:ea typeface="Arial" panose="020B0604020202020204" pitchFamily="34" charset="0"/>
                      </a:endParaRPr>
                    </a:p>
                  </a:txBody>
                  <a:tcPr marL="219075" marR="2190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F0D9"/>
                    </a:solidFill>
                  </a:tcPr>
                </a:tc>
                <a:extLst>
                  <a:ext uri="{0D108BD9-81ED-4DB2-BD59-A6C34878D82A}">
                    <a16:rowId xmlns:a16="http://schemas.microsoft.com/office/drawing/2014/main" val="484217405"/>
                  </a:ext>
                </a:extLst>
              </a:tr>
              <a:tr h="612648">
                <a:tc>
                  <a:txBody>
                    <a:bodyPr/>
                    <a:lstStyle/>
                    <a:p>
                      <a:pPr marL="0" marR="0" algn="ctr">
                        <a:spcBef>
                          <a:spcPts val="0"/>
                        </a:spcBef>
                        <a:spcAft>
                          <a:spcPts val="0"/>
                        </a:spcAft>
                      </a:pPr>
                      <a:r>
                        <a:rPr lang="en-US" sz="3300">
                          <a:effectLst/>
                          <a:latin typeface="Arial" panose="020B0604020202020204" pitchFamily="34" charset="0"/>
                          <a:ea typeface="Arial" panose="020B0604020202020204" pitchFamily="34" charset="0"/>
                        </a:rPr>
                        <a:t>RT-PCR négative</a:t>
                      </a:r>
                      <a:endParaRPr lang="en-US" sz="3000">
                        <a:effectLst/>
                        <a:latin typeface="Arial" panose="020B0604020202020204" pitchFamily="34" charset="0"/>
                        <a:ea typeface="Arial" panose="020B0604020202020204" pitchFamily="34" charset="0"/>
                      </a:endParaRPr>
                    </a:p>
                  </a:txBody>
                  <a:tcPr marL="219075" marR="2190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n-US" sz="3300">
                          <a:effectLst/>
                          <a:latin typeface="Arial" panose="020B0604020202020204" pitchFamily="34" charset="0"/>
                          <a:ea typeface="Arial" panose="020B0604020202020204" pitchFamily="34" charset="0"/>
                        </a:rPr>
                        <a:t>1</a:t>
                      </a:r>
                      <a:endParaRPr lang="en-US" sz="3000">
                        <a:effectLst/>
                        <a:latin typeface="Arial" panose="020B0604020202020204" pitchFamily="34" charset="0"/>
                        <a:ea typeface="Arial" panose="020B0604020202020204" pitchFamily="34" charset="0"/>
                      </a:endParaRPr>
                    </a:p>
                  </a:txBody>
                  <a:tcPr marL="219075" marR="2190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n-US" sz="3300">
                          <a:effectLst/>
                          <a:latin typeface="Arial" panose="020B0604020202020204" pitchFamily="34" charset="0"/>
                          <a:ea typeface="Arial" panose="020B0604020202020204" pitchFamily="34" charset="0"/>
                        </a:rPr>
                        <a:t>23</a:t>
                      </a:r>
                      <a:endParaRPr lang="en-US" sz="3000">
                        <a:effectLst/>
                        <a:latin typeface="Arial" panose="020B0604020202020204" pitchFamily="34" charset="0"/>
                        <a:ea typeface="Arial" panose="020B0604020202020204" pitchFamily="34" charset="0"/>
                      </a:endParaRPr>
                    </a:p>
                  </a:txBody>
                  <a:tcPr marL="219075" marR="2190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44929060"/>
                  </a:ext>
                </a:extLst>
              </a:tr>
              <a:tr h="612648">
                <a:tc>
                  <a:txBody>
                    <a:bodyPr/>
                    <a:lstStyle/>
                    <a:p>
                      <a:pPr marL="0" marR="0" algn="ctr">
                        <a:spcBef>
                          <a:spcPts val="0"/>
                        </a:spcBef>
                        <a:spcAft>
                          <a:spcPts val="0"/>
                        </a:spcAft>
                      </a:pPr>
                      <a:r>
                        <a:rPr lang="en-US" sz="3300">
                          <a:solidFill>
                            <a:srgbClr val="000000"/>
                          </a:solidFill>
                          <a:effectLst/>
                          <a:latin typeface="Arial" panose="020B0604020202020204" pitchFamily="34" charset="0"/>
                          <a:ea typeface="Arial" panose="020B0604020202020204" pitchFamily="34" charset="0"/>
                        </a:rPr>
                        <a:t>Total</a:t>
                      </a:r>
                      <a:endParaRPr lang="en-US" sz="3000">
                        <a:effectLst/>
                        <a:latin typeface="Arial" panose="020B0604020202020204" pitchFamily="34" charset="0"/>
                        <a:ea typeface="Arial" panose="020B0604020202020204" pitchFamily="34" charset="0"/>
                      </a:endParaRPr>
                    </a:p>
                  </a:txBody>
                  <a:tcPr marL="219075" marR="2190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ctr">
                        <a:spcBef>
                          <a:spcPts val="0"/>
                        </a:spcBef>
                        <a:spcAft>
                          <a:spcPts val="0"/>
                        </a:spcAft>
                      </a:pPr>
                      <a:r>
                        <a:rPr lang="en-US" sz="3300">
                          <a:solidFill>
                            <a:srgbClr val="000000"/>
                          </a:solidFill>
                          <a:effectLst/>
                          <a:latin typeface="Arial" panose="020B0604020202020204" pitchFamily="34" charset="0"/>
                          <a:ea typeface="Arial" panose="020B0604020202020204" pitchFamily="34" charset="0"/>
                        </a:rPr>
                        <a:t>45</a:t>
                      </a:r>
                      <a:endParaRPr lang="en-US" sz="3000">
                        <a:effectLst/>
                        <a:latin typeface="Arial" panose="020B0604020202020204" pitchFamily="34" charset="0"/>
                        <a:ea typeface="Arial" panose="020B0604020202020204" pitchFamily="34" charset="0"/>
                      </a:endParaRPr>
                    </a:p>
                  </a:txBody>
                  <a:tcPr marL="219075" marR="2190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ctr">
                        <a:spcBef>
                          <a:spcPts val="0"/>
                        </a:spcBef>
                        <a:spcAft>
                          <a:spcPts val="0"/>
                        </a:spcAft>
                      </a:pPr>
                      <a:r>
                        <a:rPr lang="en-US" sz="3300" dirty="0">
                          <a:solidFill>
                            <a:srgbClr val="000000"/>
                          </a:solidFill>
                          <a:effectLst/>
                          <a:latin typeface="Arial" panose="020B0604020202020204" pitchFamily="34" charset="0"/>
                          <a:ea typeface="Arial" panose="020B0604020202020204" pitchFamily="34" charset="0"/>
                        </a:rPr>
                        <a:t>23</a:t>
                      </a:r>
                      <a:endParaRPr lang="en-US" sz="3000" dirty="0">
                        <a:effectLst/>
                        <a:latin typeface="Arial" panose="020B0604020202020204" pitchFamily="34" charset="0"/>
                        <a:ea typeface="Arial" panose="020B0604020202020204" pitchFamily="34" charset="0"/>
                      </a:endParaRPr>
                    </a:p>
                  </a:txBody>
                  <a:tcPr marL="219075" marR="2190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extLst>
                  <a:ext uri="{0D108BD9-81ED-4DB2-BD59-A6C34878D82A}">
                    <a16:rowId xmlns:a16="http://schemas.microsoft.com/office/drawing/2014/main" val="2672947883"/>
                  </a:ext>
                </a:extLst>
              </a:tr>
            </a:tbl>
          </a:graphicData>
        </a:graphic>
      </p:graphicFrame>
      <p:sp>
        <p:nvSpPr>
          <p:cNvPr id="7" name="Title 1">
            <a:extLst>
              <a:ext uri="{FF2B5EF4-FFF2-40B4-BE49-F238E27FC236}">
                <a16:creationId xmlns:a16="http://schemas.microsoft.com/office/drawing/2014/main" id="{A7E7C823-E3EC-E27A-3135-A1AAFED6A7AC}"/>
              </a:ext>
            </a:extLst>
          </p:cNvPr>
          <p:cNvSpPr txBox="1">
            <a:spLocks/>
          </p:cNvSpPr>
          <p:nvPr/>
        </p:nvSpPr>
        <p:spPr>
          <a:xfrm>
            <a:off x="838199" y="325668"/>
            <a:ext cx="10515600" cy="8001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2400" dirty="0"/>
              <a:t>Tableau 5. Cas de grippe humaine selon le résultat du test RT-PCR et le statut des cas confirmés dans le district D, de janvier à novembre 2024</a:t>
            </a:r>
          </a:p>
        </p:txBody>
      </p:sp>
    </p:spTree>
    <p:extLst>
      <p:ext uri="{BB962C8B-B14F-4D97-AF65-F5344CB8AC3E}">
        <p14:creationId xmlns:p14="http://schemas.microsoft.com/office/powerpoint/2010/main" val="287919439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15D570C-027A-0066-56E0-2C270110B8FD}"/>
              </a:ext>
            </a:extLst>
          </p:cNvPr>
          <p:cNvSpPr>
            <a:spLocks noGrp="1"/>
          </p:cNvSpPr>
          <p:nvPr>
            <p:ph sz="half" idx="2"/>
          </p:nvPr>
        </p:nvSpPr>
        <p:spPr/>
        <p:txBody>
          <a:bodyPr anchor="ctr"/>
          <a:lstStyle/>
          <a:p>
            <a:r>
              <a:rPr lang="fr-FR" dirty="0"/>
              <a:t>44 cas confirmés dont les résultats des tests de confirmation sont positifs (RT-PCR pos)</a:t>
            </a:r>
          </a:p>
          <a:p>
            <a:r>
              <a:rPr lang="fr-FR" dirty="0"/>
              <a:t>23 personnes dont le cas a été écarté et dont le test de confirmation a donné des résultats négatifs (RT-PCR nég)</a:t>
            </a:r>
          </a:p>
          <a:p>
            <a:r>
              <a:rPr lang="fr-FR" dirty="0"/>
              <a:t>1 personne avec RT-PCR négative mais incluse comme cas confirmé. Il peut s'agir d'une erreur de saisie - pourquoi ? </a:t>
            </a:r>
          </a:p>
        </p:txBody>
      </p:sp>
      <p:sp>
        <p:nvSpPr>
          <p:cNvPr id="3" name="Title 2">
            <a:extLst>
              <a:ext uri="{FF2B5EF4-FFF2-40B4-BE49-F238E27FC236}">
                <a16:creationId xmlns:a16="http://schemas.microsoft.com/office/drawing/2014/main" id="{7998D24B-BFED-4179-B629-F35B9FABF80F}"/>
              </a:ext>
            </a:extLst>
          </p:cNvPr>
          <p:cNvSpPr>
            <a:spLocks noGrp="1"/>
          </p:cNvSpPr>
          <p:nvPr>
            <p:ph type="title"/>
          </p:nvPr>
        </p:nvSpPr>
        <p:spPr/>
        <p:txBody>
          <a:bodyPr/>
          <a:lstStyle/>
          <a:p>
            <a:r>
              <a:rPr lang="fr-FR" dirty="0"/>
              <a:t>Question 18 Réponses</a:t>
            </a:r>
          </a:p>
        </p:txBody>
      </p:sp>
    </p:spTree>
    <p:extLst>
      <p:ext uri="{BB962C8B-B14F-4D97-AF65-F5344CB8AC3E}">
        <p14:creationId xmlns:p14="http://schemas.microsoft.com/office/powerpoint/2010/main" val="273914544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2D102C4-358D-540C-1965-8F30F2568DDA}"/>
              </a:ext>
            </a:extLst>
          </p:cNvPr>
          <p:cNvSpPr>
            <a:spLocks noGrp="1"/>
          </p:cNvSpPr>
          <p:nvPr>
            <p:ph sz="half" idx="2"/>
          </p:nvPr>
        </p:nvSpPr>
        <p:spPr/>
        <p:txBody>
          <a:bodyPr anchor="ctr"/>
          <a:lstStyle/>
          <a:p>
            <a:pPr marL="0" indent="0">
              <a:buNone/>
            </a:pPr>
            <a:r>
              <a:rPr lang="fr-FR" dirty="0"/>
              <a:t>Quels problèmes de qualité des données voyez-vous dans le tableau 6 ?</a:t>
            </a:r>
          </a:p>
          <a:p>
            <a:pPr marL="0" indent="0">
              <a:buNone/>
            </a:pPr>
            <a:endParaRPr lang="fr-FR" dirty="0"/>
          </a:p>
        </p:txBody>
      </p:sp>
      <p:sp>
        <p:nvSpPr>
          <p:cNvPr id="3" name="Title 2">
            <a:extLst>
              <a:ext uri="{FF2B5EF4-FFF2-40B4-BE49-F238E27FC236}">
                <a16:creationId xmlns:a16="http://schemas.microsoft.com/office/drawing/2014/main" id="{EF1CB2E9-86FF-2986-A40F-BEBC640C6267}"/>
              </a:ext>
            </a:extLst>
          </p:cNvPr>
          <p:cNvSpPr>
            <a:spLocks noGrp="1"/>
          </p:cNvSpPr>
          <p:nvPr>
            <p:ph type="title"/>
          </p:nvPr>
        </p:nvSpPr>
        <p:spPr/>
        <p:txBody>
          <a:bodyPr/>
          <a:lstStyle/>
          <a:p>
            <a:r>
              <a:rPr lang="fr-FR" dirty="0"/>
              <a:t>Question 19</a:t>
            </a:r>
          </a:p>
        </p:txBody>
      </p:sp>
    </p:spTree>
    <p:extLst>
      <p:ext uri="{BB962C8B-B14F-4D97-AF65-F5344CB8AC3E}">
        <p14:creationId xmlns:p14="http://schemas.microsoft.com/office/powerpoint/2010/main" val="330936365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8B48B70B-3EB7-41B8-A03F-F8C989C7CBA5}"/>
              </a:ext>
            </a:extLst>
          </p:cNvPr>
          <p:cNvGraphicFramePr>
            <a:graphicFrameLocks noGrp="1"/>
          </p:cNvGraphicFramePr>
          <p:nvPr>
            <p:ph sz="half" idx="2"/>
            <p:extLst>
              <p:ext uri="{D42A27DB-BD31-4B8C-83A1-F6EECF244321}">
                <p14:modId xmlns:p14="http://schemas.microsoft.com/office/powerpoint/2010/main" val="4069047099"/>
              </p:ext>
            </p:extLst>
          </p:nvPr>
        </p:nvGraphicFramePr>
        <p:xfrm>
          <a:off x="838202" y="1742597"/>
          <a:ext cx="10717922" cy="4307101"/>
        </p:xfrm>
        <a:graphic>
          <a:graphicData uri="http://schemas.openxmlformats.org/drawingml/2006/table">
            <a:tbl>
              <a:tblPr firstRow="1" firstCol="1" bandRow="1"/>
              <a:tblGrid>
                <a:gridCol w="2425260">
                  <a:extLst>
                    <a:ext uri="{9D8B030D-6E8A-4147-A177-3AD203B41FA5}">
                      <a16:colId xmlns:a16="http://schemas.microsoft.com/office/drawing/2014/main" val="4132699607"/>
                    </a:ext>
                  </a:extLst>
                </a:gridCol>
                <a:gridCol w="2175641">
                  <a:extLst>
                    <a:ext uri="{9D8B030D-6E8A-4147-A177-3AD203B41FA5}">
                      <a16:colId xmlns:a16="http://schemas.microsoft.com/office/drawing/2014/main" val="3607045827"/>
                    </a:ext>
                  </a:extLst>
                </a:gridCol>
                <a:gridCol w="1876097">
                  <a:extLst>
                    <a:ext uri="{9D8B030D-6E8A-4147-A177-3AD203B41FA5}">
                      <a16:colId xmlns:a16="http://schemas.microsoft.com/office/drawing/2014/main" val="560880814"/>
                    </a:ext>
                  </a:extLst>
                </a:gridCol>
                <a:gridCol w="2017986">
                  <a:extLst>
                    <a:ext uri="{9D8B030D-6E8A-4147-A177-3AD203B41FA5}">
                      <a16:colId xmlns:a16="http://schemas.microsoft.com/office/drawing/2014/main" val="2959276420"/>
                    </a:ext>
                  </a:extLst>
                </a:gridCol>
                <a:gridCol w="2222938">
                  <a:extLst>
                    <a:ext uri="{9D8B030D-6E8A-4147-A177-3AD203B41FA5}">
                      <a16:colId xmlns:a16="http://schemas.microsoft.com/office/drawing/2014/main" val="921305909"/>
                    </a:ext>
                  </a:extLst>
                </a:gridCol>
              </a:tblGrid>
              <a:tr h="1224626">
                <a:tc>
                  <a:txBody>
                    <a:bodyPr/>
                    <a:lstStyle/>
                    <a:p>
                      <a:pPr marL="0" marR="0" algn="ctr">
                        <a:spcBef>
                          <a:spcPts val="0"/>
                        </a:spcBef>
                        <a:spcAft>
                          <a:spcPts val="0"/>
                        </a:spcAft>
                      </a:pPr>
                      <a:r>
                        <a:rPr lang="fr-FR" sz="2000" b="1" noProof="0" dirty="0">
                          <a:solidFill>
                            <a:schemeClr val="tx1"/>
                          </a:solidFill>
                          <a:effectLst/>
                          <a:latin typeface="Arial" panose="020B0604020202020204" pitchFamily="34" charset="0"/>
                          <a:ea typeface="Times New Roman" panose="02020603050405020304" pitchFamily="18" charset="0"/>
                        </a:rPr>
                        <a:t>Numéro d'enregistrement</a:t>
                      </a:r>
                      <a:endParaRPr lang="fr-FR" sz="2000" b="1" noProof="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a:spcBef>
                          <a:spcPts val="0"/>
                        </a:spcBef>
                        <a:spcAft>
                          <a:spcPts val="0"/>
                        </a:spcAft>
                      </a:pPr>
                      <a:r>
                        <a:rPr lang="fr-FR" sz="2000" b="1" noProof="0" dirty="0">
                          <a:solidFill>
                            <a:schemeClr val="tx1"/>
                          </a:solidFill>
                          <a:effectLst/>
                          <a:latin typeface="Arial" panose="020B0604020202020204" pitchFamily="34" charset="0"/>
                          <a:ea typeface="Times New Roman" panose="02020603050405020304" pitchFamily="18" charset="0"/>
                        </a:rPr>
                        <a:t>Date de naissance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a:spcBef>
                          <a:spcPts val="0"/>
                        </a:spcBef>
                        <a:spcAft>
                          <a:spcPts val="0"/>
                        </a:spcAft>
                      </a:pPr>
                      <a:r>
                        <a:rPr lang="fr-FR" sz="2000" b="1" noProof="0" dirty="0">
                          <a:solidFill>
                            <a:schemeClr val="tx1"/>
                          </a:solidFill>
                          <a:effectLst/>
                          <a:latin typeface="Arial" panose="020B0604020202020204" pitchFamily="34" charset="0"/>
                          <a:ea typeface="Times New Roman" panose="02020603050405020304" pitchFamily="18" charset="0"/>
                        </a:rPr>
                        <a:t>Date d'apparition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a:spcBef>
                          <a:spcPts val="0"/>
                        </a:spcBef>
                        <a:spcAft>
                          <a:spcPts val="0"/>
                        </a:spcAft>
                      </a:pPr>
                      <a:r>
                        <a:rPr lang="fr-FR" sz="2000" b="1" noProof="0" dirty="0">
                          <a:solidFill>
                            <a:schemeClr val="tx1"/>
                          </a:solidFill>
                          <a:effectLst/>
                          <a:latin typeface="Arial" panose="020B0604020202020204" pitchFamily="34" charset="0"/>
                          <a:ea typeface="Times New Roman" panose="02020603050405020304" pitchFamily="18" charset="0"/>
                        </a:rPr>
                        <a:t>Date du prélèvement  échantillon TDR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a:spcBef>
                          <a:spcPts val="0"/>
                        </a:spcBef>
                        <a:spcAft>
                          <a:spcPts val="0"/>
                        </a:spcAft>
                      </a:pPr>
                      <a:r>
                        <a:rPr lang="fr-FR" sz="2000" b="1" noProof="0" dirty="0">
                          <a:solidFill>
                            <a:schemeClr val="tx1"/>
                          </a:solidFill>
                          <a:effectLst/>
                          <a:latin typeface="Arial" panose="020B0604020202020204" pitchFamily="34" charset="0"/>
                          <a:ea typeface="Times New Roman" panose="02020603050405020304" pitchFamily="18" charset="0"/>
                        </a:rPr>
                        <a:t>Date du prélèvement de l'échantillon </a:t>
                      </a:r>
                      <a:br>
                        <a:rPr lang="fr-FR" sz="2000" b="1" noProof="0" dirty="0">
                          <a:solidFill>
                            <a:schemeClr val="tx1"/>
                          </a:solidFill>
                          <a:effectLst/>
                          <a:latin typeface="Arial" panose="020B0604020202020204" pitchFamily="34" charset="0"/>
                          <a:ea typeface="Times New Roman" panose="02020603050405020304" pitchFamily="18" charset="0"/>
                        </a:rPr>
                      </a:br>
                      <a:r>
                        <a:rPr lang="fr-FR" sz="2000" b="1" noProof="0" dirty="0">
                          <a:solidFill>
                            <a:schemeClr val="tx1"/>
                          </a:solidFill>
                          <a:effectLst/>
                          <a:latin typeface="Arial" panose="020B0604020202020204" pitchFamily="34" charset="0"/>
                          <a:ea typeface="Times New Roman" panose="02020603050405020304" pitchFamily="18" charset="0"/>
                        </a:rPr>
                        <a:t>RT-PCR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extLst>
                  <a:ext uri="{0D108BD9-81ED-4DB2-BD59-A6C34878D82A}">
                    <a16:rowId xmlns:a16="http://schemas.microsoft.com/office/drawing/2014/main" val="1496301059"/>
                  </a:ext>
                </a:extLst>
              </a:tr>
              <a:tr h="616495">
                <a:tc>
                  <a:txBody>
                    <a:bodyPr/>
                    <a:lstStyle/>
                    <a:p>
                      <a:pPr marL="0" marR="0" algn="ctr">
                        <a:spcBef>
                          <a:spcPts val="0"/>
                        </a:spcBef>
                        <a:spcAft>
                          <a:spcPts val="200"/>
                        </a:spcAft>
                      </a:pPr>
                      <a:r>
                        <a:rPr lang="en-US" sz="2000">
                          <a:solidFill>
                            <a:schemeClr val="tx1"/>
                          </a:solidFill>
                          <a:effectLst/>
                          <a:latin typeface="Arial" panose="020B0604020202020204" pitchFamily="34" charset="0"/>
                          <a:ea typeface="Times New Roman" panose="02020603050405020304" pitchFamily="18" charset="0"/>
                        </a:rPr>
                        <a:t>2024-01</a:t>
                      </a:r>
                      <a:endParaRPr lang="en-US" sz="20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200"/>
                        </a:spcAft>
                      </a:pPr>
                      <a:r>
                        <a:rPr lang="en-US" sz="2000" dirty="0">
                          <a:solidFill>
                            <a:schemeClr val="tx1"/>
                          </a:solidFill>
                          <a:effectLst/>
                          <a:latin typeface="Arial" panose="020B0604020202020204" pitchFamily="34" charset="0"/>
                          <a:ea typeface="Times New Roman" panose="02020603050405020304" pitchFamily="18" charset="0"/>
                        </a:rPr>
                        <a:t>19JUIN1999</a:t>
                      </a:r>
                      <a:endParaRPr lang="en-US" sz="200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200"/>
                        </a:spcAft>
                      </a:pPr>
                      <a:r>
                        <a:rPr lang="en-US" sz="2000" dirty="0">
                          <a:solidFill>
                            <a:schemeClr val="tx1"/>
                          </a:solidFill>
                          <a:effectLst/>
                          <a:latin typeface="Arial" panose="020B0604020202020204" pitchFamily="34" charset="0"/>
                          <a:ea typeface="Times New Roman" panose="02020603050405020304" pitchFamily="18" charset="0"/>
                        </a:rPr>
                        <a:t>03FEV1999</a:t>
                      </a:r>
                      <a:endParaRPr lang="en-US" sz="200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200"/>
                        </a:spcAft>
                      </a:pPr>
                      <a:r>
                        <a:rPr lang="en-US" sz="2000" dirty="0">
                          <a:solidFill>
                            <a:schemeClr val="tx1"/>
                          </a:solidFill>
                          <a:effectLst/>
                          <a:latin typeface="Arial" panose="020B0604020202020204" pitchFamily="34" charset="0"/>
                          <a:ea typeface="Times New Roman" panose="02020603050405020304" pitchFamily="18" charset="0"/>
                        </a:rPr>
                        <a:t>05FEV2024</a:t>
                      </a:r>
                      <a:endParaRPr lang="en-US" sz="200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200"/>
                        </a:spcAft>
                      </a:pPr>
                      <a:r>
                        <a:rPr lang="en-US" sz="2000" dirty="0">
                          <a:solidFill>
                            <a:schemeClr val="tx1"/>
                          </a:solidFill>
                          <a:effectLst/>
                          <a:latin typeface="Arial" panose="020B0604020202020204" pitchFamily="34" charset="0"/>
                          <a:ea typeface="Times New Roman" panose="02020603050405020304" pitchFamily="18" charset="0"/>
                        </a:rPr>
                        <a:t>10FEV2024</a:t>
                      </a:r>
                      <a:endParaRPr lang="en-US" sz="200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416647286"/>
                  </a:ext>
                </a:extLst>
              </a:tr>
              <a:tr h="616495">
                <a:tc>
                  <a:txBody>
                    <a:bodyPr/>
                    <a:lstStyle/>
                    <a:p>
                      <a:pPr marL="0" marR="0" algn="ctr">
                        <a:spcBef>
                          <a:spcPts val="0"/>
                        </a:spcBef>
                        <a:spcAft>
                          <a:spcPts val="200"/>
                        </a:spcAft>
                      </a:pPr>
                      <a:r>
                        <a:rPr lang="en-US" sz="2000">
                          <a:solidFill>
                            <a:schemeClr val="tx1"/>
                          </a:solidFill>
                          <a:effectLst/>
                          <a:latin typeface="Arial" panose="020B0604020202020204" pitchFamily="34" charset="0"/>
                          <a:ea typeface="Times New Roman" panose="02020603050405020304" pitchFamily="18" charset="0"/>
                        </a:rPr>
                        <a:t>2024-03</a:t>
                      </a:r>
                      <a:endParaRPr lang="en-US" sz="20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200"/>
                        </a:spcAft>
                      </a:pPr>
                      <a:r>
                        <a:rPr lang="en-US" sz="2000">
                          <a:solidFill>
                            <a:schemeClr val="tx1"/>
                          </a:solidFill>
                          <a:effectLst/>
                          <a:latin typeface="Arial" panose="020B0604020202020204" pitchFamily="34" charset="0"/>
                          <a:ea typeface="Times New Roman" panose="02020603050405020304" pitchFamily="18" charset="0"/>
                        </a:rPr>
                        <a:t>21JAN2003</a:t>
                      </a:r>
                      <a:endParaRPr lang="en-US" sz="20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200"/>
                        </a:spcAft>
                      </a:pPr>
                      <a:r>
                        <a:rPr lang="en-US" sz="2000">
                          <a:solidFill>
                            <a:schemeClr val="tx1"/>
                          </a:solidFill>
                          <a:effectLst/>
                          <a:latin typeface="Arial" panose="020B0604020202020204" pitchFamily="34" charset="0"/>
                          <a:ea typeface="Times New Roman" panose="02020603050405020304" pitchFamily="18" charset="0"/>
                        </a:rPr>
                        <a:t>15MAR2024</a:t>
                      </a:r>
                      <a:endParaRPr lang="en-US" sz="20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200"/>
                        </a:spcAft>
                      </a:pPr>
                      <a:r>
                        <a:rPr lang="en-US" sz="2000">
                          <a:solidFill>
                            <a:schemeClr val="tx1"/>
                          </a:solidFill>
                          <a:effectLst/>
                          <a:latin typeface="Arial" panose="020B0604020202020204" pitchFamily="34" charset="0"/>
                          <a:ea typeface="Times New Roman" panose="02020603050405020304" pitchFamily="18" charset="0"/>
                        </a:rPr>
                        <a:t>16JAN2024</a:t>
                      </a:r>
                      <a:endParaRPr lang="en-US" sz="20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200"/>
                        </a:spcAft>
                      </a:pPr>
                      <a:r>
                        <a:rPr lang="en-US" sz="2000">
                          <a:solidFill>
                            <a:schemeClr val="tx1"/>
                          </a:solidFill>
                          <a:effectLst/>
                          <a:latin typeface="Arial" panose="020B0604020202020204" pitchFamily="34" charset="0"/>
                          <a:ea typeface="Times New Roman" panose="02020603050405020304" pitchFamily="18" charset="0"/>
                        </a:rPr>
                        <a:t>21MAR2024</a:t>
                      </a:r>
                      <a:endParaRPr lang="en-US" sz="20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96942605"/>
                  </a:ext>
                </a:extLst>
              </a:tr>
              <a:tr h="616495">
                <a:tc>
                  <a:txBody>
                    <a:bodyPr/>
                    <a:lstStyle/>
                    <a:p>
                      <a:pPr marL="0" marR="0" algn="ctr">
                        <a:spcBef>
                          <a:spcPts val="0"/>
                        </a:spcBef>
                        <a:spcAft>
                          <a:spcPts val="200"/>
                        </a:spcAft>
                      </a:pPr>
                      <a:r>
                        <a:rPr lang="en-US" sz="2000">
                          <a:solidFill>
                            <a:schemeClr val="tx1"/>
                          </a:solidFill>
                          <a:effectLst/>
                          <a:latin typeface="Arial" panose="020B0604020202020204" pitchFamily="34" charset="0"/>
                          <a:ea typeface="Times New Roman" panose="02020603050405020304" pitchFamily="18" charset="0"/>
                        </a:rPr>
                        <a:t>2024-07</a:t>
                      </a:r>
                      <a:endParaRPr lang="en-US" sz="20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200"/>
                        </a:spcAft>
                      </a:pPr>
                      <a:r>
                        <a:rPr lang="en-US" sz="2000">
                          <a:solidFill>
                            <a:schemeClr val="tx1"/>
                          </a:solidFill>
                          <a:effectLst/>
                          <a:latin typeface="Arial" panose="020B0604020202020204" pitchFamily="34" charset="0"/>
                          <a:ea typeface="Times New Roman" panose="02020603050405020304" pitchFamily="18" charset="0"/>
                        </a:rPr>
                        <a:t>03SEP1985</a:t>
                      </a:r>
                      <a:endParaRPr lang="en-US" sz="20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200"/>
                        </a:spcAft>
                      </a:pPr>
                      <a:r>
                        <a:rPr lang="en-US" sz="2000">
                          <a:solidFill>
                            <a:schemeClr val="tx1"/>
                          </a:solidFill>
                          <a:effectLst/>
                          <a:latin typeface="Arial" panose="020B0604020202020204" pitchFamily="34" charset="0"/>
                          <a:ea typeface="Times New Roman" panose="02020603050405020304" pitchFamily="18" charset="0"/>
                        </a:rPr>
                        <a:t>23AVR2024</a:t>
                      </a:r>
                      <a:endParaRPr lang="en-US" sz="200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200"/>
                        </a:spcAft>
                      </a:pPr>
                      <a:r>
                        <a:rPr lang="en-US" sz="2000" dirty="0">
                          <a:solidFill>
                            <a:schemeClr val="tx1"/>
                          </a:solidFill>
                          <a:effectLst/>
                          <a:latin typeface="Arial" panose="020B0604020202020204" pitchFamily="34" charset="0"/>
                          <a:ea typeface="Times New Roman" panose="02020603050405020304" pitchFamily="18" charset="0"/>
                        </a:rPr>
                        <a:t>27AVR2024</a:t>
                      </a:r>
                      <a:endParaRPr lang="en-US" sz="200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200"/>
                        </a:spcAft>
                      </a:pPr>
                      <a:r>
                        <a:rPr lang="en-US" sz="2000" dirty="0">
                          <a:solidFill>
                            <a:schemeClr val="tx1"/>
                          </a:solidFill>
                          <a:effectLst/>
                          <a:latin typeface="Arial" panose="020B0604020202020204" pitchFamily="34" charset="0"/>
                          <a:ea typeface="Times New Roman" panose="02020603050405020304" pitchFamily="18" charset="0"/>
                        </a:rPr>
                        <a:t>01MAI2024</a:t>
                      </a:r>
                      <a:endParaRPr lang="en-US" sz="200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108009632"/>
                  </a:ext>
                </a:extLst>
              </a:tr>
              <a:tr h="616495">
                <a:tc>
                  <a:txBody>
                    <a:bodyPr/>
                    <a:lstStyle/>
                    <a:p>
                      <a:pPr marL="0" marR="0" algn="ctr">
                        <a:spcBef>
                          <a:spcPts val="0"/>
                        </a:spcBef>
                        <a:spcAft>
                          <a:spcPts val="200"/>
                        </a:spcAft>
                      </a:pPr>
                      <a:r>
                        <a:rPr lang="en-US" sz="2000">
                          <a:solidFill>
                            <a:schemeClr val="tx1"/>
                          </a:solidFill>
                          <a:effectLst/>
                          <a:latin typeface="Arial" panose="020B0604020202020204" pitchFamily="34" charset="0"/>
                          <a:ea typeface="Times New Roman" panose="02020603050405020304" pitchFamily="18" charset="0"/>
                        </a:rPr>
                        <a:t>2024-20</a:t>
                      </a:r>
                      <a:endParaRPr lang="en-US" sz="20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200"/>
                        </a:spcAft>
                      </a:pPr>
                      <a:r>
                        <a:rPr lang="en-US" sz="2000" dirty="0">
                          <a:solidFill>
                            <a:schemeClr val="tx1"/>
                          </a:solidFill>
                          <a:effectLst/>
                          <a:latin typeface="Arial" panose="020B0604020202020204" pitchFamily="34" charset="0"/>
                          <a:ea typeface="Times New Roman" panose="02020603050405020304" pitchFamily="18" charset="0"/>
                        </a:rPr>
                        <a:t>30FEV1972</a:t>
                      </a:r>
                      <a:endParaRPr lang="en-US" sz="200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200"/>
                        </a:spcAft>
                      </a:pPr>
                      <a:r>
                        <a:rPr lang="en-US" sz="2000" dirty="0">
                          <a:solidFill>
                            <a:schemeClr val="tx1"/>
                          </a:solidFill>
                          <a:effectLst/>
                          <a:latin typeface="Arial" panose="020B0604020202020204" pitchFamily="34" charset="0"/>
                          <a:ea typeface="Times New Roman" panose="02020603050405020304" pitchFamily="18" charset="0"/>
                        </a:rPr>
                        <a:t>30JUIN2024</a:t>
                      </a:r>
                      <a:endParaRPr lang="en-US" sz="200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200"/>
                        </a:spcAft>
                      </a:pPr>
                      <a:r>
                        <a:rPr lang="en-US" sz="2000" dirty="0">
                          <a:solidFill>
                            <a:schemeClr val="tx1"/>
                          </a:solidFill>
                          <a:effectLst/>
                          <a:latin typeface="Arial" panose="020B0604020202020204" pitchFamily="34" charset="0"/>
                          <a:ea typeface="Times New Roman" panose="02020603050405020304" pitchFamily="18" charset="0"/>
                        </a:rPr>
                        <a:t>04JUIL2024</a:t>
                      </a:r>
                      <a:endParaRPr lang="en-US" sz="200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200"/>
                        </a:spcAft>
                      </a:pPr>
                      <a:r>
                        <a:rPr lang="en-US" sz="2000" dirty="0">
                          <a:solidFill>
                            <a:schemeClr val="tx1"/>
                          </a:solidFill>
                          <a:effectLst/>
                          <a:latin typeface="Arial" panose="020B0604020202020204" pitchFamily="34" charset="0"/>
                          <a:ea typeface="Times New Roman" panose="02020603050405020304" pitchFamily="18" charset="0"/>
                        </a:rPr>
                        <a:t>11JUIL2024</a:t>
                      </a:r>
                      <a:endParaRPr lang="en-US" sz="200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0528481"/>
                  </a:ext>
                </a:extLst>
              </a:tr>
              <a:tr h="616495">
                <a:tc>
                  <a:txBody>
                    <a:bodyPr/>
                    <a:lstStyle/>
                    <a:p>
                      <a:pPr marL="0" marR="0" algn="ctr">
                        <a:spcBef>
                          <a:spcPts val="0"/>
                        </a:spcBef>
                        <a:spcAft>
                          <a:spcPts val="200"/>
                        </a:spcAft>
                      </a:pPr>
                      <a:r>
                        <a:rPr lang="en-US" sz="2000">
                          <a:solidFill>
                            <a:schemeClr val="tx1"/>
                          </a:solidFill>
                          <a:effectLst/>
                          <a:latin typeface="Arial" panose="020B0604020202020204" pitchFamily="34" charset="0"/>
                          <a:ea typeface="Times New Roman" panose="02020603050405020304" pitchFamily="18" charset="0"/>
                        </a:rPr>
                        <a:t>2024-44</a:t>
                      </a:r>
                      <a:endParaRPr lang="en-US" sz="20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200"/>
                        </a:spcAft>
                      </a:pPr>
                      <a:r>
                        <a:rPr lang="en-US" sz="2000">
                          <a:solidFill>
                            <a:schemeClr val="tx1"/>
                          </a:solidFill>
                          <a:effectLst/>
                          <a:latin typeface="Arial" panose="020B0604020202020204" pitchFamily="34" charset="0"/>
                          <a:ea typeface="Times New Roman" panose="02020603050405020304" pitchFamily="18" charset="0"/>
                        </a:rPr>
                        <a:t>11NOV1956</a:t>
                      </a:r>
                      <a:endParaRPr lang="en-US" sz="20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200"/>
                        </a:spcAft>
                      </a:pPr>
                      <a:r>
                        <a:rPr lang="en-US" sz="2000">
                          <a:solidFill>
                            <a:schemeClr val="tx1"/>
                          </a:solidFill>
                          <a:effectLst/>
                          <a:latin typeface="Arial" panose="020B0604020202020204" pitchFamily="34" charset="0"/>
                          <a:ea typeface="Times New Roman" panose="02020603050405020304" pitchFamily="18" charset="0"/>
                        </a:rPr>
                        <a:t>27NOV2024</a:t>
                      </a:r>
                      <a:endParaRPr lang="en-US" sz="20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200"/>
                        </a:spcAft>
                      </a:pPr>
                      <a:r>
                        <a:rPr lang="en-US" sz="2000">
                          <a:solidFill>
                            <a:schemeClr val="tx1"/>
                          </a:solidFill>
                          <a:effectLst/>
                          <a:latin typeface="Arial" panose="020B0604020202020204" pitchFamily="34" charset="0"/>
                          <a:ea typeface="Times New Roman" panose="02020603050405020304" pitchFamily="18" charset="0"/>
                        </a:rPr>
                        <a:t>29NOV2024</a:t>
                      </a:r>
                      <a:endParaRPr lang="en-US" sz="20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200"/>
                        </a:spcAft>
                      </a:pPr>
                      <a:r>
                        <a:rPr lang="en-US" sz="2000" dirty="0">
                          <a:solidFill>
                            <a:schemeClr val="tx1"/>
                          </a:solidFill>
                          <a:effectLst/>
                          <a:latin typeface="Arial" panose="020B0604020202020204" pitchFamily="34" charset="0"/>
                          <a:ea typeface="Times New Roman" panose="02020603050405020304" pitchFamily="18" charset="0"/>
                        </a:rPr>
                        <a:t>08NOV2024</a:t>
                      </a:r>
                      <a:endParaRPr lang="en-US" sz="200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305452919"/>
                  </a:ext>
                </a:extLst>
              </a:tr>
            </a:tbl>
          </a:graphicData>
        </a:graphic>
      </p:graphicFrame>
      <p:sp>
        <p:nvSpPr>
          <p:cNvPr id="2" name="Title 1">
            <a:extLst>
              <a:ext uri="{FF2B5EF4-FFF2-40B4-BE49-F238E27FC236}">
                <a16:creationId xmlns:a16="http://schemas.microsoft.com/office/drawing/2014/main" id="{A1DE1A48-2E4E-4E6C-7041-2D737C146D08}"/>
              </a:ext>
            </a:extLst>
          </p:cNvPr>
          <p:cNvSpPr txBox="1">
            <a:spLocks/>
          </p:cNvSpPr>
          <p:nvPr/>
        </p:nvSpPr>
        <p:spPr>
          <a:xfrm>
            <a:off x="838198" y="325668"/>
            <a:ext cx="11049001" cy="8001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2400" dirty="0"/>
              <a:t>Tableau 6. Dates d'apparition des symptômes et de prélèvement des échantillons pour les cas de grippe humaine dans le district D, de janvier à novembre 2024</a:t>
            </a:r>
            <a:br>
              <a:rPr lang="fr-FR" sz="2400" dirty="0"/>
            </a:br>
            <a:endParaRPr lang="fr-FR" sz="2400" dirty="0"/>
          </a:p>
        </p:txBody>
      </p:sp>
    </p:spTree>
    <p:extLst>
      <p:ext uri="{BB962C8B-B14F-4D97-AF65-F5344CB8AC3E}">
        <p14:creationId xmlns:p14="http://schemas.microsoft.com/office/powerpoint/2010/main" val="69910980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p:txBody>
          <a:bodyPr anchor="ctr"/>
          <a:lstStyle/>
          <a:p>
            <a:r>
              <a:rPr lang="fr-FR" sz="3000" dirty="0"/>
              <a:t>L'enregistrement 2024-01 est incorrect car la date d'apparition ne peut être antérieure à 2024.</a:t>
            </a:r>
          </a:p>
          <a:p>
            <a:pPr lvl="1"/>
            <a:r>
              <a:rPr lang="fr-FR" sz="2600" dirty="0"/>
              <a:t>Seuls les cas dont la date d'apparition est fixée à 2024 doivent être notifiés au bureau de santé publique du district.</a:t>
            </a:r>
          </a:p>
          <a:p>
            <a:r>
              <a:rPr lang="fr-FR" sz="3000" dirty="0"/>
              <a:t>L'enregistrement 2024-01 est également incorrect car la date d'apparition est antérieure à la date de naissance.</a:t>
            </a:r>
          </a:p>
          <a:p>
            <a:r>
              <a:rPr lang="fr-FR" sz="3000" dirty="0"/>
              <a:t>L'enregistrement 2024-03 est incorrect car la date du premier prélèvement ne peut être antérieure à la date d'apparition.</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dirty="0"/>
              <a:t>Question 19 Réponses (1/2)</a:t>
            </a:r>
          </a:p>
        </p:txBody>
      </p:sp>
    </p:spTree>
    <p:extLst>
      <p:ext uri="{BB962C8B-B14F-4D97-AF65-F5344CB8AC3E}">
        <p14:creationId xmlns:p14="http://schemas.microsoft.com/office/powerpoint/2010/main" val="267772668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p:txBody>
          <a:bodyPr anchor="ctr"/>
          <a:lstStyle/>
          <a:p>
            <a:r>
              <a:rPr lang="fr-FR" sz="3000" dirty="0"/>
              <a:t>L'enregistrement 2024-20 est incorrect car il n'y a pas de 30 février (date de naissance).</a:t>
            </a:r>
          </a:p>
          <a:p>
            <a:r>
              <a:rPr lang="fr-FR" sz="3000" dirty="0"/>
              <a:t>L'enregistrement 2024-44 est incorrect, car la date de prélèvement du deuxième échantillon ne peut être antérieure à la date de prélèvement du premier échantillon.</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dirty="0"/>
              <a:t>Question 19 Réponses (2/2)</a:t>
            </a:r>
          </a:p>
        </p:txBody>
      </p:sp>
    </p:spTree>
    <p:extLst>
      <p:ext uri="{BB962C8B-B14F-4D97-AF65-F5344CB8AC3E}">
        <p14:creationId xmlns:p14="http://schemas.microsoft.com/office/powerpoint/2010/main" val="31145932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732120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3D0712-6E27-4C7B-B718-9A1B8C461FA6}"/>
              </a:ext>
            </a:extLst>
          </p:cNvPr>
          <p:cNvSpPr>
            <a:spLocks noGrp="1"/>
          </p:cNvSpPr>
          <p:nvPr>
            <p:ph sz="half" idx="2"/>
          </p:nvPr>
        </p:nvSpPr>
        <p:spPr/>
        <p:txBody>
          <a:bodyPr anchor="ctr"/>
          <a:lstStyle/>
          <a:p>
            <a:pPr marL="0" indent="0">
              <a:spcBef>
                <a:spcPts val="0"/>
              </a:spcBef>
              <a:buNone/>
            </a:pPr>
            <a:r>
              <a:rPr lang="fr-FR" dirty="0"/>
              <a:t>Vous avez mis à jour la base de données avec les corrections, puis enregistré les modifications sur un document de corrections.  </a:t>
            </a:r>
          </a:p>
          <a:p>
            <a:pPr marL="0" indent="0">
              <a:spcBef>
                <a:spcPts val="0"/>
              </a:spcBef>
              <a:buNone/>
            </a:pPr>
            <a:endParaRPr lang="fr-FR" dirty="0"/>
          </a:p>
          <a:p>
            <a:pPr marL="0" indent="0">
              <a:spcBef>
                <a:spcPts val="0"/>
              </a:spcBef>
              <a:buNone/>
            </a:pPr>
            <a:r>
              <a:rPr lang="fr-FR" dirty="0"/>
              <a:t>Vous avez esquissé un plan d'analyse des tableaux et des figures que vous aviez l'intention de créer et vous avez dressé la liste des variables que vous deviez inclure dans l'analyse.</a:t>
            </a:r>
          </a:p>
        </p:txBody>
      </p:sp>
      <p:sp>
        <p:nvSpPr>
          <p:cNvPr id="2" name="Title 1">
            <a:extLst>
              <a:ext uri="{FF2B5EF4-FFF2-40B4-BE49-F238E27FC236}">
                <a16:creationId xmlns:a16="http://schemas.microsoft.com/office/drawing/2014/main" id="{5F513A2A-8ECE-4512-A1C8-446732EF1ED3}"/>
              </a:ext>
            </a:extLst>
          </p:cNvPr>
          <p:cNvSpPr>
            <a:spLocks noGrp="1"/>
          </p:cNvSpPr>
          <p:nvPr>
            <p:ph type="title"/>
          </p:nvPr>
        </p:nvSpPr>
        <p:spPr/>
        <p:txBody>
          <a:bodyPr/>
          <a:lstStyle/>
          <a:p>
            <a:r>
              <a:rPr lang="fr-FR" dirty="0"/>
              <a:t>Partie E : Analyse des données (1/3)</a:t>
            </a:r>
          </a:p>
        </p:txBody>
      </p:sp>
    </p:spTree>
    <p:extLst>
      <p:ext uri="{BB962C8B-B14F-4D97-AF65-F5344CB8AC3E}">
        <p14:creationId xmlns:p14="http://schemas.microsoft.com/office/powerpoint/2010/main" val="249837367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3D0712-6E27-4C7B-B718-9A1B8C461FA6}"/>
              </a:ext>
            </a:extLst>
          </p:cNvPr>
          <p:cNvSpPr>
            <a:spLocks noGrp="1"/>
          </p:cNvSpPr>
          <p:nvPr>
            <p:ph sz="half" idx="2"/>
          </p:nvPr>
        </p:nvSpPr>
        <p:spPr/>
        <p:txBody>
          <a:bodyPr anchor="ctr"/>
          <a:lstStyle/>
          <a:p>
            <a:pPr marL="0" indent="0">
              <a:spcBef>
                <a:spcPts val="0"/>
              </a:spcBef>
              <a:buNone/>
            </a:pPr>
            <a:r>
              <a:rPr lang="fr-FR" dirty="0"/>
              <a:t>Assis devant votre ordinateur, vous étiez sur le point de commencer à analyser les données lorsque l'électricité a été coupée. </a:t>
            </a:r>
          </a:p>
          <a:p>
            <a:pPr marL="0" indent="0">
              <a:spcBef>
                <a:spcPts val="0"/>
              </a:spcBef>
              <a:buNone/>
            </a:pPr>
            <a:endParaRPr lang="fr-FR" dirty="0"/>
          </a:p>
          <a:p>
            <a:pPr marL="0" indent="0">
              <a:spcBef>
                <a:spcPts val="0"/>
              </a:spcBef>
              <a:buNone/>
            </a:pPr>
            <a:r>
              <a:rPr lang="fr-FR" dirty="0"/>
              <a:t>L'un de vos collègues a contacté la compagnie d'électricité et a appris que la panne couvrait une large zone. La compagnie d'électricité prévoit de rétablir le courant à 17 heures. </a:t>
            </a:r>
          </a:p>
        </p:txBody>
      </p:sp>
      <p:sp>
        <p:nvSpPr>
          <p:cNvPr id="2" name="Title 1">
            <a:extLst>
              <a:ext uri="{FF2B5EF4-FFF2-40B4-BE49-F238E27FC236}">
                <a16:creationId xmlns:a16="http://schemas.microsoft.com/office/drawing/2014/main" id="{5F513A2A-8ECE-4512-A1C8-446732EF1ED3}"/>
              </a:ext>
            </a:extLst>
          </p:cNvPr>
          <p:cNvSpPr>
            <a:spLocks noGrp="1"/>
          </p:cNvSpPr>
          <p:nvPr>
            <p:ph type="title"/>
          </p:nvPr>
        </p:nvSpPr>
        <p:spPr/>
        <p:txBody>
          <a:bodyPr/>
          <a:lstStyle/>
          <a:p>
            <a:r>
              <a:rPr lang="fr-FR" dirty="0"/>
              <a:t>Partie E : Analyse des données (2/3)</a:t>
            </a:r>
          </a:p>
        </p:txBody>
      </p:sp>
    </p:spTree>
    <p:extLst>
      <p:ext uri="{BB962C8B-B14F-4D97-AF65-F5344CB8AC3E}">
        <p14:creationId xmlns:p14="http://schemas.microsoft.com/office/powerpoint/2010/main" val="319838507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3D0712-6E27-4C7B-B718-9A1B8C461FA6}"/>
              </a:ext>
            </a:extLst>
          </p:cNvPr>
          <p:cNvSpPr>
            <a:spLocks noGrp="1"/>
          </p:cNvSpPr>
          <p:nvPr>
            <p:ph sz="half" idx="2"/>
          </p:nvPr>
        </p:nvSpPr>
        <p:spPr/>
        <p:txBody>
          <a:bodyPr anchor="ctr"/>
          <a:lstStyle/>
          <a:p>
            <a:pPr marL="0" indent="0">
              <a:spcBef>
                <a:spcPts val="0"/>
              </a:spcBef>
              <a:buNone/>
            </a:pPr>
            <a:r>
              <a:rPr lang="fr-FR" dirty="0"/>
              <a:t>Comme vous devez rencontrer le médecin-chef du district dans la matinée, vous avez décidé d'effectuer l'analyse à la main. </a:t>
            </a:r>
          </a:p>
          <a:p>
            <a:pPr marL="0" indent="0">
              <a:spcBef>
                <a:spcPts val="0"/>
              </a:spcBef>
              <a:buNone/>
            </a:pPr>
            <a:endParaRPr lang="fr-FR" dirty="0"/>
          </a:p>
          <a:p>
            <a:pPr marL="0" indent="0">
              <a:spcBef>
                <a:spcPts val="0"/>
              </a:spcBef>
              <a:buNone/>
            </a:pPr>
            <a:r>
              <a:rPr lang="fr-FR" dirty="0"/>
              <a:t>Vous êtes retourné au classeur, vous avez sorti les formulaires d'enquête et vous avez dressé une liste (voir tableau 8) des 44 cas notifiés. </a:t>
            </a:r>
          </a:p>
          <a:p>
            <a:pPr marL="0" indent="0">
              <a:spcBef>
                <a:spcPts val="0"/>
              </a:spcBef>
              <a:buNone/>
            </a:pPr>
            <a:endParaRPr lang="fr-FR" dirty="0"/>
          </a:p>
          <a:p>
            <a:pPr marL="0" indent="0">
              <a:spcBef>
                <a:spcPts val="0"/>
              </a:spcBef>
              <a:buNone/>
            </a:pPr>
            <a:r>
              <a:rPr lang="fr-FR" dirty="0"/>
              <a:t>Sur la base de votre plan d'analyse, vous n'avez extrait des formulaires d'enquête de cas que des variables sélectionnées pour les résumer et les présenter.</a:t>
            </a:r>
          </a:p>
        </p:txBody>
      </p:sp>
      <p:sp>
        <p:nvSpPr>
          <p:cNvPr id="2" name="Title 1">
            <a:extLst>
              <a:ext uri="{FF2B5EF4-FFF2-40B4-BE49-F238E27FC236}">
                <a16:creationId xmlns:a16="http://schemas.microsoft.com/office/drawing/2014/main" id="{5F513A2A-8ECE-4512-A1C8-446732EF1ED3}"/>
              </a:ext>
            </a:extLst>
          </p:cNvPr>
          <p:cNvSpPr>
            <a:spLocks noGrp="1"/>
          </p:cNvSpPr>
          <p:nvPr>
            <p:ph type="title"/>
          </p:nvPr>
        </p:nvSpPr>
        <p:spPr/>
        <p:txBody>
          <a:bodyPr/>
          <a:lstStyle/>
          <a:p>
            <a:r>
              <a:rPr lang="fr-FR" dirty="0"/>
              <a:t>Partie E : Analyse des données (3/3)</a:t>
            </a:r>
          </a:p>
        </p:txBody>
      </p:sp>
    </p:spTree>
    <p:extLst>
      <p:ext uri="{BB962C8B-B14F-4D97-AF65-F5344CB8AC3E}">
        <p14:creationId xmlns:p14="http://schemas.microsoft.com/office/powerpoint/2010/main" val="174876719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p:txBody>
          <a:bodyPr anchor="ctr"/>
          <a:lstStyle/>
          <a:p>
            <a:pPr marL="0" indent="0">
              <a:buClr>
                <a:schemeClr val="tx1"/>
              </a:buClr>
              <a:buNone/>
            </a:pPr>
            <a:r>
              <a:rPr lang="fr-FR" dirty="0"/>
              <a:t>À partir des données du tableau 8 (triées par âge), calculez l'âge médian et l'âge moyen des cas. </a:t>
            </a:r>
          </a:p>
          <a:p>
            <a:pPr marL="0" indent="0">
              <a:buClr>
                <a:schemeClr val="tx1"/>
              </a:buClr>
              <a:buNone/>
            </a:pPr>
            <a:endParaRPr lang="fr-FR" sz="2800" i="1" dirty="0"/>
          </a:p>
          <a:p>
            <a:pPr marL="0" indent="0">
              <a:buClr>
                <a:schemeClr val="tx1"/>
              </a:buClr>
              <a:buNone/>
            </a:pPr>
            <a:r>
              <a:rPr lang="fr-FR" sz="2800" dirty="0">
                <a:solidFill>
                  <a:srgbClr val="109648"/>
                </a:solidFill>
              </a:rPr>
              <a:t>Se référer au tableau 8 du guide. </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dirty="0"/>
              <a:t>Question 20</a:t>
            </a:r>
          </a:p>
        </p:txBody>
      </p:sp>
    </p:spTree>
    <p:extLst>
      <p:ext uri="{BB962C8B-B14F-4D97-AF65-F5344CB8AC3E}">
        <p14:creationId xmlns:p14="http://schemas.microsoft.com/office/powerpoint/2010/main" val="187163581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p:txBody>
          <a:bodyPr anchor="ctr"/>
          <a:lstStyle/>
          <a:p>
            <a:pPr marL="0" indent="0">
              <a:buNone/>
            </a:pPr>
            <a:r>
              <a:rPr lang="fr-FR" dirty="0"/>
              <a:t>Médiane = 26 ans</a:t>
            </a:r>
          </a:p>
          <a:p>
            <a:pPr marL="0" indent="0">
              <a:buNone/>
            </a:pPr>
            <a:endParaRPr lang="fr-FR" dirty="0"/>
          </a:p>
          <a:p>
            <a:pPr marL="0" indent="0">
              <a:buNone/>
            </a:pPr>
            <a:r>
              <a:rPr lang="fr-FR" dirty="0"/>
              <a:t>Moyenne = 30,5 ans </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dirty="0"/>
              <a:t>Question 20 Réponses</a:t>
            </a:r>
          </a:p>
        </p:txBody>
      </p:sp>
    </p:spTree>
    <p:extLst>
      <p:ext uri="{BB962C8B-B14F-4D97-AF65-F5344CB8AC3E}">
        <p14:creationId xmlns:p14="http://schemas.microsoft.com/office/powerpoint/2010/main" val="4184058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3D0712-6E27-4C7B-B718-9A1B8C461FA6}"/>
              </a:ext>
            </a:extLst>
          </p:cNvPr>
          <p:cNvSpPr>
            <a:spLocks noGrp="1"/>
          </p:cNvSpPr>
          <p:nvPr>
            <p:ph sz="half" idx="2"/>
          </p:nvPr>
        </p:nvSpPr>
        <p:spPr/>
        <p:txBody>
          <a:bodyPr/>
          <a:lstStyle/>
          <a:p>
            <a:pPr marL="0" indent="0">
              <a:spcBef>
                <a:spcPts val="0"/>
              </a:spcBef>
              <a:buNone/>
            </a:pPr>
            <a:r>
              <a:rPr lang="fr-FR" sz="2200" dirty="0"/>
              <a:t>Lors de l'élaboration de votre plan d'analyse, vous avez souhaité que les groupes d'âge correspondent à ceux utilisés dans les précédents rapports du ministère. </a:t>
            </a:r>
          </a:p>
          <a:p>
            <a:pPr marL="0" indent="0">
              <a:spcBef>
                <a:spcPts val="0"/>
              </a:spcBef>
              <a:buNone/>
              <a:tabLst>
                <a:tab pos="914400" algn="ctr"/>
                <a:tab pos="3028950" algn="ctr"/>
                <a:tab pos="5029200" algn="ctr"/>
              </a:tabLst>
            </a:pPr>
            <a:r>
              <a:rPr lang="fr-FR" sz="2200" dirty="0"/>
              <a:t>Vous avez trouvé les trois groupes d'âge suivants dans des rapports différents :</a:t>
            </a:r>
            <a:endParaRPr lang="fr-FR" sz="2200" u="sng" dirty="0">
              <a:ea typeface="MS Mincho" panose="02020609040205080304" pitchFamily="49" charset="-128"/>
            </a:endParaRPr>
          </a:p>
          <a:p>
            <a:pPr marL="0" indent="0">
              <a:spcBef>
                <a:spcPts val="0"/>
              </a:spcBef>
              <a:buNone/>
            </a:pPr>
            <a:endParaRPr lang="fr-FR" sz="2200" dirty="0"/>
          </a:p>
        </p:txBody>
      </p:sp>
      <p:sp>
        <p:nvSpPr>
          <p:cNvPr id="2" name="Title 1">
            <a:extLst>
              <a:ext uri="{FF2B5EF4-FFF2-40B4-BE49-F238E27FC236}">
                <a16:creationId xmlns:a16="http://schemas.microsoft.com/office/drawing/2014/main" id="{5F513A2A-8ECE-4512-A1C8-446732EF1ED3}"/>
              </a:ext>
            </a:extLst>
          </p:cNvPr>
          <p:cNvSpPr>
            <a:spLocks noGrp="1"/>
          </p:cNvSpPr>
          <p:nvPr>
            <p:ph type="title"/>
          </p:nvPr>
        </p:nvSpPr>
        <p:spPr/>
        <p:txBody>
          <a:bodyPr/>
          <a:lstStyle/>
          <a:p>
            <a:r>
              <a:rPr lang="fr-FR" dirty="0"/>
              <a:t>Analyse des données</a:t>
            </a:r>
          </a:p>
        </p:txBody>
      </p:sp>
      <p:graphicFrame>
        <p:nvGraphicFramePr>
          <p:cNvPr id="5" name="Table 4">
            <a:extLst>
              <a:ext uri="{FF2B5EF4-FFF2-40B4-BE49-F238E27FC236}">
                <a16:creationId xmlns:a16="http://schemas.microsoft.com/office/drawing/2014/main" id="{8A84586C-11BC-9F2D-E6D0-609890B0984F}"/>
              </a:ext>
            </a:extLst>
          </p:cNvPr>
          <p:cNvGraphicFramePr>
            <a:graphicFrameLocks noGrp="1"/>
          </p:cNvGraphicFramePr>
          <p:nvPr>
            <p:extLst>
              <p:ext uri="{D42A27DB-BD31-4B8C-83A1-F6EECF244321}">
                <p14:modId xmlns:p14="http://schemas.microsoft.com/office/powerpoint/2010/main" val="3972225196"/>
              </p:ext>
            </p:extLst>
          </p:nvPr>
        </p:nvGraphicFramePr>
        <p:xfrm>
          <a:off x="1816975" y="2714956"/>
          <a:ext cx="8558049" cy="3624767"/>
        </p:xfrm>
        <a:graphic>
          <a:graphicData uri="http://schemas.openxmlformats.org/drawingml/2006/table">
            <a:tbl>
              <a:tblPr firstRow="1" firstCol="1"/>
              <a:tblGrid>
                <a:gridCol w="3134711">
                  <a:extLst>
                    <a:ext uri="{9D8B030D-6E8A-4147-A177-3AD203B41FA5}">
                      <a16:colId xmlns:a16="http://schemas.microsoft.com/office/drawing/2014/main" val="327450899"/>
                    </a:ext>
                  </a:extLst>
                </a:gridCol>
                <a:gridCol w="2758966">
                  <a:extLst>
                    <a:ext uri="{9D8B030D-6E8A-4147-A177-3AD203B41FA5}">
                      <a16:colId xmlns:a16="http://schemas.microsoft.com/office/drawing/2014/main" val="2106900587"/>
                    </a:ext>
                  </a:extLst>
                </a:gridCol>
                <a:gridCol w="2664372">
                  <a:extLst>
                    <a:ext uri="{9D8B030D-6E8A-4147-A177-3AD203B41FA5}">
                      <a16:colId xmlns:a16="http://schemas.microsoft.com/office/drawing/2014/main" val="1084570797"/>
                    </a:ext>
                  </a:extLst>
                </a:gridCol>
              </a:tblGrid>
              <a:tr h="413321">
                <a:tc>
                  <a:txBody>
                    <a:bodyPr/>
                    <a:lstStyle/>
                    <a:p>
                      <a:pPr marL="0" marR="0" algn="ctr">
                        <a:spcBef>
                          <a:spcPts val="0"/>
                        </a:spcBef>
                        <a:spcAft>
                          <a:spcPts val="0"/>
                        </a:spcAft>
                        <a:tabLst>
                          <a:tab pos="914400" algn="ctr"/>
                          <a:tab pos="3028950" algn="ctr"/>
                          <a:tab pos="5029200" algn="ctr"/>
                        </a:tabLst>
                      </a:pPr>
                      <a:r>
                        <a:rPr lang="fr-FR" sz="2400" b="1" u="none" noProof="0" dirty="0">
                          <a:solidFill>
                            <a:sysClr val="windowText" lastClr="000000"/>
                          </a:solidFill>
                          <a:effectLst/>
                          <a:latin typeface="Arial" panose="020B0604020202020204" pitchFamily="34" charset="0"/>
                          <a:ea typeface="Times New Roman" panose="02020603050405020304" pitchFamily="18" charset="0"/>
                        </a:rPr>
                        <a:t>Groupes d'âge Option 1</a:t>
                      </a:r>
                      <a:endParaRPr lang="fr-FR" sz="2400" u="none" noProof="0" dirty="0">
                        <a:solidFill>
                          <a:sysClr val="windowText" lastClr="000000"/>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a:spcBef>
                          <a:spcPts val="0"/>
                        </a:spcBef>
                        <a:spcAft>
                          <a:spcPts val="0"/>
                        </a:spcAft>
                      </a:pPr>
                      <a:r>
                        <a:rPr lang="fr-FR" sz="2400" b="1" u="none" noProof="0" dirty="0">
                          <a:solidFill>
                            <a:sysClr val="windowText" lastClr="000000"/>
                          </a:solidFill>
                          <a:effectLst/>
                          <a:latin typeface="Arial" panose="020B0604020202020204" pitchFamily="34" charset="0"/>
                          <a:ea typeface="Times New Roman" panose="02020603050405020304" pitchFamily="18" charset="0"/>
                        </a:rPr>
                        <a:t>Groupes d'âge Option 2</a:t>
                      </a:r>
                      <a:endParaRPr lang="fr-FR" sz="2400" u="none" noProof="0" dirty="0">
                        <a:solidFill>
                          <a:sysClr val="windowText" lastClr="000000"/>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a:spcBef>
                          <a:spcPts val="0"/>
                        </a:spcBef>
                        <a:spcAft>
                          <a:spcPts val="0"/>
                        </a:spcAft>
                      </a:pPr>
                      <a:r>
                        <a:rPr lang="fr-FR" sz="2400" b="1" u="none" noProof="0" dirty="0">
                          <a:solidFill>
                            <a:sysClr val="windowText" lastClr="000000"/>
                          </a:solidFill>
                          <a:effectLst/>
                          <a:latin typeface="Arial" panose="020B0604020202020204" pitchFamily="34" charset="0"/>
                          <a:ea typeface="Times New Roman" panose="02020603050405020304" pitchFamily="18" charset="0"/>
                        </a:rPr>
                        <a:t>Groupes d'âge Option 3</a:t>
                      </a:r>
                      <a:endParaRPr lang="fr-FR" sz="2400" u="none" noProof="0" dirty="0">
                        <a:solidFill>
                          <a:sysClr val="windowText" lastClr="000000"/>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extLst>
                  <a:ext uri="{0D108BD9-81ED-4DB2-BD59-A6C34878D82A}">
                    <a16:rowId xmlns:a16="http://schemas.microsoft.com/office/drawing/2014/main" val="981750080"/>
                  </a:ext>
                </a:extLst>
              </a:tr>
              <a:tr h="413321">
                <a:tc>
                  <a:txBody>
                    <a:bodyPr/>
                    <a:lstStyle/>
                    <a:p>
                      <a:pPr marL="0" marR="0" algn="ctr">
                        <a:spcBef>
                          <a:spcPts val="0"/>
                        </a:spcBef>
                        <a:spcAft>
                          <a:spcPts val="0"/>
                        </a:spcAft>
                      </a:pPr>
                      <a:r>
                        <a:rPr lang="fr-FR" sz="2400" noProof="0" dirty="0">
                          <a:solidFill>
                            <a:schemeClr val="tx1"/>
                          </a:solidFill>
                          <a:effectLst/>
                          <a:latin typeface="Arial" panose="020B0604020202020204" pitchFamily="34" charset="0"/>
                          <a:ea typeface="Times New Roman" panose="02020603050405020304" pitchFamily="18" charset="0"/>
                        </a:rPr>
                        <a:t>≤10 ans</a:t>
                      </a:r>
                      <a:endParaRPr lang="fr-FR" sz="2400" noProof="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0"/>
                        </a:spcAft>
                      </a:pPr>
                      <a:r>
                        <a:rPr lang="fr-FR" sz="2400" noProof="0" dirty="0">
                          <a:solidFill>
                            <a:schemeClr val="tx1"/>
                          </a:solidFill>
                          <a:effectLst/>
                          <a:latin typeface="Arial" panose="020B0604020202020204" pitchFamily="34" charset="0"/>
                          <a:ea typeface="Times New Roman" panose="02020603050405020304" pitchFamily="18" charset="0"/>
                        </a:rPr>
                        <a:t>≤10 ans</a:t>
                      </a:r>
                      <a:endParaRPr lang="fr-FR" sz="2400" noProof="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0"/>
                        </a:spcAft>
                      </a:pPr>
                      <a:r>
                        <a:rPr lang="fr-FR" sz="2400" noProof="0" dirty="0">
                          <a:solidFill>
                            <a:schemeClr val="tx1"/>
                          </a:solidFill>
                          <a:effectLst/>
                          <a:latin typeface="Arial" panose="020B0604020202020204" pitchFamily="34" charset="0"/>
                          <a:ea typeface="Times New Roman" panose="02020603050405020304" pitchFamily="18" charset="0"/>
                        </a:rPr>
                        <a:t>≤9 ans</a:t>
                      </a:r>
                      <a:endParaRPr lang="fr-FR" sz="2400" noProof="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721196312"/>
                  </a:ext>
                </a:extLst>
              </a:tr>
              <a:tr h="413321">
                <a:tc>
                  <a:txBody>
                    <a:bodyPr/>
                    <a:lstStyle/>
                    <a:p>
                      <a:pPr marL="0" marR="0" algn="ctr">
                        <a:lnSpc>
                          <a:spcPct val="107000"/>
                        </a:lnSpc>
                        <a:spcBef>
                          <a:spcPts val="0"/>
                        </a:spcBef>
                        <a:spcAft>
                          <a:spcPts val="0"/>
                        </a:spcAft>
                      </a:pPr>
                      <a:r>
                        <a:rPr lang="fr-FR" sz="2400" noProof="0" dirty="0">
                          <a:solidFill>
                            <a:schemeClr val="tx1"/>
                          </a:solidFill>
                          <a:effectLst/>
                          <a:latin typeface="Arial" panose="020B0604020202020204" pitchFamily="34" charset="0"/>
                          <a:ea typeface="Times New Roman" panose="02020603050405020304" pitchFamily="18" charset="0"/>
                        </a:rPr>
                        <a:t>10-20</a:t>
                      </a:r>
                      <a:endParaRPr lang="fr-FR" sz="2400" noProof="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fr-FR" sz="2400" noProof="0" dirty="0">
                          <a:solidFill>
                            <a:schemeClr val="tx1"/>
                          </a:solidFill>
                          <a:effectLst/>
                          <a:latin typeface="Arial" panose="020B0604020202020204" pitchFamily="34" charset="0"/>
                          <a:ea typeface="Times New Roman" panose="02020603050405020304" pitchFamily="18" charset="0"/>
                        </a:rPr>
                        <a:t>11-20</a:t>
                      </a:r>
                      <a:endParaRPr lang="fr-FR" sz="2400" noProof="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fr-FR" sz="2400" noProof="0" dirty="0">
                          <a:solidFill>
                            <a:schemeClr val="tx1"/>
                          </a:solidFill>
                          <a:effectLst/>
                          <a:latin typeface="Arial" panose="020B0604020202020204" pitchFamily="34" charset="0"/>
                          <a:ea typeface="Times New Roman" panose="02020603050405020304" pitchFamily="18" charset="0"/>
                        </a:rPr>
                        <a:t>10-19</a:t>
                      </a:r>
                      <a:endParaRPr lang="fr-FR" sz="2400" noProof="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98562983"/>
                  </a:ext>
                </a:extLst>
              </a:tr>
              <a:tr h="413321">
                <a:tc>
                  <a:txBody>
                    <a:bodyPr/>
                    <a:lstStyle/>
                    <a:p>
                      <a:pPr marL="0" marR="0" algn="ctr">
                        <a:spcBef>
                          <a:spcPts val="0"/>
                        </a:spcBef>
                        <a:spcAft>
                          <a:spcPts val="0"/>
                        </a:spcAft>
                      </a:pPr>
                      <a:r>
                        <a:rPr lang="fr-FR" sz="2400" noProof="0" dirty="0">
                          <a:solidFill>
                            <a:schemeClr val="tx1"/>
                          </a:solidFill>
                          <a:effectLst/>
                          <a:latin typeface="Arial" panose="020B0604020202020204" pitchFamily="34" charset="0"/>
                          <a:ea typeface="Times New Roman" panose="02020603050405020304" pitchFamily="18" charset="0"/>
                        </a:rPr>
                        <a:t>20-30</a:t>
                      </a:r>
                      <a:endParaRPr lang="fr-FR" sz="2400" noProof="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0"/>
                        </a:spcAft>
                      </a:pPr>
                      <a:r>
                        <a:rPr lang="fr-FR" sz="2400" noProof="0" dirty="0">
                          <a:solidFill>
                            <a:schemeClr val="tx1"/>
                          </a:solidFill>
                          <a:effectLst/>
                          <a:latin typeface="Arial" panose="020B0604020202020204" pitchFamily="34" charset="0"/>
                          <a:ea typeface="Times New Roman" panose="02020603050405020304" pitchFamily="18" charset="0"/>
                        </a:rPr>
                        <a:t>21-30</a:t>
                      </a:r>
                      <a:endParaRPr lang="fr-FR" sz="2400" noProof="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0"/>
                        </a:spcAft>
                      </a:pPr>
                      <a:r>
                        <a:rPr lang="fr-FR" sz="2400" noProof="0" dirty="0">
                          <a:solidFill>
                            <a:schemeClr val="tx1"/>
                          </a:solidFill>
                          <a:effectLst/>
                          <a:latin typeface="Arial" panose="020B0604020202020204" pitchFamily="34" charset="0"/>
                          <a:ea typeface="Times New Roman" panose="02020603050405020304" pitchFamily="18" charset="0"/>
                        </a:rPr>
                        <a:t>20-29</a:t>
                      </a:r>
                      <a:endParaRPr lang="fr-FR" sz="2400" noProof="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5408641"/>
                  </a:ext>
                </a:extLst>
              </a:tr>
              <a:tr h="413321">
                <a:tc>
                  <a:txBody>
                    <a:bodyPr/>
                    <a:lstStyle/>
                    <a:p>
                      <a:pPr marL="0" marR="0" algn="ctr">
                        <a:spcBef>
                          <a:spcPts val="0"/>
                        </a:spcBef>
                        <a:spcAft>
                          <a:spcPts val="0"/>
                        </a:spcAft>
                      </a:pPr>
                      <a:r>
                        <a:rPr lang="fr-FR" sz="2400" noProof="0" dirty="0">
                          <a:solidFill>
                            <a:schemeClr val="tx1"/>
                          </a:solidFill>
                          <a:effectLst/>
                          <a:latin typeface="Arial" panose="020B0604020202020204" pitchFamily="34" charset="0"/>
                          <a:ea typeface="Times New Roman" panose="02020603050405020304" pitchFamily="18" charset="0"/>
                        </a:rPr>
                        <a:t>30-40</a:t>
                      </a:r>
                      <a:endParaRPr lang="fr-FR" sz="2400" noProof="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fr-FR" sz="2400" noProof="0" dirty="0">
                          <a:solidFill>
                            <a:schemeClr val="tx1"/>
                          </a:solidFill>
                          <a:effectLst/>
                          <a:latin typeface="Arial" panose="020B0604020202020204" pitchFamily="34" charset="0"/>
                          <a:ea typeface="Times New Roman" panose="02020603050405020304" pitchFamily="18" charset="0"/>
                        </a:rPr>
                        <a:t>31-40</a:t>
                      </a:r>
                      <a:endParaRPr lang="fr-FR" sz="2400" noProof="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fr-FR" sz="2400" noProof="0" dirty="0">
                          <a:solidFill>
                            <a:schemeClr val="tx1"/>
                          </a:solidFill>
                          <a:effectLst/>
                          <a:latin typeface="Arial" panose="020B0604020202020204" pitchFamily="34" charset="0"/>
                          <a:ea typeface="Times New Roman" panose="02020603050405020304" pitchFamily="18" charset="0"/>
                        </a:rPr>
                        <a:t>30-39</a:t>
                      </a:r>
                      <a:endParaRPr lang="fr-FR" sz="2400" noProof="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39247387"/>
                  </a:ext>
                </a:extLst>
              </a:tr>
              <a:tr h="413321">
                <a:tc>
                  <a:txBody>
                    <a:bodyPr/>
                    <a:lstStyle/>
                    <a:p>
                      <a:pPr marL="0" marR="0" algn="ctr">
                        <a:spcBef>
                          <a:spcPts val="0"/>
                        </a:spcBef>
                        <a:spcAft>
                          <a:spcPts val="0"/>
                        </a:spcAft>
                      </a:pPr>
                      <a:r>
                        <a:rPr lang="fr-FR" sz="2400" noProof="0" dirty="0">
                          <a:solidFill>
                            <a:schemeClr val="tx1"/>
                          </a:solidFill>
                          <a:effectLst/>
                          <a:latin typeface="Arial" panose="020B0604020202020204" pitchFamily="34" charset="0"/>
                          <a:ea typeface="MS Mincho" panose="02020609040205080304" pitchFamily="49" charset="-128"/>
                        </a:rPr>
                        <a:t>40-50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fr-FR" sz="2400" noProof="0" dirty="0">
                          <a:solidFill>
                            <a:schemeClr val="tx1"/>
                          </a:solidFill>
                          <a:effectLst/>
                          <a:latin typeface="Arial" panose="020B0604020202020204" pitchFamily="34" charset="0"/>
                          <a:ea typeface="MS Mincho" panose="02020609040205080304" pitchFamily="49" charset="-128"/>
                        </a:rPr>
                        <a:t>41-50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fr-FR" sz="2400" noProof="0" dirty="0">
                          <a:solidFill>
                            <a:schemeClr val="tx1"/>
                          </a:solidFill>
                          <a:effectLst/>
                          <a:latin typeface="Arial" panose="020B0604020202020204" pitchFamily="34" charset="0"/>
                          <a:ea typeface="MS Mincho" panose="02020609040205080304" pitchFamily="49" charset="-128"/>
                        </a:rPr>
                        <a:t>40-49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83678119"/>
                  </a:ext>
                </a:extLst>
              </a:tr>
              <a:tr h="413321">
                <a:tc>
                  <a:txBody>
                    <a:bodyPr/>
                    <a:lstStyle/>
                    <a:p>
                      <a:pPr marL="0" marR="0" algn="ctr">
                        <a:spcBef>
                          <a:spcPts val="0"/>
                        </a:spcBef>
                        <a:spcAft>
                          <a:spcPts val="0"/>
                        </a:spcAft>
                      </a:pPr>
                      <a:r>
                        <a:rPr lang="fr-FR" sz="2400" noProof="0" dirty="0">
                          <a:solidFill>
                            <a:schemeClr val="tx1"/>
                          </a:solidFill>
                          <a:effectLst/>
                          <a:latin typeface="Arial" panose="020B0604020202020204" pitchFamily="34" charset="0"/>
                          <a:ea typeface="MS Mincho" panose="02020609040205080304" pitchFamily="49" charset="-128"/>
                        </a:rPr>
                        <a:t>50-60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fr-FR" sz="2400" noProof="0" dirty="0">
                          <a:solidFill>
                            <a:schemeClr val="tx1"/>
                          </a:solidFill>
                          <a:effectLst/>
                          <a:latin typeface="Arial" panose="020B0604020202020204" pitchFamily="34" charset="0"/>
                          <a:ea typeface="MS Mincho" panose="02020609040205080304" pitchFamily="49" charset="-128"/>
                        </a:rPr>
                        <a:t>51-60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fr-FR" sz="2400" noProof="0" dirty="0">
                          <a:solidFill>
                            <a:schemeClr val="tx1"/>
                          </a:solidFill>
                          <a:effectLst/>
                          <a:latin typeface="Arial" panose="020B0604020202020204" pitchFamily="34" charset="0"/>
                          <a:ea typeface="MS Mincho" panose="02020609040205080304" pitchFamily="49" charset="-128"/>
                        </a:rPr>
                        <a:t>50-59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12499212"/>
                  </a:ext>
                </a:extLst>
              </a:tr>
              <a:tr h="413321">
                <a:tc>
                  <a:txBody>
                    <a:bodyPr/>
                    <a:lstStyle/>
                    <a:p>
                      <a:pPr marL="0" marR="0" algn="ctr">
                        <a:spcBef>
                          <a:spcPts val="0"/>
                        </a:spcBef>
                        <a:spcAft>
                          <a:spcPts val="0"/>
                        </a:spcAft>
                      </a:pPr>
                      <a:r>
                        <a:rPr lang="fr-FR" sz="2400" noProof="0" dirty="0">
                          <a:solidFill>
                            <a:schemeClr val="tx1"/>
                          </a:solidFill>
                          <a:effectLst/>
                          <a:latin typeface="Arial" panose="020B0604020202020204" pitchFamily="34" charset="0"/>
                          <a:ea typeface="MS Mincho" panose="02020609040205080304" pitchFamily="49" charset="-128"/>
                        </a:rPr>
                        <a:t>60+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fr-FR" sz="2400" noProof="0" dirty="0">
                          <a:solidFill>
                            <a:schemeClr val="tx1"/>
                          </a:solidFill>
                          <a:effectLst/>
                          <a:latin typeface="Arial" panose="020B0604020202020204" pitchFamily="34" charset="0"/>
                          <a:ea typeface="MS Mincho" panose="02020609040205080304" pitchFamily="49" charset="-128"/>
                        </a:rPr>
                        <a:t>&gt;60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fr-FR" sz="2400" noProof="0" dirty="0">
                          <a:solidFill>
                            <a:schemeClr val="tx1"/>
                          </a:solidFill>
                          <a:effectLst/>
                          <a:latin typeface="Arial" panose="020B0604020202020204" pitchFamily="34" charset="0"/>
                          <a:ea typeface="MS Mincho" panose="02020609040205080304" pitchFamily="49" charset="-128"/>
                        </a:rPr>
                        <a:t>60+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17679328"/>
                  </a:ext>
                </a:extLst>
              </a:tr>
            </a:tbl>
          </a:graphicData>
        </a:graphic>
      </p:graphicFrame>
    </p:spTree>
    <p:extLst>
      <p:ext uri="{BB962C8B-B14F-4D97-AF65-F5344CB8AC3E}">
        <p14:creationId xmlns:p14="http://schemas.microsoft.com/office/powerpoint/2010/main" val="370140289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a:xfrm>
            <a:off x="838200" y="1109345"/>
            <a:ext cx="10515600" cy="4639309"/>
          </a:xfrm>
        </p:spPr>
        <p:txBody>
          <a:bodyPr anchor="t"/>
          <a:lstStyle/>
          <a:p>
            <a:pPr marL="0" indent="0" algn="ctr">
              <a:buClr>
                <a:schemeClr val="tx1"/>
              </a:buClr>
              <a:buNone/>
            </a:pPr>
            <a:endParaRPr lang="fr-FR" dirty="0"/>
          </a:p>
          <a:p>
            <a:pPr marL="0" indent="0" algn="ctr">
              <a:buClr>
                <a:schemeClr val="tx1"/>
              </a:buClr>
              <a:buNone/>
            </a:pPr>
            <a:r>
              <a:rPr lang="fr-FR" dirty="0"/>
              <a:t>Quel groupe d'âge préférez-vous et pourquoi ? </a:t>
            </a:r>
          </a:p>
          <a:p>
            <a:pPr marL="0" indent="0">
              <a:buNone/>
            </a:pPr>
            <a:endParaRPr lang="fr-FR" dirty="0"/>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dirty="0"/>
              <a:t>Question 21</a:t>
            </a:r>
          </a:p>
        </p:txBody>
      </p:sp>
      <p:graphicFrame>
        <p:nvGraphicFramePr>
          <p:cNvPr id="6" name="Table 5">
            <a:extLst>
              <a:ext uri="{FF2B5EF4-FFF2-40B4-BE49-F238E27FC236}">
                <a16:creationId xmlns:a16="http://schemas.microsoft.com/office/drawing/2014/main" id="{907443A6-1C35-87DE-37E4-0C07F0C38C6E}"/>
              </a:ext>
            </a:extLst>
          </p:cNvPr>
          <p:cNvGraphicFramePr>
            <a:graphicFrameLocks noGrp="1"/>
          </p:cNvGraphicFramePr>
          <p:nvPr>
            <p:extLst>
              <p:ext uri="{D42A27DB-BD31-4B8C-83A1-F6EECF244321}">
                <p14:modId xmlns:p14="http://schemas.microsoft.com/office/powerpoint/2010/main" val="3817018595"/>
              </p:ext>
            </p:extLst>
          </p:nvPr>
        </p:nvGraphicFramePr>
        <p:xfrm>
          <a:off x="1613764" y="2417953"/>
          <a:ext cx="8964472" cy="3624767"/>
        </p:xfrm>
        <a:graphic>
          <a:graphicData uri="http://schemas.openxmlformats.org/drawingml/2006/table">
            <a:tbl>
              <a:tblPr firstRow="1" firstCol="1"/>
              <a:tblGrid>
                <a:gridCol w="2705562">
                  <a:extLst>
                    <a:ext uri="{9D8B030D-6E8A-4147-A177-3AD203B41FA5}">
                      <a16:colId xmlns:a16="http://schemas.microsoft.com/office/drawing/2014/main" val="327450899"/>
                    </a:ext>
                  </a:extLst>
                </a:gridCol>
                <a:gridCol w="3310758">
                  <a:extLst>
                    <a:ext uri="{9D8B030D-6E8A-4147-A177-3AD203B41FA5}">
                      <a16:colId xmlns:a16="http://schemas.microsoft.com/office/drawing/2014/main" val="2106900587"/>
                    </a:ext>
                  </a:extLst>
                </a:gridCol>
                <a:gridCol w="2948152">
                  <a:extLst>
                    <a:ext uri="{9D8B030D-6E8A-4147-A177-3AD203B41FA5}">
                      <a16:colId xmlns:a16="http://schemas.microsoft.com/office/drawing/2014/main" val="1084570797"/>
                    </a:ext>
                  </a:extLst>
                </a:gridCol>
              </a:tblGrid>
              <a:tr h="413321">
                <a:tc>
                  <a:txBody>
                    <a:bodyPr/>
                    <a:lstStyle/>
                    <a:p>
                      <a:pPr marL="0" marR="0" algn="ctr">
                        <a:spcBef>
                          <a:spcPts val="0"/>
                        </a:spcBef>
                        <a:spcAft>
                          <a:spcPts val="0"/>
                        </a:spcAft>
                        <a:tabLst>
                          <a:tab pos="914400" algn="ctr"/>
                          <a:tab pos="3028950" algn="ctr"/>
                          <a:tab pos="5029200" algn="ctr"/>
                        </a:tabLst>
                      </a:pPr>
                      <a:r>
                        <a:rPr lang="fr-FR" sz="2400" b="1" u="none" noProof="0" dirty="0">
                          <a:solidFill>
                            <a:sysClr val="windowText" lastClr="000000"/>
                          </a:solidFill>
                          <a:effectLst/>
                          <a:latin typeface="Arial" panose="020B0604020202020204" pitchFamily="34" charset="0"/>
                          <a:ea typeface="Times New Roman" panose="02020603050405020304" pitchFamily="18" charset="0"/>
                        </a:rPr>
                        <a:t>Groupes d'âge Option 1</a:t>
                      </a:r>
                      <a:endParaRPr lang="fr-FR" sz="2400" u="none" noProof="0" dirty="0">
                        <a:solidFill>
                          <a:sysClr val="windowText" lastClr="000000"/>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a:spcBef>
                          <a:spcPts val="0"/>
                        </a:spcBef>
                        <a:spcAft>
                          <a:spcPts val="0"/>
                        </a:spcAft>
                      </a:pPr>
                      <a:r>
                        <a:rPr lang="fr-FR" sz="2400" b="1" u="none" noProof="0" dirty="0">
                          <a:solidFill>
                            <a:sysClr val="windowText" lastClr="000000"/>
                          </a:solidFill>
                          <a:effectLst/>
                          <a:latin typeface="Arial" panose="020B0604020202020204" pitchFamily="34" charset="0"/>
                          <a:ea typeface="Times New Roman" panose="02020603050405020304" pitchFamily="18" charset="0"/>
                        </a:rPr>
                        <a:t>Groupes d'âge Option 2</a:t>
                      </a:r>
                      <a:endParaRPr lang="fr-FR" sz="2400" u="none" noProof="0" dirty="0">
                        <a:solidFill>
                          <a:sysClr val="windowText" lastClr="000000"/>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a:spcBef>
                          <a:spcPts val="0"/>
                        </a:spcBef>
                        <a:spcAft>
                          <a:spcPts val="0"/>
                        </a:spcAft>
                      </a:pPr>
                      <a:r>
                        <a:rPr lang="fr-FR" sz="2400" b="1" u="none" noProof="0" dirty="0">
                          <a:solidFill>
                            <a:sysClr val="windowText" lastClr="000000"/>
                          </a:solidFill>
                          <a:effectLst/>
                          <a:latin typeface="Arial" panose="020B0604020202020204" pitchFamily="34" charset="0"/>
                          <a:ea typeface="Times New Roman" panose="02020603050405020304" pitchFamily="18" charset="0"/>
                        </a:rPr>
                        <a:t>Groupes d'âge Option 3</a:t>
                      </a:r>
                      <a:endParaRPr lang="fr-FR" sz="2400" u="none" noProof="0" dirty="0">
                        <a:solidFill>
                          <a:sysClr val="windowText" lastClr="000000"/>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extLst>
                  <a:ext uri="{0D108BD9-81ED-4DB2-BD59-A6C34878D82A}">
                    <a16:rowId xmlns:a16="http://schemas.microsoft.com/office/drawing/2014/main" val="981750080"/>
                  </a:ext>
                </a:extLst>
              </a:tr>
              <a:tr h="413321">
                <a:tc>
                  <a:txBody>
                    <a:bodyPr/>
                    <a:lstStyle/>
                    <a:p>
                      <a:pPr marL="0" marR="0" algn="ctr">
                        <a:spcBef>
                          <a:spcPts val="0"/>
                        </a:spcBef>
                        <a:spcAft>
                          <a:spcPts val="0"/>
                        </a:spcAft>
                      </a:pPr>
                      <a:r>
                        <a:rPr lang="fr-FR" sz="2400" noProof="0" dirty="0">
                          <a:solidFill>
                            <a:schemeClr val="tx1"/>
                          </a:solidFill>
                          <a:effectLst/>
                          <a:latin typeface="Arial" panose="020B0604020202020204" pitchFamily="34" charset="0"/>
                          <a:ea typeface="Times New Roman" panose="02020603050405020304" pitchFamily="18" charset="0"/>
                        </a:rPr>
                        <a:t>≤10 ans</a:t>
                      </a:r>
                      <a:endParaRPr lang="fr-FR" sz="2400" noProof="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0"/>
                        </a:spcAft>
                      </a:pPr>
                      <a:r>
                        <a:rPr lang="fr-FR" sz="2400" noProof="0" dirty="0">
                          <a:solidFill>
                            <a:schemeClr val="tx1"/>
                          </a:solidFill>
                          <a:effectLst/>
                          <a:latin typeface="Arial" panose="020B0604020202020204" pitchFamily="34" charset="0"/>
                          <a:ea typeface="Times New Roman" panose="02020603050405020304" pitchFamily="18" charset="0"/>
                        </a:rPr>
                        <a:t>≤10 ans</a:t>
                      </a:r>
                      <a:endParaRPr lang="fr-FR" sz="2400" noProof="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0"/>
                        </a:spcAft>
                      </a:pPr>
                      <a:r>
                        <a:rPr lang="fr-FR" sz="2400" noProof="0" dirty="0">
                          <a:solidFill>
                            <a:schemeClr val="tx1"/>
                          </a:solidFill>
                          <a:effectLst/>
                          <a:latin typeface="Arial" panose="020B0604020202020204" pitchFamily="34" charset="0"/>
                          <a:ea typeface="Times New Roman" panose="02020603050405020304" pitchFamily="18" charset="0"/>
                        </a:rPr>
                        <a:t>≤9 ans</a:t>
                      </a:r>
                      <a:endParaRPr lang="fr-FR" sz="2400" noProof="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721196312"/>
                  </a:ext>
                </a:extLst>
              </a:tr>
              <a:tr h="413321">
                <a:tc>
                  <a:txBody>
                    <a:bodyPr/>
                    <a:lstStyle/>
                    <a:p>
                      <a:pPr marL="0" marR="0" algn="ctr">
                        <a:lnSpc>
                          <a:spcPct val="107000"/>
                        </a:lnSpc>
                        <a:spcBef>
                          <a:spcPts val="0"/>
                        </a:spcBef>
                        <a:spcAft>
                          <a:spcPts val="0"/>
                        </a:spcAft>
                      </a:pPr>
                      <a:r>
                        <a:rPr lang="fr-FR" sz="2400" noProof="0" dirty="0">
                          <a:solidFill>
                            <a:schemeClr val="tx1"/>
                          </a:solidFill>
                          <a:effectLst/>
                          <a:latin typeface="Arial" panose="020B0604020202020204" pitchFamily="34" charset="0"/>
                          <a:ea typeface="Times New Roman" panose="02020603050405020304" pitchFamily="18" charset="0"/>
                        </a:rPr>
                        <a:t>10-20</a:t>
                      </a:r>
                      <a:endParaRPr lang="fr-FR" sz="2400" noProof="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fr-FR" sz="2400" noProof="0" dirty="0">
                          <a:solidFill>
                            <a:schemeClr val="tx1"/>
                          </a:solidFill>
                          <a:effectLst/>
                          <a:latin typeface="Arial" panose="020B0604020202020204" pitchFamily="34" charset="0"/>
                          <a:ea typeface="Times New Roman" panose="02020603050405020304" pitchFamily="18" charset="0"/>
                        </a:rPr>
                        <a:t>11-20</a:t>
                      </a:r>
                      <a:endParaRPr lang="fr-FR" sz="2400" noProof="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fr-FR" sz="2400" noProof="0" dirty="0">
                          <a:solidFill>
                            <a:schemeClr val="tx1"/>
                          </a:solidFill>
                          <a:effectLst/>
                          <a:latin typeface="Arial" panose="020B0604020202020204" pitchFamily="34" charset="0"/>
                          <a:ea typeface="Times New Roman" panose="02020603050405020304" pitchFamily="18" charset="0"/>
                        </a:rPr>
                        <a:t>10-19</a:t>
                      </a:r>
                      <a:endParaRPr lang="fr-FR" sz="2400" noProof="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98562983"/>
                  </a:ext>
                </a:extLst>
              </a:tr>
              <a:tr h="413321">
                <a:tc>
                  <a:txBody>
                    <a:bodyPr/>
                    <a:lstStyle/>
                    <a:p>
                      <a:pPr marL="0" marR="0" algn="ctr">
                        <a:spcBef>
                          <a:spcPts val="0"/>
                        </a:spcBef>
                        <a:spcAft>
                          <a:spcPts val="0"/>
                        </a:spcAft>
                      </a:pPr>
                      <a:r>
                        <a:rPr lang="fr-FR" sz="2400" noProof="0" dirty="0">
                          <a:solidFill>
                            <a:schemeClr val="tx1"/>
                          </a:solidFill>
                          <a:effectLst/>
                          <a:latin typeface="Arial" panose="020B0604020202020204" pitchFamily="34" charset="0"/>
                          <a:ea typeface="Times New Roman" panose="02020603050405020304" pitchFamily="18" charset="0"/>
                        </a:rPr>
                        <a:t>20-30</a:t>
                      </a:r>
                      <a:endParaRPr lang="fr-FR" sz="2400" noProof="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0"/>
                        </a:spcAft>
                      </a:pPr>
                      <a:r>
                        <a:rPr lang="fr-FR" sz="2400" noProof="0" dirty="0">
                          <a:solidFill>
                            <a:schemeClr val="tx1"/>
                          </a:solidFill>
                          <a:effectLst/>
                          <a:latin typeface="Arial" panose="020B0604020202020204" pitchFamily="34" charset="0"/>
                          <a:ea typeface="Times New Roman" panose="02020603050405020304" pitchFamily="18" charset="0"/>
                        </a:rPr>
                        <a:t>21-30</a:t>
                      </a:r>
                      <a:endParaRPr lang="fr-FR" sz="2400" noProof="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0"/>
                        </a:spcAft>
                      </a:pPr>
                      <a:r>
                        <a:rPr lang="fr-FR" sz="2400" noProof="0" dirty="0">
                          <a:solidFill>
                            <a:schemeClr val="tx1"/>
                          </a:solidFill>
                          <a:effectLst/>
                          <a:latin typeface="Arial" panose="020B0604020202020204" pitchFamily="34" charset="0"/>
                          <a:ea typeface="Times New Roman" panose="02020603050405020304" pitchFamily="18" charset="0"/>
                        </a:rPr>
                        <a:t>20-29</a:t>
                      </a:r>
                      <a:endParaRPr lang="fr-FR" sz="2400" noProof="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5408641"/>
                  </a:ext>
                </a:extLst>
              </a:tr>
              <a:tr h="413321">
                <a:tc>
                  <a:txBody>
                    <a:bodyPr/>
                    <a:lstStyle/>
                    <a:p>
                      <a:pPr marL="0" marR="0" algn="ctr">
                        <a:spcBef>
                          <a:spcPts val="0"/>
                        </a:spcBef>
                        <a:spcAft>
                          <a:spcPts val="0"/>
                        </a:spcAft>
                      </a:pPr>
                      <a:r>
                        <a:rPr lang="fr-FR" sz="2400" noProof="0" dirty="0">
                          <a:solidFill>
                            <a:schemeClr val="tx1"/>
                          </a:solidFill>
                          <a:effectLst/>
                          <a:latin typeface="Arial" panose="020B0604020202020204" pitchFamily="34" charset="0"/>
                          <a:ea typeface="Times New Roman" panose="02020603050405020304" pitchFamily="18" charset="0"/>
                        </a:rPr>
                        <a:t>30-40</a:t>
                      </a:r>
                      <a:endParaRPr lang="fr-FR" sz="2400" noProof="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fr-FR" sz="2400" noProof="0" dirty="0">
                          <a:solidFill>
                            <a:schemeClr val="tx1"/>
                          </a:solidFill>
                          <a:effectLst/>
                          <a:latin typeface="Arial" panose="020B0604020202020204" pitchFamily="34" charset="0"/>
                          <a:ea typeface="Times New Roman" panose="02020603050405020304" pitchFamily="18" charset="0"/>
                        </a:rPr>
                        <a:t>31-40</a:t>
                      </a:r>
                      <a:endParaRPr lang="fr-FR" sz="2400" noProof="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fr-FR" sz="2400" noProof="0" dirty="0">
                          <a:solidFill>
                            <a:schemeClr val="tx1"/>
                          </a:solidFill>
                          <a:effectLst/>
                          <a:latin typeface="Arial" panose="020B0604020202020204" pitchFamily="34" charset="0"/>
                          <a:ea typeface="Times New Roman" panose="02020603050405020304" pitchFamily="18" charset="0"/>
                        </a:rPr>
                        <a:t>30-39</a:t>
                      </a:r>
                      <a:endParaRPr lang="fr-FR" sz="2400" noProof="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39247387"/>
                  </a:ext>
                </a:extLst>
              </a:tr>
              <a:tr h="413321">
                <a:tc>
                  <a:txBody>
                    <a:bodyPr/>
                    <a:lstStyle/>
                    <a:p>
                      <a:pPr marL="0" marR="0" algn="ctr">
                        <a:spcBef>
                          <a:spcPts val="0"/>
                        </a:spcBef>
                        <a:spcAft>
                          <a:spcPts val="0"/>
                        </a:spcAft>
                      </a:pPr>
                      <a:r>
                        <a:rPr lang="fr-FR" sz="2400" noProof="0" dirty="0">
                          <a:solidFill>
                            <a:schemeClr val="tx1"/>
                          </a:solidFill>
                          <a:effectLst/>
                          <a:latin typeface="Arial" panose="020B0604020202020204" pitchFamily="34" charset="0"/>
                          <a:ea typeface="MS Mincho" panose="02020609040205080304" pitchFamily="49" charset="-128"/>
                        </a:rPr>
                        <a:t>40-50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fr-FR" sz="2400" noProof="0" dirty="0">
                          <a:solidFill>
                            <a:schemeClr val="tx1"/>
                          </a:solidFill>
                          <a:effectLst/>
                          <a:latin typeface="Arial" panose="020B0604020202020204" pitchFamily="34" charset="0"/>
                          <a:ea typeface="MS Mincho" panose="02020609040205080304" pitchFamily="49" charset="-128"/>
                        </a:rPr>
                        <a:t>41-50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fr-FR" sz="2400" noProof="0" dirty="0">
                          <a:solidFill>
                            <a:schemeClr val="tx1"/>
                          </a:solidFill>
                          <a:effectLst/>
                          <a:latin typeface="Arial" panose="020B0604020202020204" pitchFamily="34" charset="0"/>
                          <a:ea typeface="MS Mincho" panose="02020609040205080304" pitchFamily="49" charset="-128"/>
                        </a:rPr>
                        <a:t>40-49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83678119"/>
                  </a:ext>
                </a:extLst>
              </a:tr>
              <a:tr h="413321">
                <a:tc>
                  <a:txBody>
                    <a:bodyPr/>
                    <a:lstStyle/>
                    <a:p>
                      <a:pPr marL="0" marR="0" algn="ctr">
                        <a:spcBef>
                          <a:spcPts val="0"/>
                        </a:spcBef>
                        <a:spcAft>
                          <a:spcPts val="0"/>
                        </a:spcAft>
                      </a:pPr>
                      <a:r>
                        <a:rPr lang="fr-FR" sz="2400" noProof="0" dirty="0">
                          <a:solidFill>
                            <a:schemeClr val="tx1"/>
                          </a:solidFill>
                          <a:effectLst/>
                          <a:latin typeface="Arial" panose="020B0604020202020204" pitchFamily="34" charset="0"/>
                          <a:ea typeface="MS Mincho" panose="02020609040205080304" pitchFamily="49" charset="-128"/>
                        </a:rPr>
                        <a:t>50-60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fr-FR" sz="2400" noProof="0" dirty="0">
                          <a:solidFill>
                            <a:schemeClr val="tx1"/>
                          </a:solidFill>
                          <a:effectLst/>
                          <a:latin typeface="Arial" panose="020B0604020202020204" pitchFamily="34" charset="0"/>
                          <a:ea typeface="MS Mincho" panose="02020609040205080304" pitchFamily="49" charset="-128"/>
                        </a:rPr>
                        <a:t>51-60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fr-FR" sz="2400" noProof="0" dirty="0">
                          <a:solidFill>
                            <a:schemeClr val="tx1"/>
                          </a:solidFill>
                          <a:effectLst/>
                          <a:latin typeface="Arial" panose="020B0604020202020204" pitchFamily="34" charset="0"/>
                          <a:ea typeface="MS Mincho" panose="02020609040205080304" pitchFamily="49" charset="-128"/>
                        </a:rPr>
                        <a:t>50-59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12499212"/>
                  </a:ext>
                </a:extLst>
              </a:tr>
              <a:tr h="413321">
                <a:tc>
                  <a:txBody>
                    <a:bodyPr/>
                    <a:lstStyle/>
                    <a:p>
                      <a:pPr marL="0" marR="0" algn="ctr">
                        <a:spcBef>
                          <a:spcPts val="0"/>
                        </a:spcBef>
                        <a:spcAft>
                          <a:spcPts val="0"/>
                        </a:spcAft>
                      </a:pPr>
                      <a:r>
                        <a:rPr lang="fr-FR" sz="2400" noProof="0" dirty="0">
                          <a:solidFill>
                            <a:schemeClr val="tx1"/>
                          </a:solidFill>
                          <a:effectLst/>
                          <a:latin typeface="Arial" panose="020B0604020202020204" pitchFamily="34" charset="0"/>
                          <a:ea typeface="MS Mincho" panose="02020609040205080304" pitchFamily="49" charset="-128"/>
                        </a:rPr>
                        <a:t>60+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fr-FR" sz="2400" noProof="0" dirty="0">
                          <a:solidFill>
                            <a:schemeClr val="tx1"/>
                          </a:solidFill>
                          <a:effectLst/>
                          <a:latin typeface="Arial" panose="020B0604020202020204" pitchFamily="34" charset="0"/>
                          <a:ea typeface="MS Mincho" panose="02020609040205080304" pitchFamily="49" charset="-128"/>
                        </a:rPr>
                        <a:t>&gt;60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fr-FR" sz="2400" noProof="0" dirty="0">
                          <a:solidFill>
                            <a:schemeClr val="tx1"/>
                          </a:solidFill>
                          <a:effectLst/>
                          <a:latin typeface="Arial" panose="020B0604020202020204" pitchFamily="34" charset="0"/>
                          <a:ea typeface="MS Mincho" panose="02020609040205080304" pitchFamily="49" charset="-128"/>
                        </a:rPr>
                        <a:t>60+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17679328"/>
                  </a:ext>
                </a:extLst>
              </a:tr>
            </a:tbl>
          </a:graphicData>
        </a:graphic>
      </p:graphicFrame>
    </p:spTree>
    <p:extLst>
      <p:ext uri="{BB962C8B-B14F-4D97-AF65-F5344CB8AC3E}">
        <p14:creationId xmlns:p14="http://schemas.microsoft.com/office/powerpoint/2010/main" val="355063701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p:txBody>
          <a:bodyPr anchor="ctr"/>
          <a:lstStyle/>
          <a:p>
            <a:r>
              <a:rPr lang="fr-FR" dirty="0">
                <a:solidFill>
                  <a:srgbClr val="000000"/>
                </a:solidFill>
                <a:effectLst/>
                <a:latin typeface="Arial" panose="020B0604020202020204" pitchFamily="34" charset="0"/>
                <a:ea typeface="Calibri" panose="020F0502020204030204" pitchFamily="34" charset="0"/>
              </a:rPr>
              <a:t>Le groupe d'âge 1 n'est pas approprié car certains nombres se trouvent dans plus d'une catégorie (c.-à-d. 10, 20, 30 ans sont chacun dans deux catégories). Il est important de s'assurer que les groupes utilisés s'excluent mutuellement.</a:t>
            </a:r>
          </a:p>
          <a:p>
            <a:r>
              <a:rPr lang="fr-FR" dirty="0">
                <a:solidFill>
                  <a:srgbClr val="000000"/>
                </a:solidFill>
                <a:effectLst/>
                <a:latin typeface="Arial" panose="020B0604020202020204" pitchFamily="34" charset="0"/>
                <a:ea typeface="Calibri" panose="020F0502020204030204" pitchFamily="34" charset="0"/>
              </a:rPr>
              <a:t>Les groupes d'âge 2 ou 3 sont acceptables.</a:t>
            </a:r>
          </a:p>
          <a:p>
            <a:r>
              <a:rPr lang="fr-FR" dirty="0">
                <a:solidFill>
                  <a:srgbClr val="000000"/>
                </a:solidFill>
                <a:effectLst/>
                <a:latin typeface="Arial" panose="020B0604020202020204" pitchFamily="34" charset="0"/>
                <a:ea typeface="Calibri" panose="020F0502020204030204" pitchFamily="34" charset="0"/>
              </a:rPr>
              <a:t>Les groupes d'âge peuvent être sélectionnés en fonction de ce qui est le plus logique pour une maladie. Par exemple, une maladie qui a le plus d'impact sur les enfants de moins de 5 ans peut nécessiter que ce groupe soit séparé des autres. </a:t>
            </a:r>
            <a:endParaRPr lang="fr-FR" sz="4000" dirty="0"/>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dirty="0"/>
              <a:t>Question 21 Réponse</a:t>
            </a:r>
          </a:p>
        </p:txBody>
      </p:sp>
    </p:spTree>
    <p:extLst>
      <p:ext uri="{BB962C8B-B14F-4D97-AF65-F5344CB8AC3E}">
        <p14:creationId xmlns:p14="http://schemas.microsoft.com/office/powerpoint/2010/main" val="171123136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p:txBody>
          <a:bodyPr anchor="ctr"/>
          <a:lstStyle/>
          <a:p>
            <a:pPr marL="0" indent="0">
              <a:buClr>
                <a:srgbClr val="00953A"/>
              </a:buClr>
              <a:buNone/>
            </a:pPr>
            <a:r>
              <a:rPr lang="fr-FR" dirty="0"/>
              <a:t>Complétez le tableau 9, qui compare les cas de grippe par groupe d'âge et par sexe.</a:t>
            </a:r>
          </a:p>
          <a:p>
            <a:pPr marL="0" indent="0">
              <a:buClr>
                <a:srgbClr val="00953A"/>
              </a:buClr>
              <a:buNone/>
            </a:pPr>
            <a:endParaRPr lang="fr-FR" dirty="0"/>
          </a:p>
          <a:p>
            <a:pPr marL="0" indent="0">
              <a:buClr>
                <a:srgbClr val="00953A"/>
              </a:buClr>
              <a:buNone/>
            </a:pPr>
            <a:r>
              <a:rPr lang="fr-FR" sz="2800" dirty="0">
                <a:solidFill>
                  <a:srgbClr val="109648"/>
                </a:solidFill>
              </a:rPr>
              <a:t>Reportez-vous à votre guide. </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dirty="0"/>
              <a:t>Question 22</a:t>
            </a:r>
          </a:p>
        </p:txBody>
      </p:sp>
    </p:spTree>
    <p:extLst>
      <p:ext uri="{BB962C8B-B14F-4D97-AF65-F5344CB8AC3E}">
        <p14:creationId xmlns:p14="http://schemas.microsoft.com/office/powerpoint/2010/main" val="166950819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EE84E2BB-DE3D-438D-93AF-0A475DEAEA23}"/>
              </a:ext>
            </a:extLst>
          </p:cNvPr>
          <p:cNvGraphicFramePr>
            <a:graphicFrameLocks noGrp="1"/>
          </p:cNvGraphicFramePr>
          <p:nvPr>
            <p:ph sz="half" idx="2"/>
            <p:extLst>
              <p:ext uri="{D42A27DB-BD31-4B8C-83A1-F6EECF244321}">
                <p14:modId xmlns:p14="http://schemas.microsoft.com/office/powerpoint/2010/main" val="2239837144"/>
              </p:ext>
            </p:extLst>
          </p:nvPr>
        </p:nvGraphicFramePr>
        <p:xfrm>
          <a:off x="838200" y="1479550"/>
          <a:ext cx="10515599" cy="4389120"/>
        </p:xfrm>
        <a:graphic>
          <a:graphicData uri="http://schemas.openxmlformats.org/drawingml/2006/table">
            <a:tbl>
              <a:tblPr firstRow="1" firstCol="1" bandRow="1"/>
              <a:tblGrid>
                <a:gridCol w="3187278">
                  <a:extLst>
                    <a:ext uri="{9D8B030D-6E8A-4147-A177-3AD203B41FA5}">
                      <a16:colId xmlns:a16="http://schemas.microsoft.com/office/drawing/2014/main" val="387744681"/>
                    </a:ext>
                  </a:extLst>
                </a:gridCol>
                <a:gridCol w="2438748">
                  <a:extLst>
                    <a:ext uri="{9D8B030D-6E8A-4147-A177-3AD203B41FA5}">
                      <a16:colId xmlns:a16="http://schemas.microsoft.com/office/drawing/2014/main" val="2579424830"/>
                    </a:ext>
                  </a:extLst>
                </a:gridCol>
                <a:gridCol w="2499116">
                  <a:extLst>
                    <a:ext uri="{9D8B030D-6E8A-4147-A177-3AD203B41FA5}">
                      <a16:colId xmlns:a16="http://schemas.microsoft.com/office/drawing/2014/main" val="2585446337"/>
                    </a:ext>
                  </a:extLst>
                </a:gridCol>
                <a:gridCol w="2390457">
                  <a:extLst>
                    <a:ext uri="{9D8B030D-6E8A-4147-A177-3AD203B41FA5}">
                      <a16:colId xmlns:a16="http://schemas.microsoft.com/office/drawing/2014/main" val="1115447057"/>
                    </a:ext>
                  </a:extLst>
                </a:gridCol>
              </a:tblGrid>
              <a:tr h="438912">
                <a:tc rowSpan="2">
                  <a:txBody>
                    <a:bodyPr/>
                    <a:lstStyle/>
                    <a:p>
                      <a:pPr marL="0" marR="0" algn="ctr">
                        <a:spcBef>
                          <a:spcPts val="400"/>
                        </a:spcBef>
                        <a:spcAft>
                          <a:spcPts val="400"/>
                        </a:spcAft>
                      </a:pPr>
                      <a:r>
                        <a:rPr lang="fr-FR" sz="2800" b="1" noProof="0" dirty="0">
                          <a:solidFill>
                            <a:schemeClr val="tx1"/>
                          </a:solidFill>
                          <a:effectLst/>
                          <a:latin typeface="Arial" panose="020B0604020202020204" pitchFamily="34" charset="0"/>
                          <a:ea typeface="MS Mincho" panose="02020609040205080304" pitchFamily="49" charset="-128"/>
                        </a:rPr>
                        <a:t>Groupe d'âge (années)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gridSpan="3">
                  <a:txBody>
                    <a:bodyPr/>
                    <a:lstStyle/>
                    <a:p>
                      <a:pPr marL="0" marR="0" algn="ctr">
                        <a:spcBef>
                          <a:spcPts val="400"/>
                        </a:spcBef>
                        <a:spcAft>
                          <a:spcPts val="400"/>
                        </a:spcAft>
                      </a:pPr>
                      <a:r>
                        <a:rPr lang="fr-FR" sz="2800" b="1" noProof="0" dirty="0">
                          <a:solidFill>
                            <a:schemeClr val="tx1"/>
                          </a:solidFill>
                          <a:effectLst/>
                          <a:latin typeface="Arial" panose="020B0604020202020204" pitchFamily="34" charset="0"/>
                          <a:ea typeface="MS Mincho" panose="02020609040205080304" pitchFamily="49" charset="-128"/>
                        </a:rPr>
                        <a:t>Sexe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785085348"/>
                  </a:ext>
                </a:extLst>
              </a:tr>
              <a:tr h="438912">
                <a:tc vMerge="1">
                  <a:txBody>
                    <a:bodyPr/>
                    <a:lstStyle/>
                    <a:p>
                      <a:endParaRPr lang="en-US"/>
                    </a:p>
                  </a:txBody>
                  <a:tcPr/>
                </a:tc>
                <a:tc>
                  <a:txBody>
                    <a:bodyPr/>
                    <a:lstStyle/>
                    <a:p>
                      <a:pPr marL="0" marR="0" algn="ctr">
                        <a:spcBef>
                          <a:spcPts val="400"/>
                        </a:spcBef>
                        <a:spcAft>
                          <a:spcPts val="400"/>
                        </a:spcAft>
                      </a:pPr>
                      <a:r>
                        <a:rPr lang="fr-FR" sz="2800" b="1" noProof="0" dirty="0">
                          <a:solidFill>
                            <a:schemeClr val="tx1"/>
                          </a:solidFill>
                          <a:effectLst/>
                          <a:latin typeface="Arial" panose="020B0604020202020204" pitchFamily="34" charset="0"/>
                          <a:ea typeface="MS Mincho" panose="02020609040205080304" pitchFamily="49" charset="-128"/>
                        </a:rPr>
                        <a:t>Femme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a:spcBef>
                          <a:spcPts val="400"/>
                        </a:spcBef>
                        <a:spcAft>
                          <a:spcPts val="400"/>
                        </a:spcAft>
                      </a:pPr>
                      <a:r>
                        <a:rPr lang="fr-FR" sz="2800" b="1" noProof="0" dirty="0">
                          <a:solidFill>
                            <a:schemeClr val="tx1"/>
                          </a:solidFill>
                          <a:effectLst/>
                          <a:latin typeface="Arial" panose="020B0604020202020204" pitchFamily="34" charset="0"/>
                          <a:ea typeface="MS Mincho" panose="02020609040205080304" pitchFamily="49" charset="-128"/>
                        </a:rPr>
                        <a:t>Homme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a:spcBef>
                          <a:spcPts val="400"/>
                        </a:spcBef>
                        <a:spcAft>
                          <a:spcPts val="400"/>
                        </a:spcAft>
                      </a:pPr>
                      <a:r>
                        <a:rPr lang="fr-FR" sz="2800" b="1" noProof="0" dirty="0">
                          <a:solidFill>
                            <a:schemeClr val="tx1"/>
                          </a:solidFill>
                          <a:effectLst/>
                          <a:latin typeface="Arial" panose="020B0604020202020204" pitchFamily="34" charset="0"/>
                          <a:ea typeface="MS Mincho" panose="02020609040205080304" pitchFamily="49" charset="-128"/>
                        </a:rPr>
                        <a:t>Total</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extLst>
                  <a:ext uri="{0D108BD9-81ED-4DB2-BD59-A6C34878D82A}">
                    <a16:rowId xmlns:a16="http://schemas.microsoft.com/office/drawing/2014/main" val="47681183"/>
                  </a:ext>
                </a:extLst>
              </a:tr>
              <a:tr h="438912">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928226522"/>
                  </a:ext>
                </a:extLst>
              </a:tr>
              <a:tr h="438912">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10-19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91440497"/>
                  </a:ext>
                </a:extLst>
              </a:tr>
              <a:tr h="438912">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20-29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220298450"/>
                  </a:ext>
                </a:extLst>
              </a:tr>
              <a:tr h="438912">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30-39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67779462"/>
                  </a:ext>
                </a:extLst>
              </a:tr>
              <a:tr h="438912">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40-49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83981705"/>
                  </a:ext>
                </a:extLst>
              </a:tr>
              <a:tr h="438912">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50-59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86881731"/>
                  </a:ext>
                </a:extLst>
              </a:tr>
              <a:tr h="438912">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≥60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473376899"/>
                  </a:ext>
                </a:extLst>
              </a:tr>
              <a:tr h="438912">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Total</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extLst>
                  <a:ext uri="{0D108BD9-81ED-4DB2-BD59-A6C34878D82A}">
                    <a16:rowId xmlns:a16="http://schemas.microsoft.com/office/drawing/2014/main" val="2259795611"/>
                  </a:ext>
                </a:extLst>
              </a:tr>
            </a:tbl>
          </a:graphicData>
        </a:graphic>
      </p:graphicFrame>
      <p:sp>
        <p:nvSpPr>
          <p:cNvPr id="7" name="Title 6">
            <a:extLst>
              <a:ext uri="{FF2B5EF4-FFF2-40B4-BE49-F238E27FC236}">
                <a16:creationId xmlns:a16="http://schemas.microsoft.com/office/drawing/2014/main" id="{07BE4053-7342-EC95-14C8-96E1CBD13A26}"/>
              </a:ext>
            </a:extLst>
          </p:cNvPr>
          <p:cNvSpPr>
            <a:spLocks noGrp="1"/>
          </p:cNvSpPr>
          <p:nvPr>
            <p:ph type="title"/>
          </p:nvPr>
        </p:nvSpPr>
        <p:spPr/>
        <p:txBody>
          <a:bodyPr/>
          <a:lstStyle/>
          <a:p>
            <a:r>
              <a:rPr lang="fr-FR" dirty="0"/>
              <a:t>Tableau 9</a:t>
            </a:r>
          </a:p>
        </p:txBody>
      </p:sp>
    </p:spTree>
    <p:extLst>
      <p:ext uri="{BB962C8B-B14F-4D97-AF65-F5344CB8AC3E}">
        <p14:creationId xmlns:p14="http://schemas.microsoft.com/office/powerpoint/2010/main" val="30668900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a:xfrm>
            <a:off x="838199" y="1478857"/>
            <a:ext cx="11209422" cy="4639309"/>
          </a:xfrm>
        </p:spPr>
        <p:txBody>
          <a:bodyPr anchor="ctr"/>
          <a:lstStyle/>
          <a:p>
            <a:pPr marL="514350" indent="-514350">
              <a:buClr>
                <a:schemeClr val="tx1"/>
              </a:buClr>
              <a:buAutoNum type="alphaLcPeriod"/>
            </a:pPr>
            <a:r>
              <a:rPr lang="fr-FR" dirty="0"/>
              <a:t>Pourquoi effectuer une surveillance au niveau local/district ?          </a:t>
            </a:r>
          </a:p>
          <a:p>
            <a:pPr marL="514350" indent="-514350">
              <a:buClr>
                <a:schemeClr val="tx1"/>
              </a:buClr>
              <a:buAutoNum type="alphaLcPeriod"/>
            </a:pPr>
            <a:r>
              <a:rPr lang="fr-FR" dirty="0"/>
              <a:t>Pourquoi surveiller les populations animales et partager ces données de surveillance avec le secteur de la santé humaine ? </a:t>
            </a:r>
            <a:endParaRPr lang="en-US" sz="3200" dirty="0"/>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Question 2</a:t>
            </a:r>
          </a:p>
        </p:txBody>
      </p:sp>
    </p:spTree>
    <p:extLst>
      <p:ext uri="{BB962C8B-B14F-4D97-AF65-F5344CB8AC3E}">
        <p14:creationId xmlns:p14="http://schemas.microsoft.com/office/powerpoint/2010/main" val="150169440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dirty="0"/>
              <a:t>Question 22 Réponse</a:t>
            </a:r>
          </a:p>
        </p:txBody>
      </p:sp>
      <p:graphicFrame>
        <p:nvGraphicFramePr>
          <p:cNvPr id="3" name="Content Placeholder 4">
            <a:extLst>
              <a:ext uri="{FF2B5EF4-FFF2-40B4-BE49-F238E27FC236}">
                <a16:creationId xmlns:a16="http://schemas.microsoft.com/office/drawing/2014/main" id="{32EB557A-8CD3-4F2F-AF16-AD9DA7937D2F}"/>
              </a:ext>
            </a:extLst>
          </p:cNvPr>
          <p:cNvGraphicFramePr>
            <a:graphicFrameLocks/>
          </p:cNvGraphicFramePr>
          <p:nvPr>
            <p:extLst>
              <p:ext uri="{D42A27DB-BD31-4B8C-83A1-F6EECF244321}">
                <p14:modId xmlns:p14="http://schemas.microsoft.com/office/powerpoint/2010/main" val="3118847029"/>
              </p:ext>
            </p:extLst>
          </p:nvPr>
        </p:nvGraphicFramePr>
        <p:xfrm>
          <a:off x="838200" y="1472513"/>
          <a:ext cx="10515598" cy="4389120"/>
        </p:xfrm>
        <a:graphic>
          <a:graphicData uri="http://schemas.openxmlformats.org/drawingml/2006/table">
            <a:tbl>
              <a:tblPr firstRow="1" firstCol="1" bandRow="1"/>
              <a:tblGrid>
                <a:gridCol w="3187277">
                  <a:extLst>
                    <a:ext uri="{9D8B030D-6E8A-4147-A177-3AD203B41FA5}">
                      <a16:colId xmlns:a16="http://schemas.microsoft.com/office/drawing/2014/main" val="387744681"/>
                    </a:ext>
                  </a:extLst>
                </a:gridCol>
                <a:gridCol w="2438748">
                  <a:extLst>
                    <a:ext uri="{9D8B030D-6E8A-4147-A177-3AD203B41FA5}">
                      <a16:colId xmlns:a16="http://schemas.microsoft.com/office/drawing/2014/main" val="2579424830"/>
                    </a:ext>
                  </a:extLst>
                </a:gridCol>
                <a:gridCol w="2499116">
                  <a:extLst>
                    <a:ext uri="{9D8B030D-6E8A-4147-A177-3AD203B41FA5}">
                      <a16:colId xmlns:a16="http://schemas.microsoft.com/office/drawing/2014/main" val="2585446337"/>
                    </a:ext>
                  </a:extLst>
                </a:gridCol>
                <a:gridCol w="2390457">
                  <a:extLst>
                    <a:ext uri="{9D8B030D-6E8A-4147-A177-3AD203B41FA5}">
                      <a16:colId xmlns:a16="http://schemas.microsoft.com/office/drawing/2014/main" val="1115447057"/>
                    </a:ext>
                  </a:extLst>
                </a:gridCol>
              </a:tblGrid>
              <a:tr h="438912">
                <a:tc rowSpan="2">
                  <a:txBody>
                    <a:bodyPr/>
                    <a:lstStyle/>
                    <a:p>
                      <a:pPr marL="0" marR="0" algn="ctr">
                        <a:spcBef>
                          <a:spcPts val="400"/>
                        </a:spcBef>
                        <a:spcAft>
                          <a:spcPts val="400"/>
                        </a:spcAft>
                      </a:pPr>
                      <a:r>
                        <a:rPr lang="fr-FR" sz="2800" b="1" noProof="0" dirty="0">
                          <a:solidFill>
                            <a:schemeClr val="tx1"/>
                          </a:solidFill>
                          <a:effectLst/>
                          <a:latin typeface="Arial" panose="020B0604020202020204" pitchFamily="34" charset="0"/>
                          <a:ea typeface="MS Mincho" panose="02020609040205080304" pitchFamily="49" charset="-128"/>
                        </a:rPr>
                        <a:t>Groupe d'âge (années)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gridSpan="3">
                  <a:txBody>
                    <a:bodyPr/>
                    <a:lstStyle/>
                    <a:p>
                      <a:pPr marL="0" marR="0" algn="ctr">
                        <a:spcBef>
                          <a:spcPts val="400"/>
                        </a:spcBef>
                        <a:spcAft>
                          <a:spcPts val="400"/>
                        </a:spcAft>
                      </a:pPr>
                      <a:r>
                        <a:rPr lang="fr-FR" sz="2800" b="1" noProof="0" dirty="0">
                          <a:solidFill>
                            <a:schemeClr val="tx1"/>
                          </a:solidFill>
                          <a:effectLst/>
                          <a:latin typeface="Arial" panose="020B0604020202020204" pitchFamily="34" charset="0"/>
                          <a:ea typeface="MS Mincho" panose="02020609040205080304" pitchFamily="49" charset="-128"/>
                        </a:rPr>
                        <a:t>Sexe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785085348"/>
                  </a:ext>
                </a:extLst>
              </a:tr>
              <a:tr h="438912">
                <a:tc vMerge="1">
                  <a:txBody>
                    <a:bodyPr/>
                    <a:lstStyle/>
                    <a:p>
                      <a:endParaRPr lang="en-US"/>
                    </a:p>
                  </a:txBody>
                  <a:tcPr/>
                </a:tc>
                <a:tc>
                  <a:txBody>
                    <a:bodyPr/>
                    <a:lstStyle/>
                    <a:p>
                      <a:pPr marL="0" marR="0" algn="ctr">
                        <a:spcBef>
                          <a:spcPts val="400"/>
                        </a:spcBef>
                        <a:spcAft>
                          <a:spcPts val="400"/>
                        </a:spcAft>
                      </a:pPr>
                      <a:r>
                        <a:rPr lang="fr-FR" sz="2800" b="1" noProof="0" dirty="0">
                          <a:solidFill>
                            <a:schemeClr val="tx1"/>
                          </a:solidFill>
                          <a:effectLst/>
                          <a:latin typeface="Arial" panose="020B0604020202020204" pitchFamily="34" charset="0"/>
                          <a:ea typeface="MS Mincho" panose="02020609040205080304" pitchFamily="49" charset="-128"/>
                        </a:rPr>
                        <a:t>Femme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a:spcBef>
                          <a:spcPts val="400"/>
                        </a:spcBef>
                        <a:spcAft>
                          <a:spcPts val="400"/>
                        </a:spcAft>
                      </a:pPr>
                      <a:r>
                        <a:rPr lang="fr-FR" sz="2800" b="1" noProof="0" dirty="0">
                          <a:solidFill>
                            <a:schemeClr val="tx1"/>
                          </a:solidFill>
                          <a:effectLst/>
                          <a:latin typeface="Arial" panose="020B0604020202020204" pitchFamily="34" charset="0"/>
                          <a:ea typeface="MS Mincho" panose="02020609040205080304" pitchFamily="49" charset="-128"/>
                        </a:rPr>
                        <a:t>Hommes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a:spcBef>
                          <a:spcPts val="400"/>
                        </a:spcBef>
                        <a:spcAft>
                          <a:spcPts val="400"/>
                        </a:spcAft>
                      </a:pPr>
                      <a:r>
                        <a:rPr lang="fr-FR" sz="2800" b="1" noProof="0" dirty="0">
                          <a:solidFill>
                            <a:schemeClr val="tx1"/>
                          </a:solidFill>
                          <a:effectLst/>
                          <a:latin typeface="Arial" panose="020B0604020202020204" pitchFamily="34" charset="0"/>
                          <a:ea typeface="MS Mincho" panose="02020609040205080304" pitchFamily="49" charset="-128"/>
                        </a:rPr>
                        <a:t>Total</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extLst>
                  <a:ext uri="{0D108BD9-81ED-4DB2-BD59-A6C34878D82A}">
                    <a16:rowId xmlns:a16="http://schemas.microsoft.com/office/drawing/2014/main" val="47681183"/>
                  </a:ext>
                </a:extLst>
              </a:tr>
              <a:tr h="438912">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5</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4</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928226522"/>
                  </a:ext>
                </a:extLst>
              </a:tr>
              <a:tr h="438912">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10-19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4</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91440497"/>
                  </a:ext>
                </a:extLst>
              </a:tr>
              <a:tr h="438912">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20-29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6</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220298450"/>
                  </a:ext>
                </a:extLst>
              </a:tr>
              <a:tr h="438912">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30-39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67779462"/>
                  </a:ext>
                </a:extLst>
              </a:tr>
              <a:tr h="438912">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40-49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1</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83981705"/>
                  </a:ext>
                </a:extLst>
              </a:tr>
              <a:tr h="438912">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50-59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86881731"/>
                  </a:ext>
                </a:extLst>
              </a:tr>
              <a:tr h="438912">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≥60</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4</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473376899"/>
                  </a:ext>
                </a:extLst>
              </a:tr>
              <a:tr h="438912">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Total</a:t>
                      </a: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2D086"/>
                    </a:solidFill>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26</a:t>
                      </a: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2D086"/>
                    </a:solidFill>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18</a:t>
                      </a: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2D086"/>
                    </a:solidFill>
                  </a:tcPr>
                </a:tc>
                <a:tc>
                  <a:txBody>
                    <a:bodyPr/>
                    <a:lstStyle/>
                    <a:p>
                      <a:pPr marL="0" marR="0" algn="ctr">
                        <a:spcBef>
                          <a:spcPts val="400"/>
                        </a:spcBef>
                        <a:spcAft>
                          <a:spcPts val="400"/>
                        </a:spcAft>
                      </a:pPr>
                      <a:r>
                        <a:rPr lang="fr-FR" sz="2800" noProof="0" dirty="0">
                          <a:solidFill>
                            <a:schemeClr val="tx1"/>
                          </a:solidFill>
                          <a:effectLst/>
                          <a:latin typeface="Arial" panose="020B0604020202020204" pitchFamily="34" charset="0"/>
                          <a:ea typeface="MS Mincho" panose="02020609040205080304" pitchFamily="49" charset="-128"/>
                        </a:rPr>
                        <a:t>44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2D086"/>
                    </a:solidFill>
                  </a:tcPr>
                </a:tc>
                <a:extLst>
                  <a:ext uri="{0D108BD9-81ED-4DB2-BD59-A6C34878D82A}">
                    <a16:rowId xmlns:a16="http://schemas.microsoft.com/office/drawing/2014/main" val="2259795611"/>
                  </a:ext>
                </a:extLst>
              </a:tr>
            </a:tbl>
          </a:graphicData>
        </a:graphic>
      </p:graphicFrame>
    </p:spTree>
    <p:extLst>
      <p:ext uri="{BB962C8B-B14F-4D97-AF65-F5344CB8AC3E}">
        <p14:creationId xmlns:p14="http://schemas.microsoft.com/office/powerpoint/2010/main" val="70304148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p:txBody>
          <a:bodyPr/>
          <a:lstStyle/>
          <a:p>
            <a:pPr marL="0" indent="0">
              <a:buNone/>
            </a:pPr>
            <a:r>
              <a:rPr lang="fr-FR" sz="2600" dirty="0"/>
              <a:t>En utilisant les données du tableau 9,</a:t>
            </a:r>
          </a:p>
          <a:p>
            <a:pPr marL="514350" indent="-514350">
              <a:spcBef>
                <a:spcPts val="400"/>
              </a:spcBef>
              <a:spcAft>
                <a:spcPts val="400"/>
              </a:spcAft>
              <a:buAutoNum type="alphaLcPeriod"/>
            </a:pPr>
            <a:r>
              <a:rPr lang="fr-FR" sz="2600" dirty="0"/>
              <a:t>Comparez le nombre de cas de grippe entre les femmes </a:t>
            </a:r>
            <a:br>
              <a:rPr lang="fr-FR" sz="2600" dirty="0"/>
            </a:br>
            <a:r>
              <a:rPr lang="fr-FR" sz="2600" dirty="0"/>
              <a:t>et les hommes.</a:t>
            </a:r>
          </a:p>
          <a:p>
            <a:pPr marL="514350" indent="-514350">
              <a:spcBef>
                <a:spcPts val="400"/>
              </a:spcBef>
              <a:spcAft>
                <a:spcPts val="400"/>
              </a:spcAft>
              <a:buAutoNum type="alphaLcPeriod"/>
            </a:pPr>
            <a:r>
              <a:rPr lang="fr-FR" sz="2600" dirty="0"/>
              <a:t>Comparer le nombre de cas de grippe dans les différents </a:t>
            </a:r>
            <a:br>
              <a:rPr lang="fr-FR" sz="2600" dirty="0"/>
            </a:br>
            <a:r>
              <a:rPr lang="fr-FR" sz="2600" dirty="0"/>
              <a:t>groupes d'âge.</a:t>
            </a:r>
          </a:p>
          <a:p>
            <a:pPr marL="514350" indent="-514350">
              <a:spcBef>
                <a:spcPts val="400"/>
              </a:spcBef>
              <a:spcAft>
                <a:spcPts val="400"/>
              </a:spcAft>
              <a:buAutoNum type="alphaLcPeriod"/>
            </a:pPr>
            <a:r>
              <a:rPr lang="fr-FR" sz="2600" dirty="0"/>
              <a:t>Parmi les femmes, quelle est la tranche d'âge qui a enregistré le plus grand nombre de cas de grippe ?</a:t>
            </a:r>
          </a:p>
          <a:p>
            <a:pPr marL="514350" indent="-514350">
              <a:spcBef>
                <a:spcPts val="400"/>
              </a:spcBef>
              <a:spcAft>
                <a:spcPts val="400"/>
              </a:spcAft>
              <a:buAutoNum type="alphaLcPeriod"/>
            </a:pPr>
            <a:r>
              <a:rPr lang="fr-FR" sz="2600" dirty="0"/>
              <a:t>Parmi les hommes, quelle est la tranche d'âge qui a enregistré le plus grand nombre de cas de grippe ?</a:t>
            </a:r>
          </a:p>
          <a:p>
            <a:pPr marL="514350" indent="-514350">
              <a:spcBef>
                <a:spcPts val="400"/>
              </a:spcBef>
              <a:spcAft>
                <a:spcPts val="400"/>
              </a:spcAft>
              <a:buAutoNum type="alphaLcPeriod"/>
            </a:pPr>
            <a:r>
              <a:rPr lang="fr-FR" sz="2600" dirty="0"/>
              <a:t>En général, quelle est la tranche d'âge la plus exposée au risque de grippe ?</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Question 23</a:t>
            </a:r>
          </a:p>
        </p:txBody>
      </p:sp>
    </p:spTree>
    <p:extLst>
      <p:ext uri="{BB962C8B-B14F-4D97-AF65-F5344CB8AC3E}">
        <p14:creationId xmlns:p14="http://schemas.microsoft.com/office/powerpoint/2010/main" val="400230635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a:xfrm>
            <a:off x="838199" y="1411951"/>
            <a:ext cx="10769867" cy="4639309"/>
          </a:xfrm>
        </p:spPr>
        <p:txBody>
          <a:bodyPr/>
          <a:lstStyle/>
          <a:p>
            <a:pPr marL="514350" indent="-514350">
              <a:buAutoNum type="alphaLcPeriod"/>
            </a:pPr>
            <a:r>
              <a:rPr lang="fr-FR" sz="2400" dirty="0"/>
              <a:t>Dans l'ensemble, plus de cas de grippe ont été notifiés chez les femmes que chez les hommes.</a:t>
            </a:r>
          </a:p>
          <a:p>
            <a:pPr marL="514350" indent="-514350">
              <a:buAutoNum type="alphaLcPeriod"/>
            </a:pPr>
            <a:r>
              <a:rPr lang="fr-FR" sz="2400" dirty="0"/>
              <a:t>La grippe a touché toutes les tranches d'âge, mais le plus grand nombre de cas a été enregistré dans les tranches d'âge ≤9 ans et </a:t>
            </a:r>
            <a:br>
              <a:rPr lang="fr-FR" sz="2400" dirty="0"/>
            </a:br>
            <a:r>
              <a:rPr lang="fr-FR" sz="2400" dirty="0"/>
              <a:t>20-29 ans.</a:t>
            </a:r>
          </a:p>
          <a:p>
            <a:pPr marL="514350" indent="-514350">
              <a:buAutoNum type="alphaLcPeriod"/>
            </a:pPr>
            <a:r>
              <a:rPr lang="fr-FR" sz="2400" dirty="0"/>
              <a:t>Chez les femmes, six des vingt-six cas de grippe sont survenus entre 20 et 29 ans.</a:t>
            </a:r>
          </a:p>
          <a:p>
            <a:pPr marL="514350" indent="-514350">
              <a:buAutoNum type="alphaLcPeriod"/>
            </a:pPr>
            <a:r>
              <a:rPr lang="fr-FR" sz="2400" dirty="0"/>
              <a:t>Chez les hommes, quatre cas de grippe sur dix-huit sont survenus chez les personnes âgées de ≤9 ans.</a:t>
            </a:r>
          </a:p>
          <a:p>
            <a:pPr marL="514350" indent="-514350">
              <a:buAutoNum type="alphaLcPeriod"/>
            </a:pPr>
            <a:r>
              <a:rPr lang="fr-FR" sz="2400" dirty="0"/>
              <a:t>Le risque par groupe d'âge ne peut être calculé car la taille de la population pour chaque sous-groupe n'a pas été fournie.</a:t>
            </a:r>
          </a:p>
          <a:p>
            <a:pPr marL="457200" indent="-457200">
              <a:buFont typeface="+mj-lt"/>
              <a:buAutoNum type="alphaLcParenR"/>
            </a:pPr>
            <a:endParaRPr lang="fr-FR" sz="2400" dirty="0"/>
          </a:p>
          <a:p>
            <a:pPr marL="457200" indent="-457200">
              <a:buFont typeface="+mj-lt"/>
              <a:buAutoNum type="alphaLcParenR"/>
            </a:pPr>
            <a:endParaRPr lang="fr-FR" sz="2400" dirty="0"/>
          </a:p>
          <a:p>
            <a:pPr lvl="2"/>
            <a:endParaRPr lang="fr-FR" sz="2400" dirty="0"/>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dirty="0"/>
              <a:t>Question 23 Réponses</a:t>
            </a:r>
          </a:p>
        </p:txBody>
      </p:sp>
    </p:spTree>
    <p:extLst>
      <p:ext uri="{BB962C8B-B14F-4D97-AF65-F5344CB8AC3E}">
        <p14:creationId xmlns:p14="http://schemas.microsoft.com/office/powerpoint/2010/main" val="338785132"/>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p:txBody>
          <a:bodyPr anchor="ctr"/>
          <a:lstStyle/>
          <a:p>
            <a:pPr marL="0" indent="0">
              <a:buNone/>
            </a:pPr>
            <a:r>
              <a:rPr lang="fr-FR" dirty="0"/>
              <a:t>Donnez un titre approprié au tableau 9.</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dirty="0"/>
              <a:t>Question 24</a:t>
            </a:r>
          </a:p>
        </p:txBody>
      </p:sp>
    </p:spTree>
    <p:extLst>
      <p:ext uri="{BB962C8B-B14F-4D97-AF65-F5344CB8AC3E}">
        <p14:creationId xmlns:p14="http://schemas.microsoft.com/office/powerpoint/2010/main" val="213154909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p:txBody>
          <a:bodyPr anchor="ctr"/>
          <a:lstStyle/>
          <a:p>
            <a:pPr marL="0" indent="0">
              <a:buNone/>
            </a:pPr>
            <a:r>
              <a:rPr lang="fr-FR" dirty="0"/>
              <a:t>Le titre suggéré est le suivant :</a:t>
            </a:r>
          </a:p>
          <a:p>
            <a:pPr marL="0" indent="0">
              <a:buNone/>
            </a:pPr>
            <a:r>
              <a:rPr lang="fr-FR" dirty="0"/>
              <a:t>Cas de grippe humaine par groupe d'âge et par sexe dans le district D, janvier - novembre 2024</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dirty="0"/>
              <a:t>Question 24 Réponse</a:t>
            </a:r>
          </a:p>
        </p:txBody>
      </p:sp>
    </p:spTree>
    <p:extLst>
      <p:ext uri="{BB962C8B-B14F-4D97-AF65-F5344CB8AC3E}">
        <p14:creationId xmlns:p14="http://schemas.microsoft.com/office/powerpoint/2010/main" val="262740964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a:xfrm>
            <a:off x="838200" y="1458075"/>
            <a:ext cx="10515600" cy="4639309"/>
          </a:xfrm>
        </p:spPr>
        <p:txBody>
          <a:bodyPr anchor="ctr"/>
          <a:lstStyle/>
          <a:p>
            <a:pPr marL="0" indent="0">
              <a:buNone/>
            </a:pPr>
            <a:r>
              <a:rPr lang="fr-FR" dirty="0"/>
              <a:t>Examinez les données du tableau 10. </a:t>
            </a:r>
          </a:p>
          <a:p>
            <a:pPr marL="514350" indent="-514350">
              <a:buAutoNum type="alphaLcPeriod"/>
            </a:pPr>
            <a:r>
              <a:rPr lang="fr-FR" dirty="0"/>
              <a:t>La grippe touche-t-elle toutes les villes du district ? </a:t>
            </a:r>
          </a:p>
          <a:p>
            <a:pPr marL="514350" indent="-514350">
              <a:buAutoNum type="alphaLcPeriod"/>
            </a:pPr>
            <a:r>
              <a:rPr lang="fr-FR" dirty="0"/>
              <a:t>Quelle(s) ville(s) est/sont la/les plus touchée(s) ?</a:t>
            </a:r>
          </a:p>
          <a:p>
            <a:pPr marL="514350" indent="-514350">
              <a:buAutoNum type="alphaLcPeriod"/>
            </a:pPr>
            <a:r>
              <a:rPr lang="fr-FR" dirty="0"/>
              <a:t>Quelle(s) ville(s) cible(s) pour les mesures de contrôle ?</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Question 25</a:t>
            </a:r>
          </a:p>
        </p:txBody>
      </p:sp>
    </p:spTree>
    <p:extLst>
      <p:ext uri="{BB962C8B-B14F-4D97-AF65-F5344CB8AC3E}">
        <p14:creationId xmlns:p14="http://schemas.microsoft.com/office/powerpoint/2010/main" val="116783130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A84EA4FC-2A49-3037-00AB-4B4409380531}"/>
              </a:ext>
            </a:extLst>
          </p:cNvPr>
          <p:cNvGraphicFramePr>
            <a:graphicFrameLocks noGrp="1"/>
          </p:cNvGraphicFramePr>
          <p:nvPr>
            <p:extLst>
              <p:ext uri="{D42A27DB-BD31-4B8C-83A1-F6EECF244321}">
                <p14:modId xmlns:p14="http://schemas.microsoft.com/office/powerpoint/2010/main" val="3265132898"/>
              </p:ext>
            </p:extLst>
          </p:nvPr>
        </p:nvGraphicFramePr>
        <p:xfrm>
          <a:off x="540327" y="1517073"/>
          <a:ext cx="11035146" cy="4693920"/>
        </p:xfrm>
        <a:graphic>
          <a:graphicData uri="http://schemas.openxmlformats.org/drawingml/2006/table">
            <a:tbl>
              <a:tblPr bandRow="1"/>
              <a:tblGrid>
                <a:gridCol w="2240296">
                  <a:extLst>
                    <a:ext uri="{9D8B030D-6E8A-4147-A177-3AD203B41FA5}">
                      <a16:colId xmlns:a16="http://schemas.microsoft.com/office/drawing/2014/main" val="2343032084"/>
                    </a:ext>
                  </a:extLst>
                </a:gridCol>
                <a:gridCol w="2151932">
                  <a:extLst>
                    <a:ext uri="{9D8B030D-6E8A-4147-A177-3AD203B41FA5}">
                      <a16:colId xmlns:a16="http://schemas.microsoft.com/office/drawing/2014/main" val="3311017055"/>
                    </a:ext>
                  </a:extLst>
                </a:gridCol>
                <a:gridCol w="3274678">
                  <a:extLst>
                    <a:ext uri="{9D8B030D-6E8A-4147-A177-3AD203B41FA5}">
                      <a16:colId xmlns:a16="http://schemas.microsoft.com/office/drawing/2014/main" val="2414560799"/>
                    </a:ext>
                  </a:extLst>
                </a:gridCol>
                <a:gridCol w="3368240">
                  <a:extLst>
                    <a:ext uri="{9D8B030D-6E8A-4147-A177-3AD203B41FA5}">
                      <a16:colId xmlns:a16="http://schemas.microsoft.com/office/drawing/2014/main" val="908250098"/>
                    </a:ext>
                  </a:extLst>
                </a:gridCol>
              </a:tblGrid>
              <a:tr h="678663">
                <a:tc>
                  <a:txBody>
                    <a:bodyPr/>
                    <a:lstStyle/>
                    <a:p>
                      <a:pPr marL="0" marR="0" algn="ctr">
                        <a:spcBef>
                          <a:spcPts val="0"/>
                        </a:spcBef>
                        <a:spcAft>
                          <a:spcPts val="0"/>
                        </a:spcAft>
                      </a:pPr>
                      <a:r>
                        <a:rPr lang="fr-FR" sz="2800" b="1" noProof="0" dirty="0">
                          <a:solidFill>
                            <a:srgbClr val="000000"/>
                          </a:solidFill>
                          <a:effectLst/>
                          <a:latin typeface="Arial" panose="020B0604020202020204" pitchFamily="34" charset="0"/>
                          <a:ea typeface="Arial" panose="020B0604020202020204" pitchFamily="34" charset="0"/>
                        </a:rPr>
                        <a:t>Nom de </a:t>
                      </a:r>
                      <a:br>
                        <a:rPr lang="fr-FR" sz="2800" b="1" noProof="0" dirty="0">
                          <a:solidFill>
                            <a:srgbClr val="000000"/>
                          </a:solidFill>
                          <a:effectLst/>
                          <a:latin typeface="Arial" panose="020B0604020202020204" pitchFamily="34" charset="0"/>
                          <a:ea typeface="Arial" panose="020B0604020202020204" pitchFamily="34" charset="0"/>
                        </a:rPr>
                      </a:br>
                      <a:r>
                        <a:rPr lang="fr-FR" sz="2800" b="1" noProof="0" dirty="0">
                          <a:solidFill>
                            <a:srgbClr val="000000"/>
                          </a:solidFill>
                          <a:effectLst/>
                          <a:latin typeface="Arial" panose="020B0604020202020204" pitchFamily="34" charset="0"/>
                          <a:ea typeface="Arial" panose="020B0604020202020204" pitchFamily="34" charset="0"/>
                        </a:rPr>
                        <a:t>la ville</a:t>
                      </a:r>
                      <a:endParaRPr lang="fr-FR" sz="2000" noProof="0" dirty="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spcBef>
                          <a:spcPts val="0"/>
                        </a:spcBef>
                        <a:spcAft>
                          <a:spcPts val="0"/>
                        </a:spcAft>
                      </a:pPr>
                      <a:r>
                        <a:rPr lang="fr-FR" sz="2800" b="1" noProof="0" dirty="0">
                          <a:solidFill>
                            <a:srgbClr val="000000"/>
                          </a:solidFill>
                          <a:effectLst/>
                          <a:latin typeface="Arial" panose="020B0604020202020204" pitchFamily="34" charset="0"/>
                          <a:ea typeface="Arial" panose="020B0604020202020204" pitchFamily="34" charset="0"/>
                        </a:rPr>
                        <a:t>Nombre </a:t>
                      </a:r>
                      <a:br>
                        <a:rPr lang="fr-FR" sz="2800" b="1" noProof="0" dirty="0">
                          <a:solidFill>
                            <a:srgbClr val="000000"/>
                          </a:solidFill>
                          <a:effectLst/>
                          <a:latin typeface="Arial" panose="020B0604020202020204" pitchFamily="34" charset="0"/>
                          <a:ea typeface="Arial" panose="020B0604020202020204" pitchFamily="34" charset="0"/>
                        </a:rPr>
                      </a:br>
                      <a:r>
                        <a:rPr lang="fr-FR" sz="2800" b="1" noProof="0" dirty="0">
                          <a:solidFill>
                            <a:srgbClr val="000000"/>
                          </a:solidFill>
                          <a:effectLst/>
                          <a:latin typeface="Arial" panose="020B0604020202020204" pitchFamily="34" charset="0"/>
                          <a:ea typeface="Arial" panose="020B0604020202020204" pitchFamily="34" charset="0"/>
                        </a:rPr>
                        <a:t>de cas</a:t>
                      </a:r>
                      <a:endParaRPr lang="fr-FR" sz="2000" noProof="0" dirty="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spcBef>
                          <a:spcPts val="0"/>
                        </a:spcBef>
                        <a:spcAft>
                          <a:spcPts val="0"/>
                        </a:spcAft>
                      </a:pPr>
                      <a:r>
                        <a:rPr lang="fr-FR" sz="2800" b="1" noProof="0" dirty="0">
                          <a:solidFill>
                            <a:srgbClr val="000000"/>
                          </a:solidFill>
                          <a:effectLst/>
                          <a:latin typeface="Arial" panose="020B0604020202020204" pitchFamily="34" charset="0"/>
                          <a:ea typeface="Arial" panose="020B0604020202020204" pitchFamily="34" charset="0"/>
                        </a:rPr>
                        <a:t>Population de </a:t>
                      </a:r>
                      <a:br>
                        <a:rPr lang="fr-FR" sz="2800" b="1" noProof="0" dirty="0">
                          <a:solidFill>
                            <a:srgbClr val="000000"/>
                          </a:solidFill>
                          <a:effectLst/>
                          <a:latin typeface="Arial" panose="020B0604020202020204" pitchFamily="34" charset="0"/>
                          <a:ea typeface="Arial" panose="020B0604020202020204" pitchFamily="34" charset="0"/>
                        </a:rPr>
                      </a:br>
                      <a:r>
                        <a:rPr lang="fr-FR" sz="2800" b="1" noProof="0" dirty="0">
                          <a:solidFill>
                            <a:srgbClr val="000000"/>
                          </a:solidFill>
                          <a:effectLst/>
                          <a:latin typeface="Arial" panose="020B0604020202020204" pitchFamily="34" charset="0"/>
                          <a:ea typeface="Arial" panose="020B0604020202020204" pitchFamily="34" charset="0"/>
                        </a:rPr>
                        <a:t>la ville</a:t>
                      </a:r>
                      <a:endParaRPr lang="fr-FR" sz="2000" noProof="0" dirty="0">
                        <a:effectLst/>
                        <a:latin typeface="Arial" panose="020B0604020202020204" pitchFamily="34" charset="0"/>
                        <a:ea typeface="Arial" panose="020B0604020202020204" pitchFamily="34" charset="0"/>
                      </a:endParaRPr>
                    </a:p>
                  </a:txBody>
                  <a:tcPr marL="73025" marR="730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spcBef>
                          <a:spcPts val="0"/>
                        </a:spcBef>
                        <a:spcAft>
                          <a:spcPts val="0"/>
                        </a:spcAft>
                      </a:pPr>
                      <a:r>
                        <a:rPr lang="fr-FR" sz="2800" b="1" noProof="0" dirty="0">
                          <a:solidFill>
                            <a:srgbClr val="000000"/>
                          </a:solidFill>
                          <a:effectLst/>
                          <a:latin typeface="Arial" panose="020B0604020202020204" pitchFamily="34" charset="0"/>
                          <a:ea typeface="Arial" panose="020B0604020202020204" pitchFamily="34" charset="0"/>
                        </a:rPr>
                        <a:t>Cas pour 10 000 habitants</a:t>
                      </a:r>
                      <a:endParaRPr lang="fr-FR" sz="2000" noProof="0" dirty="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3912025454"/>
                  </a:ext>
                </a:extLst>
              </a:tr>
              <a:tr h="404884">
                <a:tc>
                  <a:txBody>
                    <a:bodyPr/>
                    <a:lstStyle/>
                    <a:p>
                      <a:pPr marL="0" marR="0" algn="ctr">
                        <a:spcBef>
                          <a:spcPts val="0"/>
                        </a:spcBef>
                        <a:spcAft>
                          <a:spcPts val="0"/>
                        </a:spcAft>
                      </a:pPr>
                      <a:r>
                        <a:rPr lang="fr-FR" sz="2800" noProof="0" dirty="0" err="1">
                          <a:solidFill>
                            <a:srgbClr val="000000"/>
                          </a:solidFill>
                          <a:effectLst/>
                          <a:latin typeface="Arial" panose="020B0604020202020204" pitchFamily="34" charset="0"/>
                          <a:ea typeface="Arial" panose="020B0604020202020204" pitchFamily="34" charset="0"/>
                        </a:rPr>
                        <a:t>Arlie</a:t>
                      </a:r>
                      <a:endParaRPr lang="fr-FR" sz="2000" noProof="0" dirty="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F0D9"/>
                    </a:solidFill>
                  </a:tcPr>
                </a:tc>
                <a:tc>
                  <a:txBody>
                    <a:bodyPr/>
                    <a:lstStyle/>
                    <a:p>
                      <a:pPr marL="0" marR="0" algn="ctr">
                        <a:spcBef>
                          <a:spcPts val="0"/>
                        </a:spcBef>
                        <a:spcAft>
                          <a:spcPts val="0"/>
                        </a:spcAft>
                      </a:pPr>
                      <a:r>
                        <a:rPr lang="fr-FR" sz="2800" noProof="0" dirty="0">
                          <a:solidFill>
                            <a:srgbClr val="000000"/>
                          </a:solidFill>
                          <a:effectLst/>
                          <a:latin typeface="Arial" panose="020B0604020202020204" pitchFamily="34" charset="0"/>
                          <a:ea typeface="Arial" panose="020B0604020202020204" pitchFamily="34" charset="0"/>
                        </a:rPr>
                        <a:t>6</a:t>
                      </a:r>
                      <a:endParaRPr lang="fr-FR" sz="2000" noProof="0" dirty="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F0D9"/>
                    </a:solidFill>
                  </a:tcPr>
                </a:tc>
                <a:tc>
                  <a:txBody>
                    <a:bodyPr/>
                    <a:lstStyle/>
                    <a:p>
                      <a:pPr marL="0" marR="0" algn="ctr">
                        <a:spcBef>
                          <a:spcPts val="0"/>
                        </a:spcBef>
                        <a:spcAft>
                          <a:spcPts val="0"/>
                        </a:spcAft>
                      </a:pPr>
                      <a:r>
                        <a:rPr lang="fr-FR" sz="2800" noProof="0" dirty="0">
                          <a:solidFill>
                            <a:srgbClr val="000000"/>
                          </a:solidFill>
                          <a:effectLst/>
                          <a:latin typeface="Arial" panose="020B0604020202020204" pitchFamily="34" charset="0"/>
                          <a:ea typeface="Arial" panose="020B0604020202020204" pitchFamily="34" charset="0"/>
                        </a:rPr>
                        <a:t>8 000</a:t>
                      </a:r>
                      <a:endParaRPr lang="fr-FR" sz="2000" noProof="0" dirty="0">
                        <a:effectLst/>
                        <a:latin typeface="Arial" panose="020B0604020202020204" pitchFamily="34" charset="0"/>
                        <a:ea typeface="Arial" panose="020B0604020202020204" pitchFamily="34" charset="0"/>
                      </a:endParaRPr>
                    </a:p>
                  </a:txBody>
                  <a:tcPr marL="73025" marR="730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F0D9"/>
                    </a:solidFill>
                  </a:tcPr>
                </a:tc>
                <a:tc>
                  <a:txBody>
                    <a:bodyPr/>
                    <a:lstStyle/>
                    <a:p>
                      <a:pPr marL="0" marR="0" algn="ctr">
                        <a:spcBef>
                          <a:spcPts val="0"/>
                        </a:spcBef>
                        <a:spcAft>
                          <a:spcPts val="0"/>
                        </a:spcAft>
                      </a:pPr>
                      <a:r>
                        <a:rPr lang="fr-FR" sz="2800" noProof="0" dirty="0">
                          <a:solidFill>
                            <a:srgbClr val="000000"/>
                          </a:solidFill>
                          <a:effectLst/>
                          <a:latin typeface="Arial" panose="020B0604020202020204" pitchFamily="34" charset="0"/>
                          <a:ea typeface="Arial" panose="020B0604020202020204" pitchFamily="34" charset="0"/>
                        </a:rPr>
                        <a:t>7,5</a:t>
                      </a:r>
                      <a:endParaRPr lang="fr-FR" sz="2000" noProof="0" dirty="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F0D9"/>
                    </a:solidFill>
                  </a:tcPr>
                </a:tc>
                <a:extLst>
                  <a:ext uri="{0D108BD9-81ED-4DB2-BD59-A6C34878D82A}">
                    <a16:rowId xmlns:a16="http://schemas.microsoft.com/office/drawing/2014/main" val="1094618236"/>
                  </a:ext>
                </a:extLst>
              </a:tr>
              <a:tr h="404884">
                <a:tc>
                  <a:txBody>
                    <a:bodyPr/>
                    <a:lstStyle/>
                    <a:p>
                      <a:pPr marL="0" marR="0" algn="ctr">
                        <a:spcBef>
                          <a:spcPts val="0"/>
                        </a:spcBef>
                        <a:spcAft>
                          <a:spcPts val="0"/>
                        </a:spcAft>
                      </a:pPr>
                      <a:r>
                        <a:rPr lang="fr-FR" sz="2800" noProof="0" dirty="0">
                          <a:effectLst/>
                          <a:latin typeface="Arial" panose="020B0604020202020204" pitchFamily="34" charset="0"/>
                          <a:ea typeface="Arial" panose="020B0604020202020204" pitchFamily="34" charset="0"/>
                        </a:rPr>
                        <a:t>Bravo</a:t>
                      </a:r>
                      <a:endParaRPr lang="fr-FR" sz="2000" noProof="0" dirty="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fr-FR" sz="2800" noProof="0" dirty="0">
                          <a:effectLst/>
                          <a:latin typeface="Arial" panose="020B0604020202020204" pitchFamily="34" charset="0"/>
                          <a:ea typeface="Arial" panose="020B0604020202020204" pitchFamily="34" charset="0"/>
                        </a:rPr>
                        <a:t>6</a:t>
                      </a:r>
                      <a:endParaRPr lang="fr-FR" sz="2000" noProof="0" dirty="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fr-FR" sz="2800" noProof="0" dirty="0">
                          <a:effectLst/>
                          <a:latin typeface="Arial" panose="020B0604020202020204" pitchFamily="34" charset="0"/>
                          <a:ea typeface="Arial" panose="020B0604020202020204" pitchFamily="34" charset="0"/>
                        </a:rPr>
                        <a:t>12 000</a:t>
                      </a:r>
                      <a:endParaRPr lang="fr-FR" sz="2000" noProof="0" dirty="0">
                        <a:effectLst/>
                        <a:latin typeface="Arial" panose="020B0604020202020204" pitchFamily="34" charset="0"/>
                        <a:ea typeface="Arial" panose="020B0604020202020204" pitchFamily="34" charset="0"/>
                      </a:endParaRPr>
                    </a:p>
                  </a:txBody>
                  <a:tcPr marL="73025" marR="730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fr-FR" sz="2800" noProof="0" dirty="0">
                          <a:effectLst/>
                          <a:latin typeface="Arial" panose="020B0604020202020204" pitchFamily="34" charset="0"/>
                          <a:ea typeface="Arial" panose="020B0604020202020204" pitchFamily="34" charset="0"/>
                        </a:rPr>
                        <a:t>5,0</a:t>
                      </a:r>
                      <a:endParaRPr lang="fr-FR" sz="2000" noProof="0" dirty="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47509910"/>
                  </a:ext>
                </a:extLst>
              </a:tr>
              <a:tr h="404884">
                <a:tc>
                  <a:txBody>
                    <a:bodyPr/>
                    <a:lstStyle/>
                    <a:p>
                      <a:pPr marL="0" marR="0" algn="ctr">
                        <a:spcBef>
                          <a:spcPts val="0"/>
                        </a:spcBef>
                        <a:spcAft>
                          <a:spcPts val="0"/>
                        </a:spcAft>
                      </a:pPr>
                      <a:r>
                        <a:rPr lang="fr-FR" sz="2800" noProof="0" dirty="0" err="1">
                          <a:solidFill>
                            <a:srgbClr val="000000"/>
                          </a:solidFill>
                          <a:effectLst/>
                          <a:latin typeface="Arial" panose="020B0604020202020204" pitchFamily="34" charset="0"/>
                          <a:ea typeface="Arial" panose="020B0604020202020204" pitchFamily="34" charset="0"/>
                        </a:rPr>
                        <a:t>Cerra</a:t>
                      </a:r>
                      <a:endParaRPr lang="fr-FR" sz="2000" noProof="0" dirty="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F0D9"/>
                    </a:solidFill>
                  </a:tcPr>
                </a:tc>
                <a:tc>
                  <a:txBody>
                    <a:bodyPr/>
                    <a:lstStyle/>
                    <a:p>
                      <a:pPr marL="0" marR="0" algn="ctr">
                        <a:spcBef>
                          <a:spcPts val="0"/>
                        </a:spcBef>
                        <a:spcAft>
                          <a:spcPts val="0"/>
                        </a:spcAft>
                      </a:pPr>
                      <a:r>
                        <a:rPr lang="fr-FR" sz="2800" noProof="0" dirty="0">
                          <a:solidFill>
                            <a:srgbClr val="000000"/>
                          </a:solidFill>
                          <a:effectLst/>
                          <a:latin typeface="Arial" panose="020B0604020202020204" pitchFamily="34" charset="0"/>
                          <a:ea typeface="Arial" panose="020B0604020202020204" pitchFamily="34" charset="0"/>
                        </a:rPr>
                        <a:t>7</a:t>
                      </a:r>
                      <a:endParaRPr lang="fr-FR" sz="2000" noProof="0" dirty="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F0D9"/>
                    </a:solidFill>
                  </a:tcPr>
                </a:tc>
                <a:tc>
                  <a:txBody>
                    <a:bodyPr/>
                    <a:lstStyle/>
                    <a:p>
                      <a:pPr marL="0" marR="0" algn="ctr">
                        <a:spcBef>
                          <a:spcPts val="0"/>
                        </a:spcBef>
                        <a:spcAft>
                          <a:spcPts val="0"/>
                        </a:spcAft>
                      </a:pPr>
                      <a:r>
                        <a:rPr lang="fr-FR" sz="2800" noProof="0" dirty="0">
                          <a:solidFill>
                            <a:srgbClr val="000000"/>
                          </a:solidFill>
                          <a:effectLst/>
                          <a:latin typeface="Arial" panose="020B0604020202020204" pitchFamily="34" charset="0"/>
                          <a:ea typeface="Arial" panose="020B0604020202020204" pitchFamily="34" charset="0"/>
                        </a:rPr>
                        <a:t>18 000</a:t>
                      </a:r>
                      <a:endParaRPr lang="fr-FR" sz="2000" noProof="0" dirty="0">
                        <a:effectLst/>
                        <a:latin typeface="Arial" panose="020B0604020202020204" pitchFamily="34" charset="0"/>
                        <a:ea typeface="Arial" panose="020B0604020202020204" pitchFamily="34" charset="0"/>
                      </a:endParaRPr>
                    </a:p>
                  </a:txBody>
                  <a:tcPr marL="73025" marR="730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F0D9"/>
                    </a:solidFill>
                  </a:tcPr>
                </a:tc>
                <a:tc>
                  <a:txBody>
                    <a:bodyPr/>
                    <a:lstStyle/>
                    <a:p>
                      <a:pPr marL="0" marR="0" algn="ctr">
                        <a:spcBef>
                          <a:spcPts val="0"/>
                        </a:spcBef>
                        <a:spcAft>
                          <a:spcPts val="0"/>
                        </a:spcAft>
                      </a:pPr>
                      <a:r>
                        <a:rPr lang="fr-FR" sz="2800" noProof="0" dirty="0">
                          <a:solidFill>
                            <a:srgbClr val="000000"/>
                          </a:solidFill>
                          <a:effectLst/>
                          <a:latin typeface="Arial" panose="020B0604020202020204" pitchFamily="34" charset="0"/>
                          <a:ea typeface="Arial" panose="020B0604020202020204" pitchFamily="34" charset="0"/>
                        </a:rPr>
                        <a:t>3,9</a:t>
                      </a:r>
                      <a:endParaRPr lang="fr-FR" sz="2000" noProof="0" dirty="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F0D9"/>
                    </a:solidFill>
                  </a:tcPr>
                </a:tc>
                <a:extLst>
                  <a:ext uri="{0D108BD9-81ED-4DB2-BD59-A6C34878D82A}">
                    <a16:rowId xmlns:a16="http://schemas.microsoft.com/office/drawing/2014/main" val="2596583712"/>
                  </a:ext>
                </a:extLst>
              </a:tr>
              <a:tr h="404884">
                <a:tc>
                  <a:txBody>
                    <a:bodyPr/>
                    <a:lstStyle/>
                    <a:p>
                      <a:pPr marL="0" marR="0" algn="ctr">
                        <a:spcBef>
                          <a:spcPts val="0"/>
                        </a:spcBef>
                        <a:spcAft>
                          <a:spcPts val="0"/>
                        </a:spcAft>
                      </a:pPr>
                      <a:r>
                        <a:rPr lang="fr-FR" sz="2800" noProof="0" dirty="0">
                          <a:effectLst/>
                          <a:latin typeface="Arial" panose="020B0604020202020204" pitchFamily="34" charset="0"/>
                          <a:ea typeface="Arial" panose="020B0604020202020204" pitchFamily="34" charset="0"/>
                        </a:rPr>
                        <a:t>Delta</a:t>
                      </a:r>
                      <a:endParaRPr lang="fr-FR" sz="2000" noProof="0" dirty="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fr-FR" sz="2800" noProof="0" dirty="0">
                          <a:effectLst/>
                          <a:latin typeface="Arial" panose="020B0604020202020204" pitchFamily="34" charset="0"/>
                          <a:ea typeface="Arial" panose="020B0604020202020204" pitchFamily="34" charset="0"/>
                        </a:rPr>
                        <a:t>5</a:t>
                      </a:r>
                      <a:endParaRPr lang="fr-FR" sz="2000" noProof="0" dirty="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fr-FR" sz="2800" noProof="0" dirty="0">
                          <a:effectLst/>
                          <a:latin typeface="Arial" panose="020B0604020202020204" pitchFamily="34" charset="0"/>
                          <a:ea typeface="Arial" panose="020B0604020202020204" pitchFamily="34" charset="0"/>
                        </a:rPr>
                        <a:t>6 000</a:t>
                      </a:r>
                      <a:endParaRPr lang="fr-FR" sz="2000" noProof="0" dirty="0">
                        <a:effectLst/>
                        <a:latin typeface="Arial" panose="020B0604020202020204" pitchFamily="34" charset="0"/>
                        <a:ea typeface="Arial" panose="020B0604020202020204" pitchFamily="34" charset="0"/>
                      </a:endParaRPr>
                    </a:p>
                  </a:txBody>
                  <a:tcPr marL="73025" marR="730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fr-FR" sz="2800" noProof="0" dirty="0">
                          <a:effectLst/>
                          <a:latin typeface="Arial" panose="020B0604020202020204" pitchFamily="34" charset="0"/>
                          <a:ea typeface="Arial" panose="020B0604020202020204" pitchFamily="34" charset="0"/>
                        </a:rPr>
                        <a:t>8,3</a:t>
                      </a:r>
                      <a:endParaRPr lang="fr-FR" sz="2000" noProof="0" dirty="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67580208"/>
                  </a:ext>
                </a:extLst>
              </a:tr>
              <a:tr h="404884">
                <a:tc>
                  <a:txBody>
                    <a:bodyPr/>
                    <a:lstStyle/>
                    <a:p>
                      <a:pPr marL="0" marR="0" algn="ctr">
                        <a:spcBef>
                          <a:spcPts val="0"/>
                        </a:spcBef>
                        <a:spcAft>
                          <a:spcPts val="0"/>
                        </a:spcAft>
                      </a:pPr>
                      <a:r>
                        <a:rPr lang="fr-FR" sz="2800" noProof="0" dirty="0">
                          <a:solidFill>
                            <a:srgbClr val="000000"/>
                          </a:solidFill>
                          <a:effectLst/>
                          <a:latin typeface="Arial" panose="020B0604020202020204" pitchFamily="34" charset="0"/>
                          <a:ea typeface="Arial" panose="020B0604020202020204" pitchFamily="34" charset="0"/>
                        </a:rPr>
                        <a:t>Echo</a:t>
                      </a:r>
                      <a:endParaRPr lang="fr-FR" sz="2000" noProof="0" dirty="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F0D9"/>
                    </a:solidFill>
                  </a:tcPr>
                </a:tc>
                <a:tc>
                  <a:txBody>
                    <a:bodyPr/>
                    <a:lstStyle/>
                    <a:p>
                      <a:pPr marL="0" marR="0" algn="ctr">
                        <a:spcBef>
                          <a:spcPts val="0"/>
                        </a:spcBef>
                        <a:spcAft>
                          <a:spcPts val="0"/>
                        </a:spcAft>
                      </a:pPr>
                      <a:r>
                        <a:rPr lang="fr-FR" sz="2800" noProof="0" dirty="0">
                          <a:solidFill>
                            <a:srgbClr val="000000"/>
                          </a:solidFill>
                          <a:effectLst/>
                          <a:latin typeface="Arial" panose="020B0604020202020204" pitchFamily="34" charset="0"/>
                          <a:ea typeface="Arial" panose="020B0604020202020204" pitchFamily="34" charset="0"/>
                        </a:rPr>
                        <a:t>4</a:t>
                      </a:r>
                      <a:endParaRPr lang="fr-FR" sz="2000" noProof="0" dirty="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F0D9"/>
                    </a:solidFill>
                  </a:tcPr>
                </a:tc>
                <a:tc>
                  <a:txBody>
                    <a:bodyPr/>
                    <a:lstStyle/>
                    <a:p>
                      <a:pPr marL="0" marR="0" algn="ctr">
                        <a:spcBef>
                          <a:spcPts val="0"/>
                        </a:spcBef>
                        <a:spcAft>
                          <a:spcPts val="0"/>
                        </a:spcAft>
                      </a:pPr>
                      <a:r>
                        <a:rPr lang="fr-FR" sz="2800" noProof="0" dirty="0">
                          <a:solidFill>
                            <a:srgbClr val="000000"/>
                          </a:solidFill>
                          <a:effectLst/>
                          <a:latin typeface="Arial" panose="020B0604020202020204" pitchFamily="34" charset="0"/>
                          <a:ea typeface="Arial" panose="020B0604020202020204" pitchFamily="34" charset="0"/>
                        </a:rPr>
                        <a:t>11 000</a:t>
                      </a:r>
                      <a:endParaRPr lang="fr-FR" sz="2000" noProof="0" dirty="0">
                        <a:effectLst/>
                        <a:latin typeface="Arial" panose="020B0604020202020204" pitchFamily="34" charset="0"/>
                        <a:ea typeface="Arial" panose="020B0604020202020204" pitchFamily="34" charset="0"/>
                      </a:endParaRPr>
                    </a:p>
                  </a:txBody>
                  <a:tcPr marL="73025" marR="730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F0D9"/>
                    </a:solidFill>
                  </a:tcPr>
                </a:tc>
                <a:tc>
                  <a:txBody>
                    <a:bodyPr/>
                    <a:lstStyle/>
                    <a:p>
                      <a:pPr marL="0" marR="0" algn="ctr">
                        <a:spcBef>
                          <a:spcPts val="0"/>
                        </a:spcBef>
                        <a:spcAft>
                          <a:spcPts val="0"/>
                        </a:spcAft>
                      </a:pPr>
                      <a:r>
                        <a:rPr lang="fr-FR" sz="2800" noProof="0" dirty="0">
                          <a:solidFill>
                            <a:srgbClr val="000000"/>
                          </a:solidFill>
                          <a:effectLst/>
                          <a:latin typeface="Arial" panose="020B0604020202020204" pitchFamily="34" charset="0"/>
                          <a:ea typeface="Arial" panose="020B0604020202020204" pitchFamily="34" charset="0"/>
                        </a:rPr>
                        <a:t>3,6</a:t>
                      </a:r>
                      <a:endParaRPr lang="fr-FR" sz="2000" noProof="0" dirty="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F0D9"/>
                    </a:solidFill>
                  </a:tcPr>
                </a:tc>
                <a:extLst>
                  <a:ext uri="{0D108BD9-81ED-4DB2-BD59-A6C34878D82A}">
                    <a16:rowId xmlns:a16="http://schemas.microsoft.com/office/drawing/2014/main" val="1938684916"/>
                  </a:ext>
                </a:extLst>
              </a:tr>
              <a:tr h="404884">
                <a:tc>
                  <a:txBody>
                    <a:bodyPr/>
                    <a:lstStyle/>
                    <a:p>
                      <a:pPr marL="0" marR="0" algn="ctr">
                        <a:spcBef>
                          <a:spcPts val="0"/>
                        </a:spcBef>
                        <a:spcAft>
                          <a:spcPts val="0"/>
                        </a:spcAft>
                      </a:pPr>
                      <a:r>
                        <a:rPr lang="fr-FR" sz="2800" noProof="0" dirty="0">
                          <a:effectLst/>
                          <a:latin typeface="Arial" panose="020B0604020202020204" pitchFamily="34" charset="0"/>
                          <a:ea typeface="Arial" panose="020B0604020202020204" pitchFamily="34" charset="0"/>
                        </a:rPr>
                        <a:t>Tango</a:t>
                      </a:r>
                      <a:endParaRPr lang="fr-FR" sz="2000" noProof="0" dirty="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fr-FR" sz="2800" noProof="0" dirty="0">
                          <a:effectLst/>
                          <a:latin typeface="Arial" panose="020B0604020202020204" pitchFamily="34" charset="0"/>
                          <a:ea typeface="Arial" panose="020B0604020202020204" pitchFamily="34" charset="0"/>
                        </a:rPr>
                        <a:t>5</a:t>
                      </a:r>
                      <a:endParaRPr lang="fr-FR" sz="2000" noProof="0" dirty="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fr-FR" sz="2800" noProof="0" dirty="0">
                          <a:effectLst/>
                          <a:latin typeface="Arial" panose="020B0604020202020204" pitchFamily="34" charset="0"/>
                          <a:ea typeface="Arial" panose="020B0604020202020204" pitchFamily="34" charset="0"/>
                        </a:rPr>
                        <a:t>15 000</a:t>
                      </a:r>
                      <a:endParaRPr lang="fr-FR" sz="2000" noProof="0" dirty="0">
                        <a:effectLst/>
                        <a:latin typeface="Arial" panose="020B0604020202020204" pitchFamily="34" charset="0"/>
                        <a:ea typeface="Arial" panose="020B0604020202020204" pitchFamily="34" charset="0"/>
                      </a:endParaRPr>
                    </a:p>
                  </a:txBody>
                  <a:tcPr marL="73025" marR="730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fr-FR" sz="2800" noProof="0" dirty="0">
                          <a:effectLst/>
                          <a:latin typeface="Arial" panose="020B0604020202020204" pitchFamily="34" charset="0"/>
                          <a:ea typeface="Arial" panose="020B0604020202020204" pitchFamily="34" charset="0"/>
                        </a:rPr>
                        <a:t>3,3</a:t>
                      </a:r>
                      <a:endParaRPr lang="fr-FR" sz="2000" noProof="0" dirty="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22956240"/>
                  </a:ext>
                </a:extLst>
              </a:tr>
              <a:tr h="404884">
                <a:tc>
                  <a:txBody>
                    <a:bodyPr/>
                    <a:lstStyle/>
                    <a:p>
                      <a:pPr marL="0" marR="0" algn="ctr">
                        <a:spcBef>
                          <a:spcPts val="0"/>
                        </a:spcBef>
                        <a:spcAft>
                          <a:spcPts val="0"/>
                        </a:spcAft>
                      </a:pPr>
                      <a:r>
                        <a:rPr lang="fr-FR" sz="2800" noProof="0" dirty="0">
                          <a:solidFill>
                            <a:srgbClr val="000000"/>
                          </a:solidFill>
                          <a:effectLst/>
                          <a:latin typeface="Arial" panose="020B0604020202020204" pitchFamily="34" charset="0"/>
                          <a:ea typeface="Arial" panose="020B0604020202020204" pitchFamily="34" charset="0"/>
                        </a:rPr>
                        <a:t>Uniforme</a:t>
                      </a:r>
                      <a:endParaRPr lang="fr-FR" sz="2000" noProof="0" dirty="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F0D9"/>
                    </a:solidFill>
                  </a:tcPr>
                </a:tc>
                <a:tc>
                  <a:txBody>
                    <a:bodyPr/>
                    <a:lstStyle/>
                    <a:p>
                      <a:pPr marL="0" marR="0" algn="ctr">
                        <a:spcBef>
                          <a:spcPts val="0"/>
                        </a:spcBef>
                        <a:spcAft>
                          <a:spcPts val="0"/>
                        </a:spcAft>
                      </a:pPr>
                      <a:r>
                        <a:rPr lang="fr-FR" sz="2800" noProof="0" dirty="0">
                          <a:solidFill>
                            <a:srgbClr val="000000"/>
                          </a:solidFill>
                          <a:effectLst/>
                          <a:latin typeface="Arial" panose="020B0604020202020204" pitchFamily="34" charset="0"/>
                          <a:ea typeface="Arial" panose="020B0604020202020204" pitchFamily="34" charset="0"/>
                        </a:rPr>
                        <a:t>4</a:t>
                      </a:r>
                      <a:endParaRPr lang="fr-FR" sz="2000" noProof="0" dirty="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F0D9"/>
                    </a:solidFill>
                  </a:tcPr>
                </a:tc>
                <a:tc>
                  <a:txBody>
                    <a:bodyPr/>
                    <a:lstStyle/>
                    <a:p>
                      <a:pPr marL="0" marR="0" algn="ctr">
                        <a:spcBef>
                          <a:spcPts val="0"/>
                        </a:spcBef>
                        <a:spcAft>
                          <a:spcPts val="0"/>
                        </a:spcAft>
                      </a:pPr>
                      <a:r>
                        <a:rPr lang="fr-FR" sz="2800" noProof="0" dirty="0">
                          <a:solidFill>
                            <a:srgbClr val="000000"/>
                          </a:solidFill>
                          <a:effectLst/>
                          <a:latin typeface="Arial" panose="020B0604020202020204" pitchFamily="34" charset="0"/>
                          <a:ea typeface="Arial" panose="020B0604020202020204" pitchFamily="34" charset="0"/>
                        </a:rPr>
                        <a:t>7 000</a:t>
                      </a:r>
                      <a:endParaRPr lang="fr-FR" sz="2000" noProof="0" dirty="0">
                        <a:effectLst/>
                        <a:latin typeface="Arial" panose="020B0604020202020204" pitchFamily="34" charset="0"/>
                        <a:ea typeface="Arial" panose="020B0604020202020204" pitchFamily="34" charset="0"/>
                      </a:endParaRPr>
                    </a:p>
                  </a:txBody>
                  <a:tcPr marL="73025" marR="730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F0D9"/>
                    </a:solidFill>
                  </a:tcPr>
                </a:tc>
                <a:tc>
                  <a:txBody>
                    <a:bodyPr/>
                    <a:lstStyle/>
                    <a:p>
                      <a:pPr marL="0" marR="0" algn="ctr">
                        <a:spcBef>
                          <a:spcPts val="0"/>
                        </a:spcBef>
                        <a:spcAft>
                          <a:spcPts val="0"/>
                        </a:spcAft>
                      </a:pPr>
                      <a:r>
                        <a:rPr lang="fr-FR" sz="2800" noProof="0" dirty="0">
                          <a:solidFill>
                            <a:srgbClr val="000000"/>
                          </a:solidFill>
                          <a:effectLst/>
                          <a:latin typeface="Arial" panose="020B0604020202020204" pitchFamily="34" charset="0"/>
                          <a:ea typeface="Arial" panose="020B0604020202020204" pitchFamily="34" charset="0"/>
                        </a:rPr>
                        <a:t>5,7</a:t>
                      </a:r>
                      <a:endParaRPr lang="fr-FR" sz="2000" noProof="0" dirty="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F0D9"/>
                    </a:solidFill>
                  </a:tcPr>
                </a:tc>
                <a:extLst>
                  <a:ext uri="{0D108BD9-81ED-4DB2-BD59-A6C34878D82A}">
                    <a16:rowId xmlns:a16="http://schemas.microsoft.com/office/drawing/2014/main" val="999767992"/>
                  </a:ext>
                </a:extLst>
              </a:tr>
              <a:tr h="404884">
                <a:tc>
                  <a:txBody>
                    <a:bodyPr/>
                    <a:lstStyle/>
                    <a:p>
                      <a:pPr marL="0" marR="0" algn="ctr">
                        <a:spcBef>
                          <a:spcPts val="0"/>
                        </a:spcBef>
                        <a:spcAft>
                          <a:spcPts val="0"/>
                        </a:spcAft>
                      </a:pPr>
                      <a:r>
                        <a:rPr lang="fr-FR" sz="2800" noProof="0" dirty="0" err="1">
                          <a:effectLst/>
                          <a:latin typeface="Arial" panose="020B0604020202020204" pitchFamily="34" charset="0"/>
                          <a:ea typeface="Arial" panose="020B0604020202020204" pitchFamily="34" charset="0"/>
                        </a:rPr>
                        <a:t>Zot</a:t>
                      </a:r>
                      <a:endParaRPr lang="fr-FR" sz="2000" noProof="0" dirty="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fr-FR" sz="2800" noProof="0" dirty="0">
                          <a:effectLst/>
                          <a:latin typeface="Arial" panose="020B0604020202020204" pitchFamily="34" charset="0"/>
                          <a:ea typeface="Arial" panose="020B0604020202020204" pitchFamily="34" charset="0"/>
                        </a:rPr>
                        <a:t>7</a:t>
                      </a:r>
                      <a:endParaRPr lang="fr-FR" sz="2000" noProof="0" dirty="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fr-FR" sz="2800" noProof="0" dirty="0">
                          <a:effectLst/>
                          <a:latin typeface="Arial" panose="020B0604020202020204" pitchFamily="34" charset="0"/>
                          <a:ea typeface="Arial" panose="020B0604020202020204" pitchFamily="34" charset="0"/>
                        </a:rPr>
                        <a:t>8 000</a:t>
                      </a:r>
                      <a:endParaRPr lang="fr-FR" sz="2000" noProof="0" dirty="0">
                        <a:effectLst/>
                        <a:latin typeface="Arial" panose="020B0604020202020204" pitchFamily="34" charset="0"/>
                        <a:ea typeface="Arial" panose="020B0604020202020204" pitchFamily="34" charset="0"/>
                      </a:endParaRPr>
                    </a:p>
                  </a:txBody>
                  <a:tcPr marL="73025" marR="730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fr-FR" sz="2800" noProof="0" dirty="0">
                          <a:effectLst/>
                          <a:latin typeface="Arial" panose="020B0604020202020204" pitchFamily="34" charset="0"/>
                          <a:ea typeface="Arial" panose="020B0604020202020204" pitchFamily="34" charset="0"/>
                        </a:rPr>
                        <a:t>8,8</a:t>
                      </a:r>
                      <a:endParaRPr lang="fr-FR" sz="2000" noProof="0" dirty="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65735331"/>
                  </a:ext>
                </a:extLst>
              </a:tr>
              <a:tr h="404884">
                <a:tc>
                  <a:txBody>
                    <a:bodyPr/>
                    <a:lstStyle/>
                    <a:p>
                      <a:pPr marL="0" marR="0" algn="ctr">
                        <a:spcBef>
                          <a:spcPts val="0"/>
                        </a:spcBef>
                        <a:spcAft>
                          <a:spcPts val="0"/>
                        </a:spcAft>
                      </a:pPr>
                      <a:r>
                        <a:rPr lang="fr-FR" sz="2800" b="1" noProof="0" dirty="0">
                          <a:solidFill>
                            <a:srgbClr val="000000"/>
                          </a:solidFill>
                          <a:effectLst/>
                          <a:latin typeface="Arial" panose="020B0604020202020204" pitchFamily="34" charset="0"/>
                          <a:ea typeface="Arial" panose="020B0604020202020204" pitchFamily="34" charset="0"/>
                        </a:rPr>
                        <a:t>Total</a:t>
                      </a:r>
                      <a:endParaRPr lang="fr-FR" sz="2000" b="1" noProof="0" dirty="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ctr">
                        <a:spcBef>
                          <a:spcPts val="0"/>
                        </a:spcBef>
                        <a:spcAft>
                          <a:spcPts val="0"/>
                        </a:spcAft>
                      </a:pPr>
                      <a:r>
                        <a:rPr lang="fr-FR" sz="2800" b="1" noProof="0" dirty="0">
                          <a:solidFill>
                            <a:srgbClr val="000000"/>
                          </a:solidFill>
                          <a:effectLst/>
                          <a:latin typeface="Arial" panose="020B0604020202020204" pitchFamily="34" charset="0"/>
                          <a:ea typeface="Arial" panose="020B0604020202020204" pitchFamily="34" charset="0"/>
                        </a:rPr>
                        <a:t>44</a:t>
                      </a:r>
                      <a:endParaRPr lang="fr-FR" sz="2000" b="1" noProof="0" dirty="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ctr">
                        <a:spcBef>
                          <a:spcPts val="0"/>
                        </a:spcBef>
                        <a:spcAft>
                          <a:spcPts val="0"/>
                        </a:spcAft>
                      </a:pPr>
                      <a:r>
                        <a:rPr lang="fr-FR" sz="2800" b="1" noProof="0" dirty="0">
                          <a:solidFill>
                            <a:srgbClr val="000000"/>
                          </a:solidFill>
                          <a:effectLst/>
                          <a:latin typeface="Arial" panose="020B0604020202020204" pitchFamily="34" charset="0"/>
                          <a:ea typeface="Arial" panose="020B0604020202020204" pitchFamily="34" charset="0"/>
                        </a:rPr>
                        <a:t>85 000</a:t>
                      </a:r>
                      <a:endParaRPr lang="fr-FR" sz="2000" b="1" noProof="0" dirty="0">
                        <a:effectLst/>
                        <a:latin typeface="Arial" panose="020B0604020202020204" pitchFamily="34" charset="0"/>
                        <a:ea typeface="Arial" panose="020B0604020202020204" pitchFamily="34" charset="0"/>
                      </a:endParaRPr>
                    </a:p>
                  </a:txBody>
                  <a:tcPr marL="73025" marR="730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ctr">
                        <a:spcBef>
                          <a:spcPts val="0"/>
                        </a:spcBef>
                        <a:spcAft>
                          <a:spcPts val="0"/>
                        </a:spcAft>
                      </a:pPr>
                      <a:r>
                        <a:rPr lang="fr-FR" sz="2800" b="1" noProof="0" dirty="0">
                          <a:solidFill>
                            <a:srgbClr val="000000"/>
                          </a:solidFill>
                          <a:effectLst/>
                          <a:latin typeface="Arial" panose="020B0604020202020204" pitchFamily="34" charset="0"/>
                          <a:ea typeface="Arial" panose="020B0604020202020204" pitchFamily="34" charset="0"/>
                        </a:rPr>
                        <a:t>5,2</a:t>
                      </a:r>
                      <a:endParaRPr lang="fr-FR" sz="2000" b="1" noProof="0" dirty="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extLst>
                  <a:ext uri="{0D108BD9-81ED-4DB2-BD59-A6C34878D82A}">
                    <a16:rowId xmlns:a16="http://schemas.microsoft.com/office/drawing/2014/main" val="2729814957"/>
                  </a:ext>
                </a:extLst>
              </a:tr>
            </a:tbl>
          </a:graphicData>
        </a:graphic>
      </p:graphicFrame>
      <p:sp>
        <p:nvSpPr>
          <p:cNvPr id="3" name="Title 2">
            <a:extLst>
              <a:ext uri="{FF2B5EF4-FFF2-40B4-BE49-F238E27FC236}">
                <a16:creationId xmlns:a16="http://schemas.microsoft.com/office/drawing/2014/main" id="{FF69B0F6-4B6E-82EB-0133-05C71DE7CF04}"/>
              </a:ext>
            </a:extLst>
          </p:cNvPr>
          <p:cNvSpPr txBox="1">
            <a:spLocks/>
          </p:cNvSpPr>
          <p:nvPr/>
        </p:nvSpPr>
        <p:spPr>
          <a:xfrm>
            <a:off x="838199" y="0"/>
            <a:ext cx="10675513" cy="1257300"/>
          </a:xfrm>
          <a:prstGeom prst="rect">
            <a:avLst/>
          </a:prstGeom>
        </p:spPr>
        <p:txBody>
          <a:bodyPr anchor="b"/>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200" dirty="0"/>
              <a:t>Tableau 10. Nombre de cas de grippe et de cas pour 10 000 dans le district D, de janvier à novembre 2024</a:t>
            </a:r>
          </a:p>
        </p:txBody>
      </p:sp>
    </p:spTree>
    <p:extLst>
      <p:ext uri="{BB962C8B-B14F-4D97-AF65-F5344CB8AC3E}">
        <p14:creationId xmlns:p14="http://schemas.microsoft.com/office/powerpoint/2010/main" val="262977395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a:xfrm>
            <a:off x="304800" y="1478857"/>
            <a:ext cx="11598166" cy="4639309"/>
          </a:xfrm>
        </p:spPr>
        <p:txBody>
          <a:bodyPr anchor="ctr"/>
          <a:lstStyle/>
          <a:p>
            <a:pPr marL="971550" marR="0" lvl="1" indent="-514350">
              <a:spcBef>
                <a:spcPts val="0"/>
              </a:spcBef>
              <a:spcAft>
                <a:spcPts val="300"/>
              </a:spcAft>
              <a:buAutoNum type="alphaLcPeriod"/>
            </a:pPr>
            <a:r>
              <a:rPr lang="fr-FR" sz="2800" dirty="0">
                <a:effectLst/>
                <a:latin typeface="Arial" panose="020B0604020202020204" pitchFamily="34" charset="0"/>
                <a:ea typeface="Arial" panose="020B0604020202020204" pitchFamily="34" charset="0"/>
              </a:rPr>
              <a:t>Toutes les villes du district sont touchées. </a:t>
            </a:r>
            <a:endParaRPr lang="fr-FR" sz="2800" dirty="0">
              <a:latin typeface="Arial" panose="020B0604020202020204" pitchFamily="34" charset="0"/>
              <a:ea typeface="Arial" panose="020B0604020202020204" pitchFamily="34" charset="0"/>
            </a:endParaRPr>
          </a:p>
          <a:p>
            <a:pPr marL="971550" marR="0" lvl="1" indent="-514350">
              <a:spcBef>
                <a:spcPts val="0"/>
              </a:spcBef>
              <a:spcAft>
                <a:spcPts val="300"/>
              </a:spcAft>
              <a:buAutoNum type="alphaLcPeriod"/>
            </a:pPr>
            <a:r>
              <a:rPr lang="fr-FR" sz="2800" dirty="0" err="1">
                <a:effectLst/>
                <a:latin typeface="Arial" panose="020B0604020202020204" pitchFamily="34" charset="0"/>
                <a:ea typeface="Arial" panose="020B0604020202020204" pitchFamily="34" charset="0"/>
              </a:rPr>
              <a:t>Zot</a:t>
            </a:r>
            <a:r>
              <a:rPr lang="fr-FR" sz="2800" dirty="0">
                <a:effectLst/>
                <a:latin typeface="Arial" panose="020B0604020202020204" pitchFamily="34" charset="0"/>
                <a:ea typeface="Arial" panose="020B0604020202020204" pitchFamily="34" charset="0"/>
              </a:rPr>
              <a:t> et Delta sont les plus touchés. On peut le savoir en calculant le nombre de cas pour 10 000, qui correspond au nombre de cas/population de la ville et en le multipliant par 10 000.</a:t>
            </a:r>
            <a:endParaRPr lang="fr-FR" sz="2800" dirty="0">
              <a:latin typeface="Arial" panose="020B0604020202020204" pitchFamily="34" charset="0"/>
              <a:ea typeface="Arial" panose="020B0604020202020204" pitchFamily="34" charset="0"/>
            </a:endParaRPr>
          </a:p>
          <a:p>
            <a:pPr marL="971550" marR="0" lvl="1" indent="-514350">
              <a:spcBef>
                <a:spcPts val="0"/>
              </a:spcBef>
              <a:spcAft>
                <a:spcPts val="300"/>
              </a:spcAft>
              <a:buAutoNum type="alphaLcPeriod"/>
            </a:pPr>
            <a:r>
              <a:rPr lang="fr-FR" sz="2800" dirty="0">
                <a:effectLst/>
                <a:latin typeface="Arial" panose="020B0604020202020204" pitchFamily="34" charset="0"/>
                <a:ea typeface="Arial" panose="020B0604020202020204" pitchFamily="34" charset="0"/>
              </a:rPr>
              <a:t>Les mesures de contrôle doivent être adoptées dans l'ensemble du district. Toutefois, s'il est nécessaire de déployer des mesures ville par ville, les villes les plus touchées devraient être prioritaires pour les interventions.</a:t>
            </a:r>
            <a:endParaRPr lang="fr-FR" sz="2800" dirty="0"/>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dirty="0"/>
              <a:t>Question 25 Réponses</a:t>
            </a:r>
          </a:p>
        </p:txBody>
      </p:sp>
    </p:spTree>
    <p:extLst>
      <p:ext uri="{BB962C8B-B14F-4D97-AF65-F5344CB8AC3E}">
        <p14:creationId xmlns:p14="http://schemas.microsoft.com/office/powerpoint/2010/main" val="3229804525"/>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p:txBody>
          <a:bodyPr anchor="ctr"/>
          <a:lstStyle/>
          <a:p>
            <a:pPr marL="514350" indent="-514350">
              <a:buAutoNum type="alphaLcPeriod"/>
            </a:pPr>
            <a:r>
              <a:rPr lang="fr-FR" dirty="0"/>
              <a:t>Sur la base des données de la liste des cas du tableau 8, quelle est la proportion de patients atteints de grippe qui ont été exposés à des animaux au cours des 10 jours précédant le début de leur maladie ?  </a:t>
            </a:r>
          </a:p>
          <a:p>
            <a:pPr marL="514350" indent="-514350">
              <a:buAutoNum type="alphaLcPeriod"/>
            </a:pPr>
            <a:endParaRPr lang="fr-FR" dirty="0"/>
          </a:p>
          <a:p>
            <a:pPr marL="514350" indent="-514350">
              <a:buAutoNum type="alphaLcPeriod"/>
            </a:pPr>
            <a:r>
              <a:rPr lang="fr-FR" dirty="0"/>
              <a:t>Qu'est-ce que ces informations vous apprennent sur l'endroit où les patients ont pu contracter la grippe ?</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dirty="0"/>
              <a:t>Question 26</a:t>
            </a:r>
          </a:p>
        </p:txBody>
      </p:sp>
    </p:spTree>
    <p:extLst>
      <p:ext uri="{BB962C8B-B14F-4D97-AF65-F5344CB8AC3E}">
        <p14:creationId xmlns:p14="http://schemas.microsoft.com/office/powerpoint/2010/main" val="364553936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p:txBody>
          <a:bodyPr anchor="ctr"/>
          <a:lstStyle/>
          <a:p>
            <a:pPr marL="514350" indent="-514350">
              <a:buAutoNum type="alphaLcPeriod"/>
            </a:pPr>
            <a:r>
              <a:rPr lang="fr-FR" dirty="0"/>
              <a:t>(4/44) x 100% = 9,1%</a:t>
            </a:r>
          </a:p>
          <a:p>
            <a:pPr marL="514350" indent="-514350">
              <a:buAutoNum type="alphaLcPeriod"/>
            </a:pPr>
            <a:endParaRPr lang="fr-FR" dirty="0"/>
          </a:p>
          <a:p>
            <a:pPr marL="514350" indent="-514350">
              <a:buAutoNum type="alphaLcPeriod"/>
            </a:pPr>
            <a:r>
              <a:rPr lang="fr-FR" dirty="0"/>
              <a:t>La plupart des patients atteints de la grippe ont été infectés par une autre personne malade, et non par des animaux.</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a:t>Question 26 Réponses</a:t>
            </a:r>
          </a:p>
        </p:txBody>
      </p:sp>
    </p:spTree>
    <p:extLst>
      <p:ext uri="{BB962C8B-B14F-4D97-AF65-F5344CB8AC3E}">
        <p14:creationId xmlns:p14="http://schemas.microsoft.com/office/powerpoint/2010/main" val="2657778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p:txBody>
          <a:bodyPr anchor="ctr"/>
          <a:lstStyle/>
          <a:p>
            <a:pPr marL="0" indent="0">
              <a:buNone/>
            </a:pPr>
            <a:r>
              <a:rPr lang="fr-FR" dirty="0"/>
              <a:t>Suivre l'apparition des maladies dans la communauté, afin de pouvoir prendre des mesures si nécessaire.</a:t>
            </a:r>
          </a:p>
          <a:p>
            <a:pPr marL="514350" indent="-514350">
              <a:buAutoNum type="alphaLcParenR"/>
            </a:pPr>
            <a:endParaRPr lang="en-US" dirty="0"/>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Question 2a Réponse</a:t>
            </a:r>
          </a:p>
        </p:txBody>
      </p:sp>
    </p:spTree>
    <p:extLst>
      <p:ext uri="{BB962C8B-B14F-4D97-AF65-F5344CB8AC3E}">
        <p14:creationId xmlns:p14="http://schemas.microsoft.com/office/powerpoint/2010/main" val="2521113906"/>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B30687-2510-4B75-B229-BC0F915C325F}"/>
              </a:ext>
            </a:extLst>
          </p:cNvPr>
          <p:cNvSpPr>
            <a:spLocks noGrp="1"/>
          </p:cNvSpPr>
          <p:nvPr>
            <p:ph sz="half" idx="2"/>
          </p:nvPr>
        </p:nvSpPr>
        <p:spPr/>
        <p:txBody>
          <a:bodyPr anchor="ctr"/>
          <a:lstStyle/>
          <a:p>
            <a:pPr marL="0" indent="0">
              <a:buClr>
                <a:schemeClr val="tx1"/>
              </a:buClr>
              <a:buNone/>
            </a:pPr>
            <a:r>
              <a:rPr lang="fr-FR" dirty="0"/>
              <a:t>À l'aide du papier millimétré du guide du participant, représentez le nombre de cas de grippe chez les humains par mois d'apparition (utilisez le tableau 8). </a:t>
            </a:r>
          </a:p>
          <a:p>
            <a:pPr marL="0" indent="0">
              <a:buClr>
                <a:schemeClr val="tx1"/>
              </a:buClr>
              <a:buNone/>
            </a:pPr>
            <a:endParaRPr lang="fr-FR" dirty="0"/>
          </a:p>
          <a:p>
            <a:pPr marL="0" indent="0">
              <a:buClr>
                <a:schemeClr val="tx1"/>
              </a:buClr>
              <a:buNone/>
            </a:pPr>
            <a:r>
              <a:rPr lang="fr-FR" dirty="0"/>
              <a:t>N'oubliez pas d'étiqueter les axes et les titres de manière appropriée.</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a:t>Question 27</a:t>
            </a:r>
          </a:p>
        </p:txBody>
      </p:sp>
    </p:spTree>
    <p:extLst>
      <p:ext uri="{BB962C8B-B14F-4D97-AF65-F5344CB8AC3E}">
        <p14:creationId xmlns:p14="http://schemas.microsoft.com/office/powerpoint/2010/main" val="3446490580"/>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8">
            <a:extLst>
              <a:ext uri="{FF2B5EF4-FFF2-40B4-BE49-F238E27FC236}">
                <a16:creationId xmlns:a16="http://schemas.microsoft.com/office/drawing/2014/main" id="{C5FCD6E3-9FF4-43E2-98D4-376E903F9783}"/>
              </a:ext>
            </a:extLst>
          </p:cNvPr>
          <p:cNvGraphicFramePr>
            <a:graphicFrameLocks noGrp="1" noChangeAspect="1"/>
          </p:cNvGraphicFramePr>
          <p:nvPr>
            <p:ph sz="half" idx="2"/>
            <p:extLst>
              <p:ext uri="{D42A27DB-BD31-4B8C-83A1-F6EECF244321}">
                <p14:modId xmlns:p14="http://schemas.microsoft.com/office/powerpoint/2010/main" val="2279636832"/>
              </p:ext>
            </p:extLst>
          </p:nvPr>
        </p:nvGraphicFramePr>
        <p:xfrm>
          <a:off x="838200" y="1419885"/>
          <a:ext cx="10515600" cy="5043913"/>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Question 27 Réponse (1/2)</a:t>
            </a:r>
          </a:p>
        </p:txBody>
      </p:sp>
    </p:spTree>
    <p:extLst>
      <p:ext uri="{BB962C8B-B14F-4D97-AF65-F5344CB8AC3E}">
        <p14:creationId xmlns:p14="http://schemas.microsoft.com/office/powerpoint/2010/main" val="2380791635"/>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8">
            <a:extLst>
              <a:ext uri="{FF2B5EF4-FFF2-40B4-BE49-F238E27FC236}">
                <a16:creationId xmlns:a16="http://schemas.microsoft.com/office/drawing/2014/main" id="{BA3125C7-0F27-4AED-A7D3-8E44D172D7DB}"/>
              </a:ext>
            </a:extLst>
          </p:cNvPr>
          <p:cNvGraphicFramePr>
            <a:graphicFrameLocks noGrp="1" noChangeAspect="1"/>
          </p:cNvGraphicFramePr>
          <p:nvPr>
            <p:ph sz="half" idx="2"/>
            <p:extLst>
              <p:ext uri="{D42A27DB-BD31-4B8C-83A1-F6EECF244321}">
                <p14:modId xmlns:p14="http://schemas.microsoft.com/office/powerpoint/2010/main" val="3253190967"/>
              </p:ext>
            </p:extLst>
          </p:nvPr>
        </p:nvGraphicFramePr>
        <p:xfrm>
          <a:off x="838200" y="1479550"/>
          <a:ext cx="10515600" cy="4921250"/>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a:xfrm>
            <a:off x="837434" y="454567"/>
            <a:ext cx="10515600" cy="800100"/>
          </a:xfrm>
        </p:spPr>
        <p:txBody>
          <a:bodyPr/>
          <a:lstStyle/>
          <a:p>
            <a:r>
              <a:rPr lang="en-US" dirty="0"/>
              <a:t>Question 27 Réponse (2/2)</a:t>
            </a:r>
          </a:p>
        </p:txBody>
      </p:sp>
    </p:spTree>
    <p:extLst>
      <p:ext uri="{BB962C8B-B14F-4D97-AF65-F5344CB8AC3E}">
        <p14:creationId xmlns:p14="http://schemas.microsoft.com/office/powerpoint/2010/main" val="1558344290"/>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13C730F8-CE3D-4556-8D77-C14C84C7C33F}"/>
              </a:ext>
            </a:extLst>
          </p:cNvPr>
          <p:cNvSpPr>
            <a:spLocks noGrp="1"/>
          </p:cNvSpPr>
          <p:nvPr>
            <p:ph sz="half" idx="2"/>
          </p:nvPr>
        </p:nvSpPr>
        <p:spPr/>
        <p:txBody>
          <a:bodyPr anchor="ctr"/>
          <a:lstStyle/>
          <a:p>
            <a:pPr marL="514350" indent="-514350">
              <a:buAutoNum type="alphaLcPeriod"/>
            </a:pPr>
            <a:r>
              <a:rPr lang="fr-FR" dirty="0"/>
              <a:t>Quel est le mois au cours duquel le nombre de cas de grippe notifiés a été le plus élevé ? </a:t>
            </a:r>
          </a:p>
          <a:p>
            <a:pPr marL="514350" indent="-514350">
              <a:buAutoNum type="alphaLcPeriod"/>
            </a:pPr>
            <a:endParaRPr lang="fr-FR" dirty="0"/>
          </a:p>
          <a:p>
            <a:pPr marL="514350" indent="-514350">
              <a:buAutoNum type="alphaLcPeriod"/>
            </a:pPr>
            <a:r>
              <a:rPr lang="fr-FR" dirty="0"/>
              <a:t>Quels sont les mois où le nombre de cas de grippe notifiés a été relativement faible ?</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dirty="0"/>
              <a:t>Question 28</a:t>
            </a:r>
            <a:endParaRPr lang="fr-FR" strike="sngStrike" dirty="0"/>
          </a:p>
        </p:txBody>
      </p:sp>
    </p:spTree>
    <p:extLst>
      <p:ext uri="{BB962C8B-B14F-4D97-AF65-F5344CB8AC3E}">
        <p14:creationId xmlns:p14="http://schemas.microsoft.com/office/powerpoint/2010/main" val="3338818431"/>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13C730F8-CE3D-4556-8D77-C14C84C7C33F}"/>
              </a:ext>
            </a:extLst>
          </p:cNvPr>
          <p:cNvSpPr>
            <a:spLocks noGrp="1"/>
          </p:cNvSpPr>
          <p:nvPr>
            <p:ph sz="half" idx="2"/>
          </p:nvPr>
        </p:nvSpPr>
        <p:spPr/>
        <p:txBody>
          <a:bodyPr anchor="ctr"/>
          <a:lstStyle/>
          <a:p>
            <a:pPr marL="514350" indent="-514350">
              <a:spcBef>
                <a:spcPts val="1200"/>
              </a:spcBef>
              <a:buAutoNum type="alphaLcPeriod"/>
            </a:pPr>
            <a:r>
              <a:rPr lang="fr-FR" dirty="0"/>
              <a:t>Les cas de grippe ont augmenté en mai et juin, ont atteint un pic en juillet, puis ont diminué</a:t>
            </a:r>
          </a:p>
          <a:p>
            <a:pPr marL="514350" indent="-514350">
              <a:spcBef>
                <a:spcPts val="1200"/>
              </a:spcBef>
              <a:buAutoNum type="alphaLcPeriod"/>
            </a:pPr>
            <a:endParaRPr lang="fr-FR" dirty="0"/>
          </a:p>
          <a:p>
            <a:pPr marL="514350" indent="-514350">
              <a:spcBef>
                <a:spcPts val="1200"/>
              </a:spcBef>
              <a:buAutoNum type="alphaLcPeriod"/>
            </a:pPr>
            <a:r>
              <a:rPr lang="fr-FR" dirty="0"/>
              <a:t>Les mois de janvier, février et octobre ont connu des chiffres relativement bas</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dirty="0"/>
              <a:t>Question 28 Réponses</a:t>
            </a:r>
          </a:p>
        </p:txBody>
      </p:sp>
    </p:spTree>
    <p:extLst>
      <p:ext uri="{BB962C8B-B14F-4D97-AF65-F5344CB8AC3E}">
        <p14:creationId xmlns:p14="http://schemas.microsoft.com/office/powerpoint/2010/main" val="3598264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13C730F8-CE3D-4556-8D77-C14C84C7C33F}"/>
              </a:ext>
            </a:extLst>
          </p:cNvPr>
          <p:cNvSpPr>
            <a:spLocks noGrp="1"/>
          </p:cNvSpPr>
          <p:nvPr>
            <p:ph sz="half" idx="2"/>
          </p:nvPr>
        </p:nvSpPr>
        <p:spPr/>
        <p:txBody>
          <a:bodyPr anchor="ctr"/>
          <a:lstStyle/>
          <a:p>
            <a:pPr marL="0" indent="0">
              <a:buNone/>
            </a:pPr>
            <a:r>
              <a:rPr lang="fr-FR" dirty="0">
                <a:effectLst/>
                <a:ea typeface="MS Mincho" panose="02020609040205080304" pitchFamily="49" charset="-128"/>
              </a:rPr>
              <a:t>Pour confirmer le diagnostic de grippe, le premier échantillon clinique doit être prélevé pour analyse en laboratoire dans les 3 à 4 jours suivant l'apparition des symptômes. </a:t>
            </a:r>
          </a:p>
          <a:p>
            <a:pPr marL="0" indent="0">
              <a:buNone/>
            </a:pPr>
            <a:endParaRPr lang="fr-FR" dirty="0"/>
          </a:p>
          <a:p>
            <a:pPr marL="0" indent="0">
              <a:buClr>
                <a:srgbClr val="00B050"/>
              </a:buClr>
              <a:buNone/>
            </a:pPr>
            <a:r>
              <a:rPr lang="fr-FR" dirty="0"/>
              <a:t>Dans quelle proportion des cas le premier prélèvement a-t-il été effectué dans les 4 premiers jours suivant l'apparition des symptômes ?</a:t>
            </a:r>
          </a:p>
          <a:p>
            <a:pPr marL="0" indent="0">
              <a:buClr>
                <a:srgbClr val="00B050"/>
              </a:buClr>
              <a:buNone/>
            </a:pPr>
            <a:endParaRPr lang="fr-FR" sz="2800" i="1" dirty="0"/>
          </a:p>
          <a:p>
            <a:pPr marL="0" indent="0">
              <a:buClr>
                <a:srgbClr val="00B050"/>
              </a:buClr>
              <a:buNone/>
            </a:pPr>
            <a:r>
              <a:rPr lang="fr-FR" sz="2800" dirty="0">
                <a:solidFill>
                  <a:srgbClr val="109648"/>
                </a:solidFill>
              </a:rPr>
              <a:t>Se référer au tableau </a:t>
            </a:r>
            <a:r>
              <a:rPr lang="fr-FR" dirty="0">
                <a:solidFill>
                  <a:srgbClr val="109648"/>
                </a:solidFill>
              </a:rPr>
              <a:t>11</a:t>
            </a:r>
            <a:r>
              <a:rPr lang="fr-FR" sz="2800" dirty="0">
                <a:solidFill>
                  <a:srgbClr val="109648"/>
                </a:solidFill>
              </a:rPr>
              <a:t> du guide.</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a:t>Question 29</a:t>
            </a:r>
            <a:endParaRPr lang="fr-FR" strike="sngStrike"/>
          </a:p>
        </p:txBody>
      </p:sp>
    </p:spTree>
    <p:extLst>
      <p:ext uri="{BB962C8B-B14F-4D97-AF65-F5344CB8AC3E}">
        <p14:creationId xmlns:p14="http://schemas.microsoft.com/office/powerpoint/2010/main" val="1966913169"/>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13C730F8-CE3D-4556-8D77-C14C84C7C33F}"/>
              </a:ext>
            </a:extLst>
          </p:cNvPr>
          <p:cNvSpPr>
            <a:spLocks noGrp="1"/>
          </p:cNvSpPr>
          <p:nvPr>
            <p:ph sz="half" idx="2"/>
          </p:nvPr>
        </p:nvSpPr>
        <p:spPr/>
        <p:txBody>
          <a:bodyPr anchor="ctr"/>
          <a:lstStyle/>
          <a:p>
            <a:pPr marL="0" indent="0">
              <a:buNone/>
            </a:pPr>
            <a:r>
              <a:rPr lang="fr-FR" dirty="0"/>
              <a:t>Trente-cinq des 44 patients ont été échantillonnés au cours des quatre premiers jours : </a:t>
            </a:r>
          </a:p>
          <a:p>
            <a:pPr marL="0" indent="0">
              <a:buNone/>
            </a:pPr>
            <a:r>
              <a:rPr lang="fr-FR" dirty="0"/>
              <a:t>(35/44) x 100% = 80%</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a:t>Question 29 Réponse</a:t>
            </a:r>
          </a:p>
        </p:txBody>
      </p:sp>
    </p:spTree>
    <p:extLst>
      <p:ext uri="{BB962C8B-B14F-4D97-AF65-F5344CB8AC3E}">
        <p14:creationId xmlns:p14="http://schemas.microsoft.com/office/powerpoint/2010/main" val="136061337"/>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13C730F8-CE3D-4556-8D77-C14C84C7C33F}"/>
              </a:ext>
            </a:extLst>
          </p:cNvPr>
          <p:cNvSpPr>
            <a:spLocks noGrp="1"/>
          </p:cNvSpPr>
          <p:nvPr>
            <p:ph sz="half" idx="2"/>
          </p:nvPr>
        </p:nvSpPr>
        <p:spPr/>
        <p:txBody>
          <a:bodyPr anchor="ctr"/>
          <a:lstStyle/>
          <a:p>
            <a:pPr marL="514350" indent="-514350">
              <a:buAutoNum type="alphaLcPeriod"/>
            </a:pPr>
            <a:r>
              <a:rPr lang="fr-FR" dirty="0"/>
              <a:t>Quelle est la proportion de cas hospitalisés ?</a:t>
            </a:r>
          </a:p>
          <a:p>
            <a:pPr marL="514350" indent="-514350">
              <a:buAutoNum type="alphaLcPeriod"/>
            </a:pPr>
            <a:endParaRPr lang="fr-FR" dirty="0"/>
          </a:p>
          <a:p>
            <a:pPr marL="514350" indent="-514350">
              <a:buAutoNum type="alphaLcPeriod"/>
            </a:pPr>
            <a:r>
              <a:rPr lang="fr-FR" dirty="0"/>
              <a:t>Quel était le taux de létalité de la grippe ?</a:t>
            </a:r>
          </a:p>
          <a:p>
            <a:pPr marL="0" indent="0">
              <a:buNone/>
            </a:pPr>
            <a:endParaRPr lang="fr-FR" b="1" dirty="0"/>
          </a:p>
          <a:p>
            <a:pPr marL="0" indent="0">
              <a:buNone/>
            </a:pPr>
            <a:r>
              <a:rPr lang="fr-FR" dirty="0">
                <a:solidFill>
                  <a:srgbClr val="109648"/>
                </a:solidFill>
              </a:rPr>
              <a:t>Se référer au tableau 8 du guide du participant.</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fr-FR" dirty="0"/>
              <a:t>Question 30</a:t>
            </a:r>
            <a:endParaRPr lang="fr-FR" strike="sngStrike" dirty="0"/>
          </a:p>
        </p:txBody>
      </p:sp>
    </p:spTree>
    <p:extLst>
      <p:ext uri="{BB962C8B-B14F-4D97-AF65-F5344CB8AC3E}">
        <p14:creationId xmlns:p14="http://schemas.microsoft.com/office/powerpoint/2010/main" val="1110167980"/>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13C730F8-CE3D-4556-8D77-C14C84C7C33F}"/>
              </a:ext>
            </a:extLst>
          </p:cNvPr>
          <p:cNvSpPr>
            <a:spLocks noGrp="1"/>
          </p:cNvSpPr>
          <p:nvPr>
            <p:ph sz="half" idx="2"/>
          </p:nvPr>
        </p:nvSpPr>
        <p:spPr>
          <a:xfrm>
            <a:off x="838200" y="1478857"/>
            <a:ext cx="11127828" cy="4639309"/>
          </a:xfrm>
        </p:spPr>
        <p:txBody>
          <a:bodyPr anchor="ctr"/>
          <a:lstStyle/>
          <a:p>
            <a:pPr marL="0" indent="0">
              <a:buNone/>
            </a:pPr>
            <a:r>
              <a:rPr lang="fr-FR" dirty="0"/>
              <a:t>a. 3 des 44 patients ont été hospitalisés :</a:t>
            </a:r>
          </a:p>
          <a:p>
            <a:pPr marL="457200" lvl="1" indent="0">
              <a:buNone/>
            </a:pPr>
            <a:r>
              <a:rPr lang="fr-FR" sz="2800" dirty="0"/>
              <a:t>Proportion de personnes hospitalisées = (3/44) x 100 % = 6,8 %</a:t>
            </a:r>
          </a:p>
          <a:p>
            <a:pPr marL="457200" lvl="1" indent="0">
              <a:buNone/>
            </a:pPr>
            <a:endParaRPr lang="fr-FR" sz="2800" dirty="0"/>
          </a:p>
          <a:p>
            <a:pPr marL="0" lvl="1" indent="0">
              <a:buNone/>
            </a:pPr>
            <a:r>
              <a:rPr lang="fr-FR" sz="2800" dirty="0"/>
              <a:t>b. Un seul des 44 patients est décédé : </a:t>
            </a:r>
          </a:p>
          <a:p>
            <a:pPr marL="457200" lvl="1" indent="0">
              <a:buNone/>
            </a:pPr>
            <a:r>
              <a:rPr lang="fr-FR" sz="2800" dirty="0"/>
              <a:t>Taux de létalité = (1/44) x 100% = 2,3%</a:t>
            </a:r>
          </a:p>
          <a:p>
            <a:pPr lvl="2"/>
            <a:endParaRPr lang="en-US" dirty="0"/>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Question 30 Réponses</a:t>
            </a:r>
          </a:p>
        </p:txBody>
      </p:sp>
    </p:spTree>
    <p:extLst>
      <p:ext uri="{BB962C8B-B14F-4D97-AF65-F5344CB8AC3E}">
        <p14:creationId xmlns:p14="http://schemas.microsoft.com/office/powerpoint/2010/main" val="91931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13C730F8-CE3D-4556-8D77-C14C84C7C33F}"/>
              </a:ext>
            </a:extLst>
          </p:cNvPr>
          <p:cNvSpPr>
            <a:spLocks noGrp="1"/>
          </p:cNvSpPr>
          <p:nvPr>
            <p:ph sz="half" idx="2"/>
          </p:nvPr>
        </p:nvSpPr>
        <p:spPr/>
        <p:txBody>
          <a:bodyPr anchor="ctr"/>
          <a:lstStyle/>
          <a:p>
            <a:pPr marL="0">
              <a:buClr>
                <a:schemeClr val="tx1"/>
              </a:buClr>
              <a:buNone/>
            </a:pPr>
            <a:r>
              <a:rPr lang="fr-FR" dirty="0"/>
              <a:t>Quel est le taux d'incidence de la grippe depuis le début de l'année dans le district D pour 2024 ? Donnez votre réponse en nombre de cas pour 100 000 personnes par période de 11 mois.</a:t>
            </a:r>
          </a:p>
          <a:p>
            <a:pPr marL="0">
              <a:buClr>
                <a:schemeClr val="tx1"/>
              </a:buClr>
              <a:buNone/>
            </a:pPr>
            <a:endParaRPr lang="fr-FR" sz="2800" dirty="0"/>
          </a:p>
          <a:p>
            <a:pPr marL="0">
              <a:buClr>
                <a:schemeClr val="tx1"/>
              </a:buClr>
              <a:buNone/>
            </a:pPr>
            <a:r>
              <a:rPr lang="fr-FR" sz="2800" dirty="0"/>
              <a:t>Indice : Rappelez-vous, dans la partie A, que la population estimée était de 85 000 habitants.</a:t>
            </a:r>
          </a:p>
          <a:p>
            <a:pPr marL="0">
              <a:buClr>
                <a:schemeClr val="tx1"/>
              </a:buClr>
              <a:buNone/>
            </a:pPr>
            <a:endParaRPr lang="fr-FR" sz="2800" i="1" dirty="0"/>
          </a:p>
          <a:p>
            <a:pPr marL="0">
              <a:buClr>
                <a:schemeClr val="tx1"/>
              </a:buClr>
              <a:buNone/>
            </a:pPr>
            <a:r>
              <a:rPr lang="fr-FR" sz="2800" dirty="0">
                <a:solidFill>
                  <a:srgbClr val="109648"/>
                </a:solidFill>
              </a:rPr>
              <a:t>Se référer au tableau 8 du guide.</a:t>
            </a:r>
          </a:p>
        </p:txBody>
      </p:sp>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Question 31</a:t>
            </a:r>
            <a:endParaRPr lang="en-US" strike="sngStrike" dirty="0"/>
          </a:p>
        </p:txBody>
      </p:sp>
    </p:spTree>
    <p:extLst>
      <p:ext uri="{BB962C8B-B14F-4D97-AF65-F5344CB8AC3E}">
        <p14:creationId xmlns:p14="http://schemas.microsoft.com/office/powerpoint/2010/main" val="3484011679"/>
      </p:ext>
    </p:extLst>
  </p:cSld>
  <p:clrMapOvr>
    <a:masterClrMapping/>
  </p:clrMapOvr>
</p:sld>
</file>

<file path=ppt/theme/theme1.xml><?xml version="1.0" encoding="utf-8"?>
<a:theme xmlns:a="http://schemas.openxmlformats.org/drawingml/2006/main" name="4.a.01.01_FETPF3.0_PPT_Theme_French_2025_02_1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Franklin Gothic Medium"/>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4.a.01.01_FETPF3.0_PPT_Theme_French_2025_02_12" id="{AF19BD38-554A-48B5-99DB-5F43752B03B8}" vid="{15338285-D647-4A63-B92E-C1415CB4883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B263BB87ED693489DF545C68D111AB5" ma:contentTypeVersion="18" ma:contentTypeDescription="Create a new document." ma:contentTypeScope="" ma:versionID="bb9bf150f5f4c3e4586b1db79c7db240">
  <xsd:schema xmlns:xsd="http://www.w3.org/2001/XMLSchema" xmlns:xs="http://www.w3.org/2001/XMLSchema" xmlns:p="http://schemas.microsoft.com/office/2006/metadata/properties" xmlns:ns2="52ff0146-47b4-4d51-8c1c-03266fcd63a2" xmlns:ns3="cd03f174-a395-49eb-8ee9-8d943e22f40d" targetNamespace="http://schemas.microsoft.com/office/2006/metadata/properties" ma:root="true" ma:fieldsID="0b79479a1b04779b18bbda5c464a46e3" ns2:_="" ns3:_="">
    <xsd:import namespace="52ff0146-47b4-4d51-8c1c-03266fcd63a2"/>
    <xsd:import namespace="cd03f174-a395-49eb-8ee9-8d943e22f40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OCR"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ForReference"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ff0146-47b4-4d51-8c1c-03266fcd63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353dbe8-8260-4ccf-8219-3d2995e6fa1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ForReference" ma:index="24" nillable="true" ma:displayName="For Reference" ma:default="0" ma:description="Yes/No if this file is important to understand the context and history of ZFETP." ma:format="Dropdown" ma:internalName="ForReference">
      <xsd:simpleType>
        <xsd:restriction base="dms:Boolean"/>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03f174-a395-49eb-8ee9-8d943e22f40d"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8d37e551-fb76-4f25-8c56-d73644bbf5a5}" ma:internalName="TaxCatchAll" ma:showField="CatchAllData" ma:web="cd03f174-a395-49eb-8ee9-8d943e22f40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52ff0146-47b4-4d51-8c1c-03266fcd63a2">
      <Terms xmlns="http://schemas.microsoft.com/office/infopath/2007/PartnerControls"/>
    </lcf76f155ced4ddcb4097134ff3c332f>
    <TaxCatchAll xmlns="cd03f174-a395-49eb-8ee9-8d943e22f40d" xsi:nil="true"/>
    <ForReference xmlns="52ff0146-47b4-4d51-8c1c-03266fcd63a2">false</ForReference>
  </documentManagement>
</p:properties>
</file>

<file path=customXml/itemProps1.xml><?xml version="1.0" encoding="utf-8"?>
<ds:datastoreItem xmlns:ds="http://schemas.openxmlformats.org/officeDocument/2006/customXml" ds:itemID="{2F3CA75F-03D2-4B40-AD12-8BAE653ED6C3}">
  <ds:schemaRefs>
    <ds:schemaRef ds:uri="http://schemas.microsoft.com/sharepoint/v3/contenttype/forms"/>
  </ds:schemaRefs>
</ds:datastoreItem>
</file>

<file path=customXml/itemProps2.xml><?xml version="1.0" encoding="utf-8"?>
<ds:datastoreItem xmlns:ds="http://schemas.openxmlformats.org/officeDocument/2006/customXml" ds:itemID="{59B1CCD4-EC02-4FB3-846D-227BAC245EA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2ff0146-47b4-4d51-8c1c-03266fcd63a2"/>
    <ds:schemaRef ds:uri="cd03f174-a395-49eb-8ee9-8d943e22f40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770355C-2267-42F3-BA3B-BA9F248F8B67}">
  <ds:schemaRefs>
    <ds:schemaRef ds:uri="http://purl.org/dc/elements/1.1/"/>
    <ds:schemaRef ds:uri="http://schemas.microsoft.com/office/infopath/2007/PartnerControls"/>
    <ds:schemaRef ds:uri="http://www.w3.org/XML/1998/namespace"/>
    <ds:schemaRef ds:uri="http://purl.org/dc/terms/"/>
    <ds:schemaRef ds:uri="http://schemas.microsoft.com/office/2006/documentManagement/types"/>
    <ds:schemaRef ds:uri="52ff0146-47b4-4d51-8c1c-03266fcd63a2"/>
    <ds:schemaRef ds:uri="http://schemas.microsoft.com/office/2006/metadata/properties"/>
    <ds:schemaRef ds:uri="http://schemas.openxmlformats.org/package/2006/metadata/core-properties"/>
    <ds:schemaRef ds:uri="cd03f174-a395-49eb-8ee9-8d943e22f40d"/>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Presentation1</Template>
  <TotalTime>12218</TotalTime>
  <Words>13605</Words>
  <Application>Microsoft Office PowerPoint</Application>
  <PresentationFormat>Widescreen</PresentationFormat>
  <Paragraphs>1724</Paragraphs>
  <Slides>126</Slides>
  <Notes>126</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126</vt:i4>
      </vt:variant>
    </vt:vector>
  </HeadingPairs>
  <TitlesOfParts>
    <vt:vector size="139" baseType="lpstr">
      <vt:lpstr>MS Mincho</vt:lpstr>
      <vt:lpstr>Arial</vt:lpstr>
      <vt:lpstr>Arial </vt:lpstr>
      <vt:lpstr>Arial  </vt:lpstr>
      <vt:lpstr>Arial Re</vt:lpstr>
      <vt:lpstr>Calibri</vt:lpstr>
      <vt:lpstr>Courier New</vt:lpstr>
      <vt:lpstr>Franklin Gothic Medium</vt:lpstr>
      <vt:lpstr>Franklin Gothic Medium Cond</vt:lpstr>
      <vt:lpstr>Symbol</vt:lpstr>
      <vt:lpstr>Times New Roman</vt:lpstr>
      <vt:lpstr>Wingdings</vt:lpstr>
      <vt:lpstr>4.a.01.01_FETPF3.0_PPT_Theme_French_2025_02_12</vt:lpstr>
      <vt:lpstr>PowerPoint Presentation</vt:lpstr>
      <vt:lpstr>PowerPoint Presentation</vt:lpstr>
      <vt:lpstr>PowerPoint Presentation</vt:lpstr>
      <vt:lpstr>Partie A : Examen des données sur la grippe (1/2)</vt:lpstr>
      <vt:lpstr>Partie A : Examen des données sur la grippe (2/2)</vt:lpstr>
      <vt:lpstr>Question 1</vt:lpstr>
      <vt:lpstr>PowerPoint Presentation</vt:lpstr>
      <vt:lpstr>Question 2</vt:lpstr>
      <vt:lpstr>Question 2a Réponse</vt:lpstr>
      <vt:lpstr>Question 2b Réponse</vt:lpstr>
      <vt:lpstr>Question 3</vt:lpstr>
      <vt:lpstr>Question 3 Réponse</vt:lpstr>
      <vt:lpstr>Partie A : Examen des données sur la grippe (1/2)</vt:lpstr>
      <vt:lpstr>Partie A : Examen des données sur la grippe (2/2)</vt:lpstr>
      <vt:lpstr>PowerPoint Presentation</vt:lpstr>
      <vt:lpstr>PowerPoint Presentation</vt:lpstr>
      <vt:lpstr>PowerPoint Presentation</vt:lpstr>
      <vt:lpstr>Question 4b : D'après la Flambée épidémique 2, quelles provinces pourraient avoir connu des foyers d'influenza aviaire parmi leurs volailles entre 2019 et 2024 ? </vt:lpstr>
      <vt:lpstr>Question 5</vt:lpstr>
      <vt:lpstr>Question 5 Réponse</vt:lpstr>
      <vt:lpstr>Question 6</vt:lpstr>
      <vt:lpstr>PowerPoint Presentation</vt:lpstr>
      <vt:lpstr>PowerPoint Presentation</vt:lpstr>
      <vt:lpstr>Question 6 Réponse</vt:lpstr>
      <vt:lpstr>PowerPoint Presentation</vt:lpstr>
      <vt:lpstr>Question 7</vt:lpstr>
      <vt:lpstr>Question 7 Réponses</vt:lpstr>
      <vt:lpstr>Question 8</vt:lpstr>
      <vt:lpstr>Question 8 Réponse</vt:lpstr>
      <vt:lpstr>Question 9</vt:lpstr>
      <vt:lpstr>Tableau 1. Incidence de la grippe et mortalité par province, 2024</vt:lpstr>
      <vt:lpstr>Question 9 Réponses</vt:lpstr>
      <vt:lpstr>Question 10</vt:lpstr>
      <vt:lpstr>Question 10 Réponses</vt:lpstr>
      <vt:lpstr>Question 11</vt:lpstr>
      <vt:lpstr>Tableau 1. Incidence de la grippe et mortalité par province, 2024</vt:lpstr>
      <vt:lpstr>Question 11 Réponse</vt:lpstr>
      <vt:lpstr>Question 12</vt:lpstr>
      <vt:lpstr>Question 12 Réponse</vt:lpstr>
      <vt:lpstr>Partie B : Surveillance de la grippe (1/2) </vt:lpstr>
      <vt:lpstr>Partie B : Surveillance de la grippe (2/2)</vt:lpstr>
      <vt:lpstr>Question 13</vt:lpstr>
      <vt:lpstr>Question 13 Réponse</vt:lpstr>
      <vt:lpstr>Question 14</vt:lpstr>
      <vt:lpstr>Question 14 Réponse</vt:lpstr>
      <vt:lpstr>Partie C : Pour faire enquête (1/3)</vt:lpstr>
      <vt:lpstr>Partie C : Pour faire enquête (2/3)</vt:lpstr>
      <vt:lpstr>Partie C : Pour faire une enquête (3/3)</vt:lpstr>
      <vt:lpstr>Exercice</vt:lpstr>
      <vt:lpstr>Partie D : Nettoyage et gestion des données (1/3) </vt:lpstr>
      <vt:lpstr>Partie D : Nettoyage et gestion des données (2/3) </vt:lpstr>
      <vt:lpstr>Partie D : Nettoyage et gestion des données (3/3) </vt:lpstr>
      <vt:lpstr>Question 15</vt:lpstr>
      <vt:lpstr>Tableau 2. Cas de grippe humaine par âge dans le district D, de janvier à novembre 2024</vt:lpstr>
      <vt:lpstr>Question 15 Réponses</vt:lpstr>
      <vt:lpstr>Question 16</vt:lpstr>
      <vt:lpstr>Tableau 3. Cas de grippe humaine par centre dans le district D, de janvier à novembre 2024 </vt:lpstr>
      <vt:lpstr>Question 16 Réponse</vt:lpstr>
      <vt:lpstr>Question 17</vt:lpstr>
      <vt:lpstr>Tableau 4. Cas de grippe humaine selon la présence de fièvre dans le district D, de janvier à novembre 2024</vt:lpstr>
      <vt:lpstr>Question 17 Réponses (1/2)</vt:lpstr>
      <vt:lpstr>Question 17 Réponses (2/2)</vt:lpstr>
      <vt:lpstr>Question 18</vt:lpstr>
      <vt:lpstr>PowerPoint Presentation</vt:lpstr>
      <vt:lpstr>Question 18 Réponses</vt:lpstr>
      <vt:lpstr>Question 19</vt:lpstr>
      <vt:lpstr>PowerPoint Presentation</vt:lpstr>
      <vt:lpstr>Question 19 Réponses (1/2)</vt:lpstr>
      <vt:lpstr>Question 19 Réponses (2/2)</vt:lpstr>
      <vt:lpstr>Partie E : Analyse des données (1/3)</vt:lpstr>
      <vt:lpstr>Partie E : Analyse des données (2/3)</vt:lpstr>
      <vt:lpstr>Partie E : Analyse des données (3/3)</vt:lpstr>
      <vt:lpstr>Question 20</vt:lpstr>
      <vt:lpstr>Question 20 Réponses</vt:lpstr>
      <vt:lpstr>Analyse des données</vt:lpstr>
      <vt:lpstr>Question 21</vt:lpstr>
      <vt:lpstr>Question 21 Réponse</vt:lpstr>
      <vt:lpstr>Question 22</vt:lpstr>
      <vt:lpstr>Tableau 9</vt:lpstr>
      <vt:lpstr>Question 22 Réponse</vt:lpstr>
      <vt:lpstr>Question 23</vt:lpstr>
      <vt:lpstr>Question 23 Réponses</vt:lpstr>
      <vt:lpstr>Question 24</vt:lpstr>
      <vt:lpstr>Question 24 Réponse</vt:lpstr>
      <vt:lpstr>Question 25</vt:lpstr>
      <vt:lpstr>PowerPoint Presentation</vt:lpstr>
      <vt:lpstr>Question 25 Réponses</vt:lpstr>
      <vt:lpstr>Question 26</vt:lpstr>
      <vt:lpstr>Question 26 Réponses</vt:lpstr>
      <vt:lpstr>Question 27</vt:lpstr>
      <vt:lpstr>Question 27 Réponse (1/2)</vt:lpstr>
      <vt:lpstr>Question 27 Réponse (2/2)</vt:lpstr>
      <vt:lpstr>Question 28</vt:lpstr>
      <vt:lpstr>Question 28 Réponses</vt:lpstr>
      <vt:lpstr>Question 29</vt:lpstr>
      <vt:lpstr>Question 29 Réponse</vt:lpstr>
      <vt:lpstr>Question 30</vt:lpstr>
      <vt:lpstr>Question 30 Réponses</vt:lpstr>
      <vt:lpstr>Question 31</vt:lpstr>
      <vt:lpstr>Question 31 Réponse</vt:lpstr>
      <vt:lpstr>Partie F : Enquête Une Seule Santé (1/7)</vt:lpstr>
      <vt:lpstr>Partie F : Enquête Une Seule Santé (2/7)</vt:lpstr>
      <vt:lpstr>Partie F : Enquête Une Seule Santé (3/7)</vt:lpstr>
      <vt:lpstr>Partie F : Enquête Une Seule Santé (4/7)</vt:lpstr>
      <vt:lpstr>Partie F : Enquête Une Seule Santé (5/7)</vt:lpstr>
      <vt:lpstr>Partie F : Enquête Une Seule Santé (6/7)</vt:lpstr>
      <vt:lpstr>Partie F : Enquête Une Seule Santé (7/7)</vt:lpstr>
      <vt:lpstr>PowerPoint Presentation</vt:lpstr>
      <vt:lpstr>Question 32</vt:lpstr>
      <vt:lpstr>Question 32 Réponses</vt:lpstr>
      <vt:lpstr>Question 33</vt:lpstr>
      <vt:lpstr>Question 33 Réponses</vt:lpstr>
      <vt:lpstr>Question 34</vt:lpstr>
      <vt:lpstr>Question 34 Réponses</vt:lpstr>
      <vt:lpstr>Quelles sont les conclusions de l'étude ?</vt:lpstr>
      <vt:lpstr>Figure 4. Prévalence des anticorps H5 chez les canards et les poulets domestiques vaccinés, de mai 2021 à mai 2022</vt:lpstr>
      <vt:lpstr>Question 35</vt:lpstr>
      <vt:lpstr>Question 35 Réponses</vt:lpstr>
      <vt:lpstr>Question 36</vt:lpstr>
      <vt:lpstr>Question 36 Réponses</vt:lpstr>
      <vt:lpstr>Partie G : Notification des résultats  </vt:lpstr>
      <vt:lpstr>Question 37 </vt:lpstr>
      <vt:lpstr>Question 37 Réponse </vt:lpstr>
      <vt:lpstr>Partie H : Épilogue (1/2)</vt:lpstr>
      <vt:lpstr>Partie H : Épilogue (2/2)</vt:lpstr>
      <vt:lpstr>PowerPoint Presentation</vt:lpstr>
    </vt:vector>
  </TitlesOfParts>
  <Company>EpiNorth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Matching in Case-Control Studies</dc:title>
  <dc:creator>Marta Guerra</dc:creator>
  <cp:keywords>docId:2545B0EF8F3C784B6DC81D2ABE60DE38</cp:keywords>
  <cp:lastModifiedBy>Baskerville, Kristin (CDC/GHC/DGHP)</cp:lastModifiedBy>
  <cp:revision>23</cp:revision>
  <cp:lastPrinted>2020-02-28T15:32:20Z</cp:lastPrinted>
  <dcterms:created xsi:type="dcterms:W3CDTF">2005-08-29T16:54:09Z</dcterms:created>
  <dcterms:modified xsi:type="dcterms:W3CDTF">2025-11-18T21:26:34Z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0x010100BB263BB87ED693489DF545C68D111AB5</vt:lpwstr>
  </property>
  <property fmtid="{D5CDD505-2E9C-101B-9397-08002B2CF9AE}" pid="3" name="MSIP_Label_7b94a7b8-f06c-4dfe-bdcc-9b548fd58c31_Enabled">
    <vt:lpwstr>true</vt:lpwstr>
  </property>
  <property fmtid="{D5CDD505-2E9C-101B-9397-08002B2CF9AE}" pid="4" name="MSIP_Label_7b94a7b8-f06c-4dfe-bdcc-9b548fd58c31_SetDate">
    <vt:lpwstr>2022-02-09T20:26:46Z</vt:lpwstr>
  </property>
  <property fmtid="{D5CDD505-2E9C-101B-9397-08002B2CF9AE}" pid="5" name="MSIP_Label_7b94a7b8-f06c-4dfe-bdcc-9b548fd58c31_Method">
    <vt:lpwstr>Privileged</vt:lpwstr>
  </property>
  <property fmtid="{D5CDD505-2E9C-101B-9397-08002B2CF9AE}" pid="6" name="MSIP_Label_7b94a7b8-f06c-4dfe-bdcc-9b548fd58c31_Name">
    <vt:lpwstr>7b94a7b8-f06c-4dfe-bdcc-9b548fd58c31</vt:lpwstr>
  </property>
  <property fmtid="{D5CDD505-2E9C-101B-9397-08002B2CF9AE}" pid="7" name="MSIP_Label_7b94a7b8-f06c-4dfe-bdcc-9b548fd58c31_SiteId">
    <vt:lpwstr>9ce70869-60db-44fd-abe8-d2767077fc8f</vt:lpwstr>
  </property>
  <property fmtid="{D5CDD505-2E9C-101B-9397-08002B2CF9AE}" pid="8" name="MSIP_Label_7b94a7b8-f06c-4dfe-bdcc-9b548fd58c31_ActionId">
    <vt:lpwstr>5724211f-1659-4b9e-b6b9-1628fd08691e</vt:lpwstr>
  </property>
  <property fmtid="{D5CDD505-2E9C-101B-9397-08002B2CF9AE}" pid="9" name="MSIP_Label_7b94a7b8-f06c-4dfe-bdcc-9b548fd58c31_ContentBits">
    <vt:lpwstr>0</vt:lpwstr>
  </property>
  <property fmtid="{D5CDD505-2E9C-101B-9397-08002B2CF9AE}" pid="10" name="MediaServiceImageTags">
    <vt:lpwstr/>
  </property>
</Properties>
</file>